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</p:sldMasterIdLst>
  <p:notesMasterIdLst>
    <p:notesMasterId r:id="rId12"/>
  </p:notesMasterIdLst>
  <p:handoutMasterIdLst>
    <p:handoutMasterId r:id="rId13"/>
  </p:handoutMasterIdLst>
  <p:sldIdLst>
    <p:sldId id="3195" r:id="rId2"/>
    <p:sldId id="3196" r:id="rId3"/>
    <p:sldId id="3197" r:id="rId4"/>
    <p:sldId id="3162" r:id="rId5"/>
    <p:sldId id="3160" r:id="rId6"/>
    <p:sldId id="3198" r:id="rId7"/>
    <p:sldId id="3175" r:id="rId8"/>
    <p:sldId id="3199" r:id="rId9"/>
    <p:sldId id="3165" r:id="rId10"/>
    <p:sldId id="3201" r:id="rId11"/>
  </p:sldIdLst>
  <p:sldSz cx="12858750" cy="7232650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8C7D4"/>
    <a:srgbClr val="F94D4D"/>
    <a:srgbClr val="FEFEFE"/>
    <a:srgbClr val="FFFFFF"/>
    <a:srgbClr val="8F1A12"/>
    <a:srgbClr val="F84E4B"/>
    <a:srgbClr val="26C8D2"/>
    <a:srgbClr val="1CB7F1"/>
    <a:srgbClr val="017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52" autoAdjust="0"/>
    <p:restoredTop sz="92986" autoAdjust="0"/>
  </p:normalViewPr>
  <p:slideViewPr>
    <p:cSldViewPr>
      <p:cViewPr varScale="1">
        <p:scale>
          <a:sx n="108" d="100"/>
          <a:sy n="108" d="100"/>
        </p:scale>
        <p:origin x="816" y="114"/>
      </p:cViewPr>
      <p:guideLst>
        <p:guide orient="horz" pos="328"/>
        <p:guide pos="4050"/>
        <p:guide pos="557"/>
        <p:guide orient="horz" pos="4183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96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7C4B6D5-9459-4094-8B8E-6A653E82C6F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7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16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903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8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0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D643E-5F2C-49CF-83FF-E485C6A051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78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795" y="1"/>
            <a:ext cx="12858751" cy="87933"/>
            <a:chOff x="0" y="0"/>
            <a:chExt cx="12858751" cy="87933"/>
          </a:xfrm>
        </p:grpSpPr>
        <p:sp>
          <p:nvSpPr>
            <p:cNvPr id="5" name="矩形 4"/>
            <p:cNvSpPr/>
            <p:nvPr/>
          </p:nvSpPr>
          <p:spPr>
            <a:xfrm>
              <a:off x="0" y="0"/>
              <a:ext cx="12858750" cy="87933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0461823" y="0"/>
              <a:ext cx="2396928" cy="8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 userDrawn="1"/>
        </p:nvSpPr>
        <p:spPr>
          <a:xfrm>
            <a:off x="795" y="87933"/>
            <a:ext cx="308695" cy="4327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5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213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4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microsoft.com/office/2007/relationships/hdphoto" Target="../media/hdphoto1.wdp"/><Relationship Id="rId5" Type="http://schemas.openxmlformats.org/officeDocument/2006/relationships/tags" Target="../tags/tag15.xml"/><Relationship Id="rId10" Type="http://schemas.openxmlformats.org/officeDocument/2006/relationships/image" Target="../media/image3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6.jpe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microsoft.com/office/2007/relationships/hdphoto" Target="../media/hdphoto1.wdp"/><Relationship Id="rId5" Type="http://schemas.openxmlformats.org/officeDocument/2006/relationships/tags" Target="../tags/tag22.xml"/><Relationship Id="rId10" Type="http://schemas.openxmlformats.org/officeDocument/2006/relationships/image" Target="../media/image3.png"/><Relationship Id="rId4" Type="http://schemas.openxmlformats.org/officeDocument/2006/relationships/tags" Target="../tags/tag2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8.jpe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microsoft.com/office/2007/relationships/hdphoto" Target="../media/hdphoto1.wdp"/><Relationship Id="rId5" Type="http://schemas.openxmlformats.org/officeDocument/2006/relationships/tags" Target="../tags/tag29.xml"/><Relationship Id="rId10" Type="http://schemas.openxmlformats.org/officeDocument/2006/relationships/image" Target="../media/image3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56"/>
          <p:cNvSpPr txBox="1"/>
          <p:nvPr/>
        </p:nvSpPr>
        <p:spPr>
          <a:xfrm>
            <a:off x="14377" y="3688333"/>
            <a:ext cx="12858749" cy="2392963"/>
          </a:xfrm>
          <a:prstGeom prst="rect">
            <a:avLst/>
          </a:prstGeom>
          <a:solidFill>
            <a:srgbClr val="B2B2B2">
              <a:alpha val="41961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Arial" panose="020B0604020202020204" pitchFamily="34" charset="0"/>
              </a:rPr>
              <a:t>馐享</a:t>
            </a:r>
            <a:endParaRPr 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4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541943" y="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12858750" cy="7232650"/>
          </a:xfrm>
          <a:prstGeom prst="rect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7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56">
            <a:extLst>
              <a:ext uri="{FF2B5EF4-FFF2-40B4-BE49-F238E27FC236}">
                <a16:creationId xmlns:a16="http://schemas.microsoft.com/office/drawing/2014/main" id="{7C0494C1-5D89-44FC-97CA-E6F7EF56D730}"/>
              </a:ext>
            </a:extLst>
          </p:cNvPr>
          <p:cNvSpPr txBox="1"/>
          <p:nvPr/>
        </p:nvSpPr>
        <p:spPr>
          <a:xfrm>
            <a:off x="14377" y="3688333"/>
            <a:ext cx="12858749" cy="2038250"/>
          </a:xfrm>
          <a:prstGeom prst="rect">
            <a:avLst/>
          </a:prstGeom>
          <a:solidFill>
            <a:srgbClr val="B2B2B2">
              <a:alpha val="41961"/>
            </a:srgbClr>
          </a:solidFill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Arial" panose="020B0604020202020204" pitchFamily="34" charset="0"/>
              </a:rPr>
              <a:t>感谢您付出的时间</a:t>
            </a:r>
            <a:endParaRPr 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7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8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94" y="446"/>
            <a:ext cx="12857163" cy="7242868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MH_Entry_1"/>
          <p:cNvSpPr/>
          <p:nvPr>
            <p:custDataLst>
              <p:tags r:id="rId2"/>
            </p:custDataLst>
          </p:nvPr>
        </p:nvSpPr>
        <p:spPr>
          <a:xfrm>
            <a:off x="6855957" y="1294774"/>
            <a:ext cx="5189993" cy="4379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核心业务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MH_Number_1"/>
          <p:cNvSpPr/>
          <p:nvPr>
            <p:custDataLst>
              <p:tags r:id="rId3"/>
            </p:custDataLst>
          </p:nvPr>
        </p:nvSpPr>
        <p:spPr>
          <a:xfrm>
            <a:off x="6855957" y="1048777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4"/>
            </p:custDataLst>
          </p:nvPr>
        </p:nvSpPr>
        <p:spPr>
          <a:xfrm>
            <a:off x="6855957" y="2229703"/>
            <a:ext cx="5189993" cy="4379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客户群体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MH_Number_2"/>
          <p:cNvSpPr/>
          <p:nvPr>
            <p:custDataLst>
              <p:tags r:id="rId5"/>
            </p:custDataLst>
          </p:nvPr>
        </p:nvSpPr>
        <p:spPr>
          <a:xfrm>
            <a:off x="6855957" y="1983706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MH_Entry_3"/>
          <p:cNvSpPr/>
          <p:nvPr>
            <p:custDataLst>
              <p:tags r:id="rId6"/>
            </p:custDataLst>
          </p:nvPr>
        </p:nvSpPr>
        <p:spPr>
          <a:xfrm>
            <a:off x="6855957" y="3164633"/>
            <a:ext cx="5189993" cy="4379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初步计划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MH_Number_3"/>
          <p:cNvSpPr/>
          <p:nvPr>
            <p:custDataLst>
              <p:tags r:id="rId7"/>
            </p:custDataLst>
          </p:nvPr>
        </p:nvSpPr>
        <p:spPr>
          <a:xfrm>
            <a:off x="6855957" y="2918636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3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8" name="MH_Entry_4"/>
          <p:cNvSpPr/>
          <p:nvPr>
            <p:custDataLst>
              <p:tags r:id="rId8"/>
            </p:custDataLst>
          </p:nvPr>
        </p:nvSpPr>
        <p:spPr>
          <a:xfrm>
            <a:off x="6855957" y="4099562"/>
            <a:ext cx="5189993" cy="43797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113886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未来发展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MH_Number_4"/>
          <p:cNvSpPr/>
          <p:nvPr>
            <p:custDataLst>
              <p:tags r:id="rId9"/>
            </p:custDataLst>
          </p:nvPr>
        </p:nvSpPr>
        <p:spPr>
          <a:xfrm>
            <a:off x="6855957" y="3853566"/>
            <a:ext cx="499136" cy="2446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002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4</a:t>
            </a:r>
            <a:endParaRPr lang="zh-CN" altLang="en-US" sz="2002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103B0C-6073-4ECF-AE12-D51E589C3D5B}"/>
              </a:ext>
            </a:extLst>
          </p:cNvPr>
          <p:cNvSpPr/>
          <p:nvPr/>
        </p:nvSpPr>
        <p:spPr>
          <a:xfrm>
            <a:off x="668735" y="306695"/>
            <a:ext cx="2246128" cy="1446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  <a:sym typeface="Arial" panose="020B0604020202020204" pitchFamily="34" charset="0"/>
              </a:rPr>
              <a:t>馐享</a:t>
            </a:r>
            <a:endParaRPr lang="en-US" altLang="zh-CN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37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94" y="3531428"/>
            <a:ext cx="12857163" cy="3612704"/>
          </a:xfrm>
          <a:prstGeom prst="rect">
            <a:avLst/>
          </a:prstGeom>
          <a:blipFill dpi="0" rotWithShape="1">
            <a:blip r:embed="rId10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" y="3531429"/>
            <a:ext cx="12857163" cy="3612702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20800" y="4793159"/>
            <a:ext cx="4971436" cy="7301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4149374" y="4854504"/>
            <a:ext cx="4514291" cy="6074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核心业务</a:t>
            </a:r>
          </a:p>
        </p:txBody>
      </p:sp>
      <p:sp>
        <p:nvSpPr>
          <p:cNvPr id="6" name="矩形 5"/>
          <p:cNvSpPr/>
          <p:nvPr/>
        </p:nvSpPr>
        <p:spPr>
          <a:xfrm>
            <a:off x="795" y="7144282"/>
            <a:ext cx="3214291" cy="87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5086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376" y="7144282"/>
            <a:ext cx="3214291" cy="87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43667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/>
          <p:nvPr>
            <p:custDataLst>
              <p:tags r:id="rId3"/>
            </p:custDataLst>
          </p:nvPr>
        </p:nvSpPr>
        <p:spPr>
          <a:xfrm flipH="1">
            <a:off x="6383663" y="-1345865"/>
            <a:ext cx="45713" cy="4877295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587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3"/>
          <p:cNvSpPr/>
          <p:nvPr>
            <p:custDataLst>
              <p:tags r:id="rId4"/>
            </p:custDataLst>
          </p:nvPr>
        </p:nvSpPr>
        <p:spPr>
          <a:xfrm>
            <a:off x="6354397" y="975451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4"/>
          <p:cNvSpPr/>
          <p:nvPr>
            <p:custDataLst>
              <p:tags r:id="rId5"/>
            </p:custDataLst>
          </p:nvPr>
        </p:nvSpPr>
        <p:spPr>
          <a:xfrm flipH="1">
            <a:off x="6354397" y="1824196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5"/>
          <p:cNvSpPr/>
          <p:nvPr>
            <p:custDataLst>
              <p:tags r:id="rId6"/>
            </p:custDataLst>
          </p:nvPr>
        </p:nvSpPr>
        <p:spPr>
          <a:xfrm>
            <a:off x="6354397" y="2672942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5120802" y="3827767"/>
            <a:ext cx="2571433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8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3106231" y="2066598"/>
            <a:ext cx="7173999" cy="1179757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2194" y="1802308"/>
            <a:ext cx="4942074" cy="460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生鲜配送</a:t>
            </a:r>
          </a:p>
        </p:txBody>
      </p:sp>
      <p:sp>
        <p:nvSpPr>
          <p:cNvPr id="30" name="六边形 29"/>
          <p:cNvSpPr/>
          <p:nvPr/>
        </p:nvSpPr>
        <p:spPr>
          <a:xfrm>
            <a:off x="895725" y="3225718"/>
            <a:ext cx="1673675" cy="1442637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市场需求</a:t>
            </a:r>
          </a:p>
        </p:txBody>
      </p:sp>
      <p:cxnSp>
        <p:nvCxnSpPr>
          <p:cNvPr id="31" name="直接箭头连接符 30"/>
          <p:cNvCxnSpPr>
            <a:stCxn id="30" idx="5"/>
            <a:endCxn id="28" idx="1"/>
          </p:cNvCxnSpPr>
          <p:nvPr/>
        </p:nvCxnSpPr>
        <p:spPr>
          <a:xfrm flipV="1">
            <a:off x="2208741" y="2656477"/>
            <a:ext cx="897490" cy="569241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cxnSpLocks/>
            <a:stCxn id="28" idx="2"/>
            <a:endCxn id="36" idx="0"/>
          </p:cNvCxnSpPr>
          <p:nvPr/>
        </p:nvCxnSpPr>
        <p:spPr>
          <a:xfrm>
            <a:off x="6693231" y="3246355"/>
            <a:ext cx="10775" cy="448208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1"/>
            <a:endCxn id="38" idx="1"/>
          </p:cNvCxnSpPr>
          <p:nvPr/>
        </p:nvCxnSpPr>
        <p:spPr>
          <a:xfrm>
            <a:off x="2208741" y="4668355"/>
            <a:ext cx="908266" cy="761987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03830" y="2342524"/>
            <a:ext cx="6378802" cy="762161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水果蔬菜等新鲜食材由小区域内的快速通道，配送到用户家中解决没有时间购物的问题。（朴朴、京东到家、天猫生鲜）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15874" y="3694563"/>
            <a:ext cx="2376264" cy="4603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生鲜速食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17007" y="4840463"/>
            <a:ext cx="7173999" cy="1179757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50875" y="4621885"/>
            <a:ext cx="4942074" cy="4603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23" tIns="48211" rIns="96423" bIns="48211"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外卖</a:t>
            </a:r>
          </a:p>
        </p:txBody>
      </p:sp>
      <p:sp>
        <p:nvSpPr>
          <p:cNvPr id="16" name="TextBox 23"/>
          <p:cNvSpPr txBox="1"/>
          <p:nvPr/>
        </p:nvSpPr>
        <p:spPr>
          <a:xfrm>
            <a:off x="380703" y="0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核心业务</a:t>
            </a:r>
            <a:endParaRPr lang="en-GB" altLang="zh-CN" sz="24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5D07CE-F411-43C8-844F-AE852A23C521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H="1" flipV="1">
            <a:off x="6704006" y="4154955"/>
            <a:ext cx="17906" cy="466930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3">
            <a:extLst>
              <a:ext uri="{FF2B5EF4-FFF2-40B4-BE49-F238E27FC236}">
                <a16:creationId xmlns:a16="http://schemas.microsoft.com/office/drawing/2014/main" id="{75242714-A84E-4CBF-997C-879ADD9BB791}"/>
              </a:ext>
            </a:extLst>
          </p:cNvPr>
          <p:cNvSpPr txBox="1"/>
          <p:nvPr/>
        </p:nvSpPr>
        <p:spPr>
          <a:xfrm>
            <a:off x="3388582" y="5121167"/>
            <a:ext cx="6378802" cy="762161"/>
          </a:xfrm>
          <a:prstGeom prst="rect">
            <a:avLst/>
          </a:prstGeom>
          <a:noFill/>
        </p:spPr>
        <p:txBody>
          <a:bodyPr wrap="square" lIns="96423" tIns="48211" rIns="96423" bIns="48211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餐厅的美食直接配送至用户指定地点，方便快捷。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（饿了么、美团外卖）</a:t>
            </a:r>
            <a:endParaRPr lang="en-US" altLang="zh-CN" sz="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3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>
            <a:extLst>
              <a:ext uri="{FF2B5EF4-FFF2-40B4-BE49-F238E27FC236}">
                <a16:creationId xmlns:a16="http://schemas.microsoft.com/office/drawing/2014/main" id="{CC00ECB6-27E6-49DF-AFB8-64EBF5AEF44C}"/>
              </a:ext>
            </a:extLst>
          </p:cNvPr>
          <p:cNvSpPr/>
          <p:nvPr/>
        </p:nvSpPr>
        <p:spPr>
          <a:xfrm>
            <a:off x="794" y="3531429"/>
            <a:ext cx="12857163" cy="3612702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2" name="组合 53"/>
          <p:cNvGrpSpPr>
            <a:grpSpLocks/>
          </p:cNvGrpSpPr>
          <p:nvPr/>
        </p:nvGrpSpPr>
        <p:grpSpPr bwMode="auto">
          <a:xfrm flipV="1">
            <a:off x="8824084" y="2582577"/>
            <a:ext cx="3501188" cy="618306"/>
            <a:chOff x="-1" y="0"/>
            <a:chExt cx="2865253" cy="506625"/>
          </a:xfrm>
          <a:solidFill>
            <a:schemeClr val="accent4"/>
          </a:solidFill>
        </p:grpSpPr>
        <p:sp>
          <p:nvSpPr>
            <p:cNvPr id="23" name="圆角矩形 54"/>
            <p:cNvSpPr>
              <a:spLocks noChangeArrowheads="1"/>
            </p:cNvSpPr>
            <p:nvPr/>
          </p:nvSpPr>
          <p:spPr bwMode="auto">
            <a:xfrm>
              <a:off x="-1" y="73990"/>
              <a:ext cx="2865253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等腰三角形 55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7" name="椭圆 35"/>
          <p:cNvSpPr>
            <a:spLocks noChangeArrowheads="1"/>
          </p:cNvSpPr>
          <p:nvPr/>
        </p:nvSpPr>
        <p:spPr bwMode="auto">
          <a:xfrm>
            <a:off x="2684959" y="1168053"/>
            <a:ext cx="1294756" cy="12947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" name="组合 40"/>
          <p:cNvGrpSpPr>
            <a:grpSpLocks/>
          </p:cNvGrpSpPr>
          <p:nvPr/>
        </p:nvGrpSpPr>
        <p:grpSpPr bwMode="auto">
          <a:xfrm>
            <a:off x="6602845" y="2491483"/>
            <a:ext cx="2364673" cy="618304"/>
            <a:chOff x="0" y="0"/>
            <a:chExt cx="1935168" cy="506624"/>
          </a:xfrm>
          <a:solidFill>
            <a:schemeClr val="accent3"/>
          </a:solidFill>
        </p:grpSpPr>
        <p:sp>
          <p:nvSpPr>
            <p:cNvPr id="13" name="圆角矩形 41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等腰三角形 42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36"/>
          <p:cNvGrpSpPr>
            <a:grpSpLocks/>
          </p:cNvGrpSpPr>
          <p:nvPr/>
        </p:nvGrpSpPr>
        <p:grpSpPr bwMode="auto">
          <a:xfrm flipV="1">
            <a:off x="4377724" y="2582581"/>
            <a:ext cx="2362736" cy="618305"/>
            <a:chOff x="0" y="0"/>
            <a:chExt cx="1935168" cy="506624"/>
          </a:xfrm>
          <a:solidFill>
            <a:schemeClr val="accent2"/>
          </a:solidFill>
        </p:grpSpPr>
        <p:sp>
          <p:nvSpPr>
            <p:cNvPr id="9" name="圆角矩形 37"/>
            <p:cNvSpPr>
              <a:spLocks noChangeArrowheads="1"/>
            </p:cNvSpPr>
            <p:nvPr/>
          </p:nvSpPr>
          <p:spPr bwMode="auto">
            <a:xfrm>
              <a:off x="0" y="73989"/>
              <a:ext cx="1935168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等腰三角形 38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2"/>
          <p:cNvGrpSpPr>
            <a:grpSpLocks/>
          </p:cNvGrpSpPr>
          <p:nvPr/>
        </p:nvGrpSpPr>
        <p:grpSpPr bwMode="auto">
          <a:xfrm>
            <a:off x="895919" y="2491483"/>
            <a:ext cx="3623299" cy="618304"/>
            <a:chOff x="-1032447" y="0"/>
            <a:chExt cx="2967616" cy="506624"/>
          </a:xfrm>
          <a:solidFill>
            <a:schemeClr val="accent1"/>
          </a:solidFill>
        </p:grpSpPr>
        <p:sp>
          <p:nvSpPr>
            <p:cNvPr id="5" name="圆角矩形 33"/>
            <p:cNvSpPr>
              <a:spLocks noChangeArrowheads="1"/>
            </p:cNvSpPr>
            <p:nvPr/>
          </p:nvSpPr>
          <p:spPr bwMode="auto">
            <a:xfrm>
              <a:off x="-1032447" y="73989"/>
              <a:ext cx="2967616" cy="432635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等腰三角形 34"/>
            <p:cNvSpPr>
              <a:spLocks noChangeArrowheads="1"/>
            </p:cNvSpPr>
            <p:nvPr/>
          </p:nvSpPr>
          <p:spPr bwMode="auto">
            <a:xfrm>
              <a:off x="902659" y="0"/>
              <a:ext cx="129852" cy="9522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 cap="flat" cmpd="sng">
                  <a:solidFill>
                    <a:srgbClr val="BABABA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zh-CN" sz="16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1" name="椭圆 39"/>
          <p:cNvSpPr>
            <a:spLocks noChangeArrowheads="1"/>
          </p:cNvSpPr>
          <p:nvPr/>
        </p:nvSpPr>
        <p:spPr bwMode="auto">
          <a:xfrm>
            <a:off x="4981488" y="3200883"/>
            <a:ext cx="1294756" cy="12947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椭圆 43"/>
          <p:cNvSpPr>
            <a:spLocks noChangeArrowheads="1"/>
          </p:cNvSpPr>
          <p:nvPr/>
        </p:nvSpPr>
        <p:spPr bwMode="auto">
          <a:xfrm>
            <a:off x="7161979" y="1195927"/>
            <a:ext cx="1294756" cy="12947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椭圆 45"/>
          <p:cNvSpPr>
            <a:spLocks noChangeArrowheads="1"/>
          </p:cNvSpPr>
          <p:nvPr/>
        </p:nvSpPr>
        <p:spPr bwMode="auto">
          <a:xfrm>
            <a:off x="9438381" y="3200883"/>
            <a:ext cx="1294756" cy="12947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20000"/>
              </a:lnSpc>
            </a:pPr>
            <a:endParaRPr lang="zh-CN" altLang="zh-CN" sz="14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50"/>
          <p:cNvSpPr>
            <a:spLocks noChangeArrowheads="1"/>
          </p:cNvSpPr>
          <p:nvPr/>
        </p:nvSpPr>
        <p:spPr bwMode="auto">
          <a:xfrm>
            <a:off x="2595494" y="2733765"/>
            <a:ext cx="1459507" cy="2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客户点单</a:t>
            </a:r>
          </a:p>
        </p:txBody>
      </p:sp>
      <p:sp>
        <p:nvSpPr>
          <p:cNvPr id="20" name="TextBox 51"/>
          <p:cNvSpPr>
            <a:spLocks noChangeArrowheads="1"/>
          </p:cNvSpPr>
          <p:nvPr/>
        </p:nvSpPr>
        <p:spPr bwMode="auto">
          <a:xfrm>
            <a:off x="4816737" y="2733765"/>
            <a:ext cx="1459507" cy="2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食材深加工</a:t>
            </a:r>
          </a:p>
        </p:txBody>
      </p:sp>
      <p:sp>
        <p:nvSpPr>
          <p:cNvPr id="21" name="TextBox 52"/>
          <p:cNvSpPr>
            <a:spLocks noChangeArrowheads="1"/>
          </p:cNvSpPr>
          <p:nvPr/>
        </p:nvSpPr>
        <p:spPr bwMode="auto">
          <a:xfrm>
            <a:off x="7140706" y="2733765"/>
            <a:ext cx="1457569" cy="2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生鲜配送</a:t>
            </a:r>
          </a:p>
        </p:txBody>
      </p:sp>
      <p:sp>
        <p:nvSpPr>
          <p:cNvPr id="25" name="TextBox 56"/>
          <p:cNvSpPr>
            <a:spLocks noChangeArrowheads="1"/>
          </p:cNvSpPr>
          <p:nvPr/>
        </p:nvSpPr>
        <p:spPr bwMode="auto">
          <a:xfrm>
            <a:off x="9183626" y="2733765"/>
            <a:ext cx="1459508" cy="23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速食</a:t>
            </a:r>
          </a:p>
        </p:txBody>
      </p:sp>
      <p:sp>
        <p:nvSpPr>
          <p:cNvPr id="32" name="TextBox 67"/>
          <p:cNvSpPr>
            <a:spLocks noChangeArrowheads="1"/>
          </p:cNvSpPr>
          <p:nvPr/>
        </p:nvSpPr>
        <p:spPr bwMode="auto">
          <a:xfrm>
            <a:off x="2951287" y="1409325"/>
            <a:ext cx="76210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客户选择想要烹饪的菜品</a:t>
            </a:r>
          </a:p>
        </p:txBody>
      </p:sp>
      <p:sp>
        <p:nvSpPr>
          <p:cNvPr id="33" name="TextBox 68"/>
          <p:cNvSpPr>
            <a:spLocks noChangeArrowheads="1"/>
          </p:cNvSpPr>
          <p:nvPr/>
        </p:nvSpPr>
        <p:spPr bwMode="auto">
          <a:xfrm>
            <a:off x="7429384" y="1482349"/>
            <a:ext cx="759945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配送搭配处理好的新鲜原料</a:t>
            </a:r>
          </a:p>
        </p:txBody>
      </p:sp>
      <p:sp>
        <p:nvSpPr>
          <p:cNvPr id="34" name="TextBox 70"/>
          <p:cNvSpPr>
            <a:spLocks noChangeArrowheads="1"/>
          </p:cNvSpPr>
          <p:nvPr/>
        </p:nvSpPr>
        <p:spPr bwMode="auto">
          <a:xfrm>
            <a:off x="5266258" y="3478440"/>
            <a:ext cx="762100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依照客户需求深加工食材</a:t>
            </a:r>
          </a:p>
        </p:txBody>
      </p:sp>
      <p:sp>
        <p:nvSpPr>
          <p:cNvPr id="35" name="TextBox 72"/>
          <p:cNvSpPr>
            <a:spLocks noChangeArrowheads="1"/>
          </p:cNvSpPr>
          <p:nvPr/>
        </p:nvSpPr>
        <p:spPr bwMode="auto">
          <a:xfrm>
            <a:off x="9636253" y="3443690"/>
            <a:ext cx="938425" cy="77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用户仅需简单的步骤即可得到美食</a:t>
            </a:r>
          </a:p>
        </p:txBody>
      </p:sp>
      <p:sp>
        <p:nvSpPr>
          <p:cNvPr id="37" name="TextBox 23"/>
          <p:cNvSpPr txBox="1"/>
          <p:nvPr/>
        </p:nvSpPr>
        <p:spPr>
          <a:xfrm>
            <a:off x="308695" y="0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生鲜速食</a:t>
            </a:r>
          </a:p>
        </p:txBody>
      </p:sp>
    </p:spTree>
    <p:extLst>
      <p:ext uri="{BB962C8B-B14F-4D97-AF65-F5344CB8AC3E}">
        <p14:creationId xmlns:p14="http://schemas.microsoft.com/office/powerpoint/2010/main" val="258731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94" y="3531428"/>
            <a:ext cx="12857163" cy="3612704"/>
          </a:xfrm>
          <a:prstGeom prst="rect">
            <a:avLst/>
          </a:prstGeom>
          <a:blipFill dpi="0" rotWithShape="1">
            <a:blip r:embed="rId10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" y="3531429"/>
            <a:ext cx="12857163" cy="3612702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43656" y="4634834"/>
            <a:ext cx="4971436" cy="7301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4172228" y="4696177"/>
            <a:ext cx="4514291" cy="6074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客户群体</a:t>
            </a:r>
          </a:p>
        </p:txBody>
      </p:sp>
      <p:sp>
        <p:nvSpPr>
          <p:cNvPr id="6" name="矩形 5"/>
          <p:cNvSpPr/>
          <p:nvPr/>
        </p:nvSpPr>
        <p:spPr>
          <a:xfrm>
            <a:off x="795" y="7144282"/>
            <a:ext cx="3214291" cy="87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5086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376" y="7144282"/>
            <a:ext cx="3214291" cy="87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43667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/>
          <p:nvPr>
            <p:custDataLst>
              <p:tags r:id="rId3"/>
            </p:custDataLst>
          </p:nvPr>
        </p:nvSpPr>
        <p:spPr>
          <a:xfrm flipH="1">
            <a:off x="6383663" y="-1345865"/>
            <a:ext cx="45713" cy="4877295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587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3"/>
          <p:cNvSpPr/>
          <p:nvPr>
            <p:custDataLst>
              <p:tags r:id="rId4"/>
            </p:custDataLst>
          </p:nvPr>
        </p:nvSpPr>
        <p:spPr>
          <a:xfrm>
            <a:off x="6354397" y="975451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4"/>
          <p:cNvSpPr/>
          <p:nvPr>
            <p:custDataLst>
              <p:tags r:id="rId5"/>
            </p:custDataLst>
          </p:nvPr>
        </p:nvSpPr>
        <p:spPr>
          <a:xfrm flipH="1">
            <a:off x="6354397" y="1824196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5"/>
          <p:cNvSpPr/>
          <p:nvPr>
            <p:custDataLst>
              <p:tags r:id="rId6"/>
            </p:custDataLst>
          </p:nvPr>
        </p:nvSpPr>
        <p:spPr>
          <a:xfrm>
            <a:off x="6354397" y="2672942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5143658" y="3827767"/>
            <a:ext cx="2571433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3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3"/>
          <p:cNvSpPr txBox="1"/>
          <p:nvPr/>
        </p:nvSpPr>
        <p:spPr>
          <a:xfrm>
            <a:off x="315105" y="0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客户群体</a:t>
            </a:r>
            <a:endParaRPr lang="en-GB" altLang="zh-CN" sz="24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A7858F-C2DE-4A2A-B18C-4B92DC626D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0"/>
          <a:stretch/>
        </p:blipFill>
        <p:spPr>
          <a:xfrm>
            <a:off x="3535764" y="1170241"/>
            <a:ext cx="615442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4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794" y="3531428"/>
            <a:ext cx="12857163" cy="3612704"/>
          </a:xfrm>
          <a:prstGeom prst="rect">
            <a:avLst/>
          </a:prstGeom>
          <a:blipFill dpi="0" rotWithShape="1">
            <a:blip r:embed="rId10" cstate="email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4" y="3531429"/>
            <a:ext cx="12857163" cy="3612702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9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943656" y="4675912"/>
            <a:ext cx="4971436" cy="73016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MH_Entry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4172230" y="4737257"/>
            <a:ext cx="4514291" cy="60747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初步计划</a:t>
            </a:r>
          </a:p>
        </p:txBody>
      </p:sp>
      <p:sp>
        <p:nvSpPr>
          <p:cNvPr id="6" name="矩形 5"/>
          <p:cNvSpPr/>
          <p:nvPr/>
        </p:nvSpPr>
        <p:spPr>
          <a:xfrm>
            <a:off x="795" y="7144282"/>
            <a:ext cx="3214291" cy="87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5086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29376" y="7144282"/>
            <a:ext cx="3214291" cy="87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643667" y="7144282"/>
            <a:ext cx="3214291" cy="879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Others_1"/>
          <p:cNvSpPr/>
          <p:nvPr>
            <p:custDataLst>
              <p:tags r:id="rId3"/>
            </p:custDataLst>
          </p:nvPr>
        </p:nvSpPr>
        <p:spPr>
          <a:xfrm flipH="1">
            <a:off x="6383663" y="-1345865"/>
            <a:ext cx="45713" cy="4877295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5875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s_3"/>
          <p:cNvSpPr/>
          <p:nvPr>
            <p:custDataLst>
              <p:tags r:id="rId4"/>
            </p:custDataLst>
          </p:nvPr>
        </p:nvSpPr>
        <p:spPr>
          <a:xfrm>
            <a:off x="6354397" y="975451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Others_4"/>
          <p:cNvSpPr/>
          <p:nvPr>
            <p:custDataLst>
              <p:tags r:id="rId5"/>
            </p:custDataLst>
          </p:nvPr>
        </p:nvSpPr>
        <p:spPr>
          <a:xfrm flipH="1">
            <a:off x="6354397" y="1824196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MH_Others_5"/>
          <p:cNvSpPr/>
          <p:nvPr>
            <p:custDataLst>
              <p:tags r:id="rId6"/>
            </p:custDataLst>
          </p:nvPr>
        </p:nvSpPr>
        <p:spPr>
          <a:xfrm>
            <a:off x="6354397" y="2672942"/>
            <a:ext cx="149958" cy="149958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2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MH_Entry_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flipH="1">
            <a:off x="5143658" y="3701221"/>
            <a:ext cx="2571433" cy="80490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0" tIns="0" rIns="0" bIns="0" anchor="ctr" anchorCtr="0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48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083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96E962-24DA-4704-B991-249743592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4" t="99" r="-14260" b="-99"/>
          <a:stretch/>
        </p:blipFill>
        <p:spPr>
          <a:xfrm>
            <a:off x="6450563" y="-7806"/>
            <a:ext cx="7796557" cy="7232650"/>
          </a:xfrm>
          <a:prstGeom prst="rect">
            <a:avLst/>
          </a:prstGeom>
        </p:spPr>
      </p:pic>
      <p:cxnSp>
        <p:nvCxnSpPr>
          <p:cNvPr id="4" name="直接连接符 7"/>
          <p:cNvCxnSpPr/>
          <p:nvPr/>
        </p:nvCxnSpPr>
        <p:spPr>
          <a:xfrm>
            <a:off x="3189602" y="1139326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087206" y="1476478"/>
            <a:ext cx="980089" cy="204795"/>
            <a:chOff x="5964215" y="1531583"/>
            <a:chExt cx="1070244" cy="223633"/>
          </a:xfrm>
        </p:grpSpPr>
        <p:sp>
          <p:nvSpPr>
            <p:cNvPr id="5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12"/>
            <p:cNvCxnSpPr>
              <a:stCxn id="5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087204" y="4460774"/>
            <a:ext cx="981820" cy="204795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0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87204" y="2851675"/>
            <a:ext cx="981820" cy="204795"/>
            <a:chOff x="5964215" y="3033279"/>
            <a:chExt cx="1072134" cy="223633"/>
          </a:xfrm>
        </p:grpSpPr>
        <p:sp>
          <p:nvSpPr>
            <p:cNvPr id="6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2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39910" y="1376239"/>
            <a:ext cx="1620957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2018.8-2018.12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5572" y="2790333"/>
            <a:ext cx="81144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2018.7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16000" y="4366297"/>
            <a:ext cx="15071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8.5-2018.6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524021" y="1915469"/>
            <a:ext cx="3913037" cy="614384"/>
            <a:chOff x="5349226" y="2010956"/>
            <a:chExt cx="4272984" cy="670899"/>
          </a:xfrm>
        </p:grpSpPr>
        <p:sp>
          <p:nvSpPr>
            <p:cNvPr id="14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096000" y="2031098"/>
              <a:ext cx="2554268" cy="5847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极小规模试运行</a:t>
              </a:r>
              <a:endParaRPr lang="en-GB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21281" y="3413209"/>
            <a:ext cx="3913037" cy="614384"/>
            <a:chOff x="2569789" y="3646467"/>
            <a:chExt cx="4272984" cy="670899"/>
          </a:xfrm>
        </p:grpSpPr>
        <p:sp>
          <p:nvSpPr>
            <p:cNvPr id="17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86623" y="3691074"/>
              <a:ext cx="3226444" cy="54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市场调研与合作洽谈</a:t>
              </a:r>
              <a:endPara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24021" y="4987388"/>
            <a:ext cx="3913037" cy="614384"/>
            <a:chOff x="5349226" y="5365450"/>
            <a:chExt cx="4272984" cy="670899"/>
          </a:xfrm>
        </p:grpSpPr>
        <p:sp>
          <p:nvSpPr>
            <p:cNvPr id="19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86016" y="5407258"/>
              <a:ext cx="2218180" cy="54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前期平台开发</a:t>
              </a:r>
              <a:endParaRPr lang="en-GB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TextBox 23"/>
          <p:cNvSpPr txBox="1"/>
          <p:nvPr/>
        </p:nvSpPr>
        <p:spPr>
          <a:xfrm>
            <a:off x="308695" y="-14976"/>
            <a:ext cx="3240360" cy="57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+mn-ea"/>
                <a:sym typeface="+mn-lt"/>
              </a:rPr>
              <a:t>计划</a:t>
            </a:r>
            <a:endParaRPr lang="en-GB" altLang="zh-CN" sz="2400" b="1" dirty="0">
              <a:solidFill>
                <a:schemeClr val="accent3"/>
              </a:solidFill>
              <a:latin typeface="Impact" panose="020B080603090205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040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AUTOCOLOR" val="TRUE"/>
  <p:tag name="MH_TYPE" val="CONTENTS"/>
  <p:tag name="ID" val="5535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3111"/>
  <p:tag name="MH_LIBRARY" val="CONTENTS"/>
  <p:tag name="MH_AUTOCOLOR" val="TRUE"/>
  <p:tag name="MH_TYPE" val="SECTION"/>
  <p:tag name="ID" val="54712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OTHERS"/>
  <p:tag name="ID" val="5471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233"/>
  <p:tag name="MH_LIBRARY" val="CONTENTS"/>
  <p:tag name="MH_TYPE" val="ENTRY"/>
  <p:tag name="ID" val="547144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NUMBER"/>
  <p:tag name="ID" val="553530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05933"/>
  <p:tag name="MH_LIBRARY" val="CONTENTS"/>
  <p:tag name="MH_TYPE" val="ENTRY"/>
  <p:tag name="ID" val="553530"/>
  <p:tag name="MH_ORDER" val="4"/>
</p:tagLst>
</file>

<file path=ppt/theme/theme1.xml><?xml version="1.0" encoding="utf-8"?>
<a:theme xmlns:a="http://schemas.openxmlformats.org/drawingml/2006/main" name="第一PPT，www.1ppt.com">
  <a:themeElements>
    <a:clrScheme name="自定义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1E0E"/>
      </a:accent1>
      <a:accent2>
        <a:srgbClr val="FF7C73"/>
      </a:accent2>
      <a:accent3>
        <a:srgbClr val="F21E0E"/>
      </a:accent3>
      <a:accent4>
        <a:srgbClr val="FF7C73"/>
      </a:accent4>
      <a:accent5>
        <a:srgbClr val="F21E0E"/>
      </a:accent5>
      <a:accent6>
        <a:srgbClr val="FF7C73"/>
      </a:accent6>
      <a:hlink>
        <a:srgbClr val="F21E0E"/>
      </a:hlink>
      <a:folHlink>
        <a:srgbClr val="FF7C7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356</Words>
  <Application>Microsoft Office PowerPoint</Application>
  <PresentationFormat>自定义</PresentationFormat>
  <Paragraphs>60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方正姚体</vt:lpstr>
      <vt:lpstr>Arial</vt:lpstr>
      <vt:lpstr>Calibri</vt:lpstr>
      <vt:lpstr>Calibri Light</vt:lpstr>
      <vt:lpstr>Impact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黑椒牛肉</dc:title>
  <dc:creator/>
  <cp:keywords>第一PPT模板网-WWW.1PPT.COM</cp:keywords>
  <cp:lastModifiedBy/>
  <cp:revision>1</cp:revision>
  <dcterms:created xsi:type="dcterms:W3CDTF">2016-10-17T14:00:15Z</dcterms:created>
  <dcterms:modified xsi:type="dcterms:W3CDTF">2019-04-01T17:00:53Z</dcterms:modified>
</cp:coreProperties>
</file>