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8" r:id="rId3"/>
    <p:sldId id="279" r:id="rId4"/>
    <p:sldId id="280" r:id="rId5"/>
    <p:sldId id="277" r:id="rId6"/>
    <p:sldId id="262" r:id="rId7"/>
    <p:sldId id="281" r:id="rId8"/>
    <p:sldId id="266" r:id="rId9"/>
    <p:sldId id="273" r:id="rId10"/>
    <p:sldId id="274" r:id="rId11"/>
    <p:sldId id="265" r:id="rId12"/>
    <p:sldId id="269" r:id="rId13"/>
    <p:sldId id="271" r:id="rId14"/>
    <p:sldId id="263" r:id="rId15"/>
    <p:sldId id="261" r:id="rId16"/>
    <p:sldId id="267" r:id="rId17"/>
    <p:sldId id="268" r:id="rId18"/>
    <p:sldId id="259" r:id="rId19"/>
    <p:sldId id="260" r:id="rId20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94646" autoAdjust="0"/>
  </p:normalViewPr>
  <p:slideViewPr>
    <p:cSldViewPr snapToObjects="1" showGuides="1">
      <p:cViewPr>
        <p:scale>
          <a:sx n="60" d="100"/>
          <a:sy n="60" d="100"/>
        </p:scale>
        <p:origin x="312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Wingdings" panose="05000000000000000000" pitchFamily="2" charset="2"/>
              <a:buChar char="§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03.02.2018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RSpec</a:t>
            </a:r>
            <a:r>
              <a:rPr lang="de-DE" dirty="0" smtClean="0"/>
              <a:t> 0.1 - </a:t>
            </a:r>
            <a:r>
              <a:rPr lang="de-DE" dirty="0" err="1" smtClean="0"/>
              <a:t>Vehicle</a:t>
            </a:r>
            <a:r>
              <a:rPr lang="de-DE" dirty="0" smtClean="0"/>
              <a:t> Counter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Webcam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parameter</a:t>
            </a:r>
            <a:r>
              <a:rPr lang="de-DE" dirty="0" smtClean="0"/>
              <a:t>: x </a:t>
            </a:r>
            <a:r>
              <a:rPr lang="de-DE" dirty="0" err="1" smtClean="0"/>
              <a:t>by</a:t>
            </a:r>
            <a:r>
              <a:rPr lang="de-DE" dirty="0" smtClean="0"/>
              <a:t> y in </a:t>
            </a:r>
            <a:r>
              <a:rPr lang="de-DE" dirty="0" err="1" smtClean="0"/>
              <a:t>pixels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endParaRPr lang="de-DE" dirty="0" smtClean="0"/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(</a:t>
            </a:r>
            <a:r>
              <a:rPr lang="de-DE" dirty="0" err="1" smtClean="0"/>
              <a:t>cntPos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Tracking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associate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trackID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(</a:t>
            </a:r>
            <a:r>
              <a:rPr lang="de-DE" dirty="0" err="1" smtClean="0"/>
              <a:t>vehicle</a:t>
            </a:r>
            <a:r>
              <a:rPr lang="de-DE" dirty="0" smtClean="0"/>
              <a:t> ID)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fallls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passes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,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counted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ToDo</a:t>
            </a:r>
            <a:r>
              <a:rPr lang="de-DE" dirty="0" smtClean="0"/>
              <a:t> [2017-10-14]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struct</a:t>
            </a:r>
            <a:r>
              <a:rPr lang="de-DE" dirty="0" smtClean="0"/>
              <a:t> in </a:t>
            </a:r>
            <a:r>
              <a:rPr lang="de-DE" i="1" dirty="0" err="1" smtClean="0"/>
              <a:t>scene</a:t>
            </a:r>
            <a:r>
              <a:rPr lang="de-DE" dirty="0" smtClean="0"/>
              <a:t>: </a:t>
            </a:r>
            <a:r>
              <a:rPr lang="de-DE" dirty="0" err="1" smtClean="0"/>
              <a:t>framesize</a:t>
            </a:r>
            <a:r>
              <a:rPr lang="de-DE" dirty="0" smtClean="0"/>
              <a:t> (</a:t>
            </a:r>
            <a:r>
              <a:rPr lang="de-DE" dirty="0" err="1" smtClean="0"/>
              <a:t>x,y</a:t>
            </a:r>
            <a:r>
              <a:rPr lang="de-DE" dirty="0" smtClean="0"/>
              <a:t>), </a:t>
            </a:r>
            <a:r>
              <a:rPr lang="de-DE" dirty="0" err="1" smtClean="0"/>
              <a:t>confidence</a:t>
            </a:r>
            <a:r>
              <a:rPr lang="de-DE" dirty="0" smtClean="0"/>
              <a:t>, </a:t>
            </a:r>
            <a:r>
              <a:rPr lang="de-DE" dirty="0" err="1" smtClean="0"/>
              <a:t>samevelocity</a:t>
            </a:r>
            <a:r>
              <a:rPr lang="de-DE" dirty="0" smtClean="0"/>
              <a:t>, </a:t>
            </a:r>
            <a:r>
              <a:rPr lang="de-DE" dirty="0" err="1" smtClean="0"/>
              <a:t>blobArea</a:t>
            </a:r>
            <a:r>
              <a:rPr lang="de-DE" dirty="0" smtClean="0"/>
              <a:t>(</a:t>
            </a:r>
            <a:r>
              <a:rPr lang="de-DE" dirty="0" err="1" smtClean="0"/>
              <a:t>min,max</a:t>
            </a:r>
            <a:r>
              <a:rPr lang="de-DE" dirty="0" smtClean="0"/>
              <a:t>)...</a:t>
            </a:r>
            <a:r>
              <a:rPr lang="de-DE" dirty="0" err="1" smtClean="0"/>
              <a:t>videosize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all </a:t>
            </a:r>
            <a:r>
              <a:rPr lang="de-DE" dirty="0" err="1" smtClean="0"/>
              <a:t>positions</a:t>
            </a:r>
            <a:r>
              <a:rPr lang="de-DE" dirty="0" smtClean="0"/>
              <a:t>, </a:t>
            </a:r>
            <a:r>
              <a:rPr lang="de-DE" dirty="0" err="1" smtClean="0"/>
              <a:t>velocities</a:t>
            </a:r>
            <a:r>
              <a:rPr lang="de-DE" dirty="0" smtClean="0"/>
              <a:t> relative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1642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798820" y="1207378"/>
            <a:ext cx="2481592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724128" y="969695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ROI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7014441" y="1108194"/>
            <a:ext cx="0" cy="106066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737154" y="2107885"/>
            <a:ext cx="60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C00000"/>
                </a:solidFill>
              </a:rPr>
              <a:t>cntPos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79940" y="1501808"/>
            <a:ext cx="548444" cy="2734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176363" y="1638527"/>
            <a:ext cx="5098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feil nach rechts 78"/>
          <p:cNvSpPr/>
          <p:nvPr/>
        </p:nvSpPr>
        <p:spPr>
          <a:xfrm rot="5400000">
            <a:off x="-1501204" y="3292196"/>
            <a:ext cx="5665905" cy="89767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CreateVehiclesFromTracks</a:t>
            </a:r>
            <a:r>
              <a:rPr lang="de-DE" dirty="0" smtClean="0"/>
              <a:t> - Timing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53070"/>
            <a:ext cx="445699" cy="379785"/>
            <a:chOff x="5501278" y="1969095"/>
            <a:chExt cx="445699" cy="379785"/>
          </a:xfrm>
        </p:grpSpPr>
        <p:sp>
          <p:nvSpPr>
            <p:cNvPr id="3" name="Ellipse 2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1187624" y="1880828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858080" y="922506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59732" y="1897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159732" y="2780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5282718" y="1753070"/>
            <a:ext cx="445699" cy="379785"/>
            <a:chOff x="6394553" y="2121495"/>
            <a:chExt cx="445699" cy="379785"/>
          </a:xfrm>
        </p:grpSpPr>
        <p:sp>
          <p:nvSpPr>
            <p:cNvPr id="10" name="Ellipse 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228575" y="1753070"/>
            <a:ext cx="445699" cy="379785"/>
            <a:chOff x="7438669" y="1501043"/>
            <a:chExt cx="445699" cy="379785"/>
          </a:xfrm>
        </p:grpSpPr>
        <p:sp>
          <p:nvSpPr>
            <p:cNvPr id="12" name="Ellipse 1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1780" y="2701176"/>
            <a:ext cx="445699" cy="379785"/>
            <a:chOff x="5501278" y="1969095"/>
            <a:chExt cx="445699" cy="379785"/>
          </a:xfrm>
        </p:grpSpPr>
        <p:sp>
          <p:nvSpPr>
            <p:cNvPr id="18" name="Ellipse 1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282718" y="2701176"/>
            <a:ext cx="445699" cy="379785"/>
            <a:chOff x="6394553" y="2121495"/>
            <a:chExt cx="445699" cy="379785"/>
          </a:xfrm>
        </p:grpSpPr>
        <p:sp>
          <p:nvSpPr>
            <p:cNvPr id="21" name="Ellipse 20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228575" y="2701176"/>
            <a:ext cx="445699" cy="379785"/>
            <a:chOff x="7438669" y="1501043"/>
            <a:chExt cx="445699" cy="379785"/>
          </a:xfrm>
        </p:grpSpPr>
        <p:sp>
          <p:nvSpPr>
            <p:cNvPr id="24" name="Ellipse 23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951820" y="3649282"/>
            <a:ext cx="445699" cy="379785"/>
            <a:chOff x="6394553" y="2121495"/>
            <a:chExt cx="445699" cy="379785"/>
          </a:xfrm>
        </p:grpSpPr>
        <p:sp>
          <p:nvSpPr>
            <p:cNvPr id="30" name="Ellipse 2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228575" y="3649282"/>
            <a:ext cx="445699" cy="379785"/>
            <a:chOff x="7438669" y="1501043"/>
            <a:chExt cx="445699" cy="379785"/>
          </a:xfrm>
        </p:grpSpPr>
        <p:sp>
          <p:nvSpPr>
            <p:cNvPr id="33" name="Ellipse 32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6242617" y="4597387"/>
            <a:ext cx="445699" cy="379785"/>
            <a:chOff x="7438669" y="1501043"/>
            <a:chExt cx="445699" cy="379785"/>
          </a:xfrm>
        </p:grpSpPr>
        <p:sp>
          <p:nvSpPr>
            <p:cNvPr id="42" name="Ellipse 4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44" name="Gerade Verbindung mit Pfeil 43"/>
          <p:cNvCxnSpPr/>
          <p:nvPr/>
        </p:nvCxnSpPr>
        <p:spPr>
          <a:xfrm flipH="1">
            <a:off x="2766020" y="2060847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365471" y="1352001"/>
            <a:ext cx="436081" cy="384811"/>
            <a:chOff x="4365471" y="1081291"/>
            <a:chExt cx="436081" cy="384811"/>
          </a:xfrm>
        </p:grpSpPr>
        <p:sp>
          <p:nvSpPr>
            <p:cNvPr id="9" name="Textfeld 8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leichschenkliges Dreieck 4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256076" y="2348880"/>
            <a:ext cx="436081" cy="384811"/>
            <a:chOff x="4365471" y="1081291"/>
            <a:chExt cx="436081" cy="384811"/>
          </a:xfrm>
        </p:grpSpPr>
        <p:sp>
          <p:nvSpPr>
            <p:cNvPr id="48" name="Textfeld 47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leichschenkliges Dreieck 48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218303" y="3264471"/>
            <a:ext cx="436081" cy="384811"/>
            <a:chOff x="4365471" y="1081291"/>
            <a:chExt cx="436081" cy="384811"/>
          </a:xfrm>
        </p:grpSpPr>
        <p:sp>
          <p:nvSpPr>
            <p:cNvPr id="51" name="Textfeld 50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leichschenkliges Dreieck 51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159732" y="37332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2615178" y="3645024"/>
            <a:ext cx="445699" cy="379785"/>
            <a:chOff x="5501278" y="1969095"/>
            <a:chExt cx="445699" cy="379785"/>
          </a:xfrm>
        </p:grpSpPr>
        <p:sp>
          <p:nvSpPr>
            <p:cNvPr id="55" name="Ellipse 5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57" name="Gerade Verbindung mit Pfeil 56"/>
          <p:cNvCxnSpPr/>
          <p:nvPr/>
        </p:nvCxnSpPr>
        <p:spPr>
          <a:xfrm flipH="1">
            <a:off x="3282682" y="3008953"/>
            <a:ext cx="1973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673224" y="23488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>
            <a:off x="719572" y="32489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755576" y="42210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159732" y="47512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159732" y="43651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2941476" y="4225346"/>
            <a:ext cx="445699" cy="379785"/>
            <a:chOff x="6394553" y="2121495"/>
            <a:chExt cx="445699" cy="379785"/>
          </a:xfrm>
        </p:grpSpPr>
        <p:sp>
          <p:nvSpPr>
            <p:cNvPr id="65" name="Ellipse 64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2604834" y="4221088"/>
            <a:ext cx="445699" cy="379785"/>
            <a:chOff x="5501278" y="1969095"/>
            <a:chExt cx="445699" cy="379785"/>
          </a:xfrm>
        </p:grpSpPr>
        <p:sp>
          <p:nvSpPr>
            <p:cNvPr id="68" name="Ellipse 6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0" name="Gerade Verbindung mit Pfeil 69"/>
          <p:cNvCxnSpPr/>
          <p:nvPr/>
        </p:nvCxnSpPr>
        <p:spPr>
          <a:xfrm flipH="1">
            <a:off x="745232" y="51211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2987824" y="5137447"/>
            <a:ext cx="445699" cy="379785"/>
            <a:chOff x="6394553" y="2121495"/>
            <a:chExt cx="445699" cy="379785"/>
          </a:xfrm>
        </p:grpSpPr>
        <p:sp>
          <p:nvSpPr>
            <p:cNvPr id="72" name="Ellipse 71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2651182" y="5133189"/>
            <a:ext cx="445699" cy="379785"/>
            <a:chOff x="5501278" y="1969095"/>
            <a:chExt cx="445699" cy="379785"/>
          </a:xfrm>
        </p:grpSpPr>
        <p:sp>
          <p:nvSpPr>
            <p:cNvPr id="75" name="Ellipse 7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7" name="Gerade Verbindung mit Pfeil 76"/>
          <p:cNvCxnSpPr/>
          <p:nvPr/>
        </p:nvCxnSpPr>
        <p:spPr>
          <a:xfrm flipH="1">
            <a:off x="791580" y="6057292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7236296" y="37989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 rot="16200000">
            <a:off x="1000495" y="96867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b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180031" y="2671024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190405" y="3573016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1190405" y="4533123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1190405" y="5489675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159732" y="565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2159732" y="52652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87" name="Gruppieren 86"/>
          <p:cNvGrpSpPr/>
          <p:nvPr/>
        </p:nvGrpSpPr>
        <p:grpSpPr>
          <a:xfrm>
            <a:off x="2650137" y="5569495"/>
            <a:ext cx="445699" cy="379785"/>
            <a:chOff x="7438669" y="1501043"/>
            <a:chExt cx="445699" cy="379785"/>
          </a:xfrm>
        </p:grpSpPr>
        <p:sp>
          <p:nvSpPr>
            <p:cNvPr id="88" name="Ellipse 87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91" name="Gerade Verbindung mit Pfeil 90"/>
          <p:cNvCxnSpPr/>
          <p:nvPr/>
        </p:nvCxnSpPr>
        <p:spPr>
          <a:xfrm flipH="1">
            <a:off x="3210674" y="4905164"/>
            <a:ext cx="30466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6233384" y="4264451"/>
            <a:ext cx="1875322" cy="384811"/>
            <a:chOff x="4365471" y="1081291"/>
            <a:chExt cx="1875322" cy="384811"/>
          </a:xfrm>
        </p:grpSpPr>
        <p:sp>
          <p:nvSpPr>
            <p:cNvPr id="94" name="Textfeld 93"/>
            <p:cNvSpPr txBox="1"/>
            <p:nvPr/>
          </p:nvSpPr>
          <p:spPr>
            <a:xfrm>
              <a:off x="4365471" y="1081291"/>
              <a:ext cx="18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pTracks.begin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95" name="Gleichschenkliges Dreieck 9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4860032" y="944724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 Segmentation </a:t>
            </a:r>
            <a:r>
              <a:rPr lang="de-DE" dirty="0" err="1" smtClean="0"/>
              <a:t>Preconditions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3021924"/>
            <a:ext cx="8229600" cy="3836076"/>
          </a:xfrm>
        </p:spPr>
        <p:txBody>
          <a:bodyPr>
            <a:normAutofit/>
          </a:bodyPr>
          <a:lstStyle/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re-calculated</a:t>
            </a:r>
            <a:r>
              <a:rPr lang="de-DE" dirty="0" smtClean="0"/>
              <a:t> at </a:t>
            </a:r>
            <a:r>
              <a:rPr lang="de-DE" dirty="0" err="1" smtClean="0"/>
              <a:t>each</a:t>
            </a:r>
            <a:r>
              <a:rPr lang="de-DE" dirty="0" smtClean="0"/>
              <a:t> update </a:t>
            </a:r>
            <a:r>
              <a:rPr lang="de-DE" dirty="0" err="1" smtClean="0"/>
              <a:t>step</a:t>
            </a:r>
            <a:endParaRPr lang="de-DE" dirty="0" smtClean="0"/>
          </a:p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</a:t>
            </a:r>
            <a:r>
              <a:rPr lang="de-DE" dirty="0" smtClean="0"/>
              <a:t>::Update(</a:t>
            </a:r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list</a:t>
            </a:r>
            <a:r>
              <a:rPr lang="de-DE" dirty="0" smtClean="0"/>
              <a:t>&lt;Track&gt;&amp;)</a:t>
            </a:r>
          </a:p>
          <a:p>
            <a:pPr lvl="1"/>
            <a:r>
              <a:rPr lang="en-US" dirty="0"/>
              <a:t>clear </a:t>
            </a:r>
            <a:r>
              <a:rPr lang="en-US" dirty="0" err="1"/>
              <a:t>pTracks</a:t>
            </a:r>
            <a:r>
              <a:rPr lang="en-US" dirty="0"/>
              <a:t> (newly created at each update step )</a:t>
            </a:r>
          </a:p>
          <a:p>
            <a:pPr lvl="1"/>
            <a:r>
              <a:rPr lang="en-US" dirty="0"/>
              <a:t>for each track in scene: !</a:t>
            </a:r>
            <a:r>
              <a:rPr lang="en-US" dirty="0" err="1"/>
              <a:t>IsAssigned</a:t>
            </a:r>
            <a:r>
              <a:rPr lang="en-US" dirty="0"/>
              <a:t> &amp;&amp; (confidence &gt; Scene::</a:t>
            </a:r>
            <a:r>
              <a:rPr lang="en-US" dirty="0" err="1"/>
              <a:t>confCreate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HasSameVelocity</a:t>
            </a:r>
            <a:r>
              <a:rPr lang="en-US" dirty="0"/>
              <a:t>, </a:t>
            </a:r>
            <a:r>
              <a:rPr lang="en-US" dirty="0" err="1"/>
              <a:t>IsClose</a:t>
            </a:r>
            <a:r>
              <a:rPr lang="en-US" dirty="0"/>
              <a:t>, </a:t>
            </a:r>
            <a:r>
              <a:rPr lang="en-US" dirty="0" err="1"/>
              <a:t>IsEntering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track(*</a:t>
            </a:r>
            <a:r>
              <a:rPr lang="en-US" dirty="0" err="1"/>
              <a:t>tr</a:t>
            </a:r>
            <a:r>
              <a:rPr lang="en-US" dirty="0"/>
              <a:t>) to </a:t>
            </a:r>
            <a:r>
              <a:rPr lang="en-US" dirty="0" smtClean="0"/>
              <a:t>vehicle, set assigned bit</a:t>
            </a:r>
          </a:p>
          <a:p>
            <a:pPr lvl="2"/>
            <a:r>
              <a:rPr lang="en-US" dirty="0" smtClean="0"/>
              <a:t>set assigned bit for </a:t>
            </a:r>
            <a:endParaRPr lang="en-US" dirty="0"/>
          </a:p>
          <a:p>
            <a:pPr lvl="2"/>
            <a:r>
              <a:rPr lang="en-US" dirty="0"/>
              <a:t>confidence to assign &gt; confidence to un-assign (see </a:t>
            </a:r>
            <a:r>
              <a:rPr lang="en-US" dirty="0" err="1"/>
              <a:t>ValidateTracks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OutboundRect</a:t>
            </a:r>
            <a:endParaRPr lang="en-US" dirty="0" smtClean="0"/>
          </a:p>
          <a:p>
            <a:pPr lvl="1"/>
            <a:r>
              <a:rPr lang="en-US" dirty="0" err="1" smtClean="0"/>
              <a:t>UpdateVelocity</a:t>
            </a:r>
            <a:r>
              <a:rPr lang="en-US" dirty="0" smtClean="0"/>
              <a:t> (see next page)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760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699792" y="681663"/>
            <a:ext cx="0" cy="2340260"/>
          </a:xfrm>
          <a:prstGeom prst="line">
            <a:avLst/>
          </a:prstGeom>
          <a:ln w="1905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067943" y="1455749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261033" y="1599765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3815915" y="1178750"/>
            <a:ext cx="1175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IsEnteringScene</a:t>
            </a:r>
            <a:endParaRPr lang="de-DE" sz="1200" dirty="0"/>
          </a:p>
        </p:txBody>
      </p:sp>
      <p:sp>
        <p:nvSpPr>
          <p:cNvPr id="19" name="Rechteck 18"/>
          <p:cNvSpPr/>
          <p:nvPr/>
        </p:nvSpPr>
        <p:spPr>
          <a:xfrm>
            <a:off x="2910883" y="1605281"/>
            <a:ext cx="454983" cy="300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117192" y="172577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2699792" y="1365739"/>
            <a:ext cx="80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</a:t>
            </a:r>
            <a:endParaRPr lang="de-DE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900993" y="1622624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712861" y="174863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763688" y="1548158"/>
            <a:ext cx="432048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938582" y="1692174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" name="Textfeld 26"/>
          <p:cNvSpPr txBox="1"/>
          <p:nvPr/>
        </p:nvSpPr>
        <p:spPr>
          <a:xfrm>
            <a:off x="1580354" y="1304764"/>
            <a:ext cx="752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IsLeaving</a:t>
            </a:r>
            <a:endParaRPr lang="de-DE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1534251" y="171503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51620" y="1207378"/>
            <a:ext cx="3252020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082388" y="969695"/>
            <a:ext cx="1221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B050"/>
                </a:solidFill>
              </a:rPr>
              <a:t>TrackingWindow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679633" y="584684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</a:rPr>
              <a:t>CountingLine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20136" y="800708"/>
            <a:ext cx="190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4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Segmentation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Tracks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295636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30639" y="1376772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75756" y="872716"/>
            <a:ext cx="524747" cy="1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544108" y="836711"/>
            <a:ext cx="3384376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Track: </a:t>
            </a:r>
          </a:p>
          <a:p>
            <a:pPr lvl="1"/>
            <a:r>
              <a:rPr lang="de-DE" sz="1200" dirty="0" err="1" smtClean="0"/>
              <a:t>HasSimilarVelocity</a:t>
            </a:r>
            <a:endParaRPr lang="de-DE" sz="1200" dirty="0" smtClean="0"/>
          </a:p>
          <a:p>
            <a:pPr lvl="1"/>
            <a:r>
              <a:rPr lang="de-DE" sz="1200" dirty="0" err="1" smtClean="0"/>
              <a:t>IsClose</a:t>
            </a:r>
            <a:endParaRPr lang="de-DE" sz="1200" dirty="0" smtClean="0"/>
          </a:p>
          <a:p>
            <a:pPr lvl="1"/>
            <a:r>
              <a:rPr lang="de-DE" sz="1200" dirty="0" err="1" smtClean="0"/>
              <a:t>IsEntering</a:t>
            </a:r>
            <a:endParaRPr lang="de-DE" sz="1200" dirty="0" smtClean="0"/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AddTrack</a:t>
            </a:r>
            <a:endParaRPr lang="de-DE" sz="1200" dirty="0" smtClean="0"/>
          </a:p>
          <a:p>
            <a:r>
              <a:rPr lang="de-DE" dirty="0" err="1" smtClean="0"/>
              <a:t>UpdateOutboundRect</a:t>
            </a:r>
            <a:endParaRPr lang="de-DE" dirty="0" smtClean="0"/>
          </a:p>
          <a:p>
            <a:r>
              <a:rPr lang="de-DE" dirty="0" err="1" smtClean="0"/>
              <a:t>UpdateVelocity</a:t>
            </a:r>
            <a:endParaRPr lang="de-DE" dirty="0" smtClean="0"/>
          </a:p>
          <a:p>
            <a:pPr lvl="1"/>
            <a:r>
              <a:rPr lang="de-DE" sz="1200" dirty="0" smtClean="0"/>
              <a:t>Average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endParaRPr lang="de-DE" sz="1200" dirty="0" smtClean="0"/>
          </a:p>
          <a:p>
            <a:pPr lvl="1"/>
            <a:endParaRPr lang="de-DE" sz="1200" dirty="0"/>
          </a:p>
          <a:p>
            <a:pPr>
              <a:spcBef>
                <a:spcPts val="300"/>
              </a:spcBef>
            </a:pPr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de-DE" sz="1200" dirty="0" err="1" smtClean="0">
                <a:solidFill>
                  <a:srgbClr val="FF0000"/>
                </a:solidFill>
              </a:rPr>
              <a:t>idxContour</a:t>
            </a:r>
            <a:r>
              <a:rPr lang="de-DE" sz="1200" dirty="0" smtClean="0">
                <a:solidFill>
                  <a:srgbClr val="FF0000"/>
                </a:solidFill>
              </a:rPr>
              <a:t> not valid </a:t>
            </a:r>
            <a:r>
              <a:rPr lang="de-DE" sz="1200" dirty="0" err="1" smtClean="0">
                <a:solidFill>
                  <a:srgbClr val="FF0000"/>
                </a:solidFill>
              </a:rPr>
              <a:t>for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substitute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values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of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track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entry</a:t>
            </a:r>
            <a:r>
              <a:rPr lang="de-DE" sz="1200" dirty="0" smtClean="0">
                <a:solidFill>
                  <a:srgbClr val="FF0000"/>
                </a:solidFill>
              </a:rPr>
              <a:t>:</a:t>
            </a:r>
          </a:p>
          <a:p>
            <a:pPr marL="450850" lvl="2" indent="-95250"/>
            <a:r>
              <a:rPr lang="en-US" sz="1200" dirty="0"/>
              <a:t>// ToDo: creating a fgMask from contours fails, if substitute values for blobs were calculated (conf &lt; maxConf)</a:t>
            </a:r>
          </a:p>
          <a:p>
            <a:pPr marL="450850" lvl="2" indent="-95250"/>
            <a:r>
              <a:rPr lang="en-US" sz="1200" dirty="0"/>
              <a:t>// in this case track entry must not assigned to idxContour </a:t>
            </a:r>
          </a:p>
          <a:p>
            <a:pPr lvl="1">
              <a:spcBef>
                <a:spcPts val="0"/>
              </a:spcBef>
            </a:pPr>
            <a:endParaRPr lang="de-DE" sz="1200" dirty="0" smtClean="0"/>
          </a:p>
          <a:p>
            <a:pPr lvl="1">
              <a:spcBef>
                <a:spcPts val="0"/>
              </a:spcBef>
            </a:pPr>
            <a:r>
              <a:rPr lang="de-DE" sz="1200" dirty="0" err="1" smtClean="0"/>
              <a:t>vehicle</a:t>
            </a:r>
            <a:r>
              <a:rPr lang="de-DE" sz="1200" dirty="0" smtClean="0"/>
              <a:t> </a:t>
            </a:r>
            <a:r>
              <a:rPr lang="de-DE" sz="1200" dirty="0"/>
              <a:t>must </a:t>
            </a:r>
            <a:r>
              <a:rPr lang="de-DE" sz="1200" dirty="0" err="1"/>
              <a:t>go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entire</a:t>
            </a:r>
            <a:r>
              <a:rPr lang="de-DE" sz="1200" dirty="0"/>
              <a:t> </a:t>
            </a:r>
            <a:r>
              <a:rPr lang="de-DE" sz="1200" dirty="0" err="1"/>
              <a:t>scene</a:t>
            </a:r>
            <a:r>
              <a:rPr lang="de-DE" sz="1200" dirty="0"/>
              <a:t> (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counted</a:t>
            </a:r>
            <a:r>
              <a:rPr lang="de-DE" sz="1200" dirty="0"/>
              <a:t> in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case</a:t>
            </a:r>
            <a:r>
              <a:rPr lang="de-DE" sz="1200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1200" dirty="0" err="1"/>
              <a:t>substitute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endParaRPr lang="de-DE" sz="1200" dirty="0"/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track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lost</a:t>
            </a:r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vehicle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obscured</a:t>
            </a:r>
            <a:r>
              <a:rPr lang="de-DE" sz="1200" dirty="0"/>
              <a:t> 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635" y="872716"/>
            <a:ext cx="1604868" cy="82809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17969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313638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150017" y="151107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745686" y="1533932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636071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2231740" y="95786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87624" y="1664804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nhaltsplatzhalter 4"/>
          <p:cNvSpPr txBox="1">
            <a:spLocks/>
          </p:cNvSpPr>
          <p:nvPr/>
        </p:nvSpPr>
        <p:spPr>
          <a:xfrm>
            <a:off x="457200" y="2348880"/>
            <a:ext cx="5086908" cy="3836076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Test scenarios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IsClose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HasSimilarVelocity</a:t>
            </a:r>
            <a:endParaRPr lang="en-US" dirty="0" smtClean="0"/>
          </a:p>
          <a:p>
            <a:pPr lvl="1"/>
            <a:r>
              <a:rPr lang="en-US" dirty="0" smtClean="0"/>
              <a:t>combination of tracks (depending on position and velocity)</a:t>
            </a:r>
          </a:p>
          <a:p>
            <a:pPr lvl="1"/>
            <a:r>
              <a:rPr lang="en-US" dirty="0" smtClean="0"/>
              <a:t>calculation of outbound rectangle</a:t>
            </a:r>
          </a:p>
          <a:p>
            <a:pPr lvl="1"/>
            <a:r>
              <a:rPr lang="en-US" dirty="0" smtClean="0"/>
              <a:t>calculation of velocity</a:t>
            </a:r>
          </a:p>
          <a:p>
            <a:pPr lvl="1"/>
            <a:r>
              <a:rPr lang="en-US" dirty="0" smtClean="0"/>
              <a:t>Vehicle::Update: assignment </a:t>
            </a:r>
            <a:r>
              <a:rPr lang="en-US" smtClean="0"/>
              <a:t>of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Testscenario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4258816" cy="5289451"/>
          </a:xfrm>
        </p:spPr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::</a:t>
            </a:r>
            <a:r>
              <a:rPr lang="de-DE" dirty="0" err="1" smtClean="0"/>
              <a:t>IsClose</a:t>
            </a:r>
            <a:r>
              <a:rPr lang="de-DE" dirty="0" smtClean="0"/>
              <a:t>(</a:t>
            </a:r>
            <a:r>
              <a:rPr lang="de-DE" dirty="0" err="1" smtClean="0"/>
              <a:t>track</a:t>
            </a:r>
            <a:r>
              <a:rPr lang="de-DE" dirty="0" smtClean="0"/>
              <a:t>&amp;)</a:t>
            </a:r>
            <a:endParaRPr lang="de-DE" dirty="0"/>
          </a:p>
          <a:p>
            <a:pPr marL="542925" lvl="1"/>
            <a:r>
              <a:rPr lang="de-DE" dirty="0" err="1" smtClean="0"/>
              <a:t>dist</a:t>
            </a:r>
            <a:r>
              <a:rPr lang="de-DE" dirty="0" smtClean="0"/>
              <a:t> = 30</a:t>
            </a:r>
          </a:p>
          <a:p>
            <a:pPr marL="542925" lvl="1"/>
            <a:r>
              <a:rPr lang="de-DE" dirty="0" err="1" smtClean="0"/>
              <a:t>vehicle</a:t>
            </a:r>
            <a:r>
              <a:rPr lang="de-DE" dirty="0" smtClean="0"/>
              <a:t>(0, 0, 100, 50)</a:t>
            </a:r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track1(120, 0, 100, 20) 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true</a:t>
            </a:r>
            <a:endParaRPr lang="de-DE" dirty="0" smtClean="0"/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track2(150</a:t>
            </a:r>
            <a:r>
              <a:rPr lang="de-DE" smtClean="0"/>
              <a:t>, 150</a:t>
            </a:r>
            <a:r>
              <a:rPr lang="de-DE" dirty="0" smtClean="0"/>
              <a:t>, 100, 100)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false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271389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04248" y="1916832"/>
            <a:ext cx="445117" cy="324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51509" y="872716"/>
            <a:ext cx="524747" cy="162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271388" y="872716"/>
            <a:ext cx="1604868" cy="61206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693722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289391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7023626" y="205113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6619295" y="2073992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6611824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207493" y="957868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184068" y="120778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vehicle.bbox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372329" y="61579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track1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73854" y="166480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track2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6148554" y="620688"/>
            <a:ext cx="0" cy="2021409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6" idx="1"/>
          </p:cNvCxnSpPr>
          <p:nvPr/>
        </p:nvCxnSpPr>
        <p:spPr>
          <a:xfrm>
            <a:off x="6351509" y="620688"/>
            <a:ext cx="0" cy="333037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839055" y="41388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&lt;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84168" y="236509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&gt;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 flipH="1">
            <a:off x="6817317" y="1916832"/>
            <a:ext cx="1" cy="725265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Tracking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376263"/>
          </a:xfrm>
        </p:spPr>
        <p:txBody>
          <a:bodyPr/>
          <a:lstStyle/>
          <a:p>
            <a:pPr marL="177800" indent="-177800"/>
            <a:r>
              <a:rPr lang="de-DE" dirty="0" smtClean="0"/>
              <a:t>Combine </a:t>
            </a:r>
            <a:r>
              <a:rPr lang="de-DE" dirty="0" err="1" smtClean="0"/>
              <a:t>tracks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same </a:t>
            </a:r>
            <a:r>
              <a:rPr lang="de-DE" dirty="0" err="1" smtClean="0"/>
              <a:t>velocity</a:t>
            </a:r>
            <a:endParaRPr lang="de-DE" dirty="0" smtClean="0"/>
          </a:p>
          <a:p>
            <a:pPr marL="439738" lvl="1" indent="-177800"/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high </a:t>
            </a:r>
            <a:r>
              <a:rPr lang="de-DE" sz="1200" dirty="0" err="1" smtClean="0"/>
              <a:t>confidence</a:t>
            </a:r>
            <a:endParaRPr lang="de-DE" sz="1200" dirty="0" smtClean="0"/>
          </a:p>
          <a:p>
            <a:pPr marL="177800" indent="-177800"/>
            <a:r>
              <a:rPr lang="de-DE" sz="1400" dirty="0" err="1" smtClean="0"/>
              <a:t>Counting</a:t>
            </a:r>
            <a:endParaRPr lang="de-DE" sz="1400" dirty="0" smtClean="0"/>
          </a:p>
          <a:p>
            <a:pPr marL="439738" lvl="1" indent="-177800"/>
            <a:r>
              <a:rPr lang="de-DE" sz="1200" dirty="0" err="1" smtClean="0"/>
              <a:t>count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endParaRPr lang="de-DE" sz="1200" dirty="0" smtClean="0"/>
          </a:p>
          <a:p>
            <a:pPr marL="177800" indent="-177800"/>
            <a:r>
              <a:rPr lang="de-DE" dirty="0" err="1" smtClean="0"/>
              <a:t>Refactoring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make</a:t>
            </a:r>
            <a:r>
              <a:rPr lang="de-DE" dirty="0" smtClean="0"/>
              <a:t> all </a:t>
            </a:r>
            <a:r>
              <a:rPr lang="de-DE" dirty="0" err="1" smtClean="0"/>
              <a:t>class</a:t>
            </a:r>
            <a:r>
              <a:rPr lang="de-DE" dirty="0" smtClean="0"/>
              <a:t> variables private</a:t>
            </a:r>
          </a:p>
          <a:p>
            <a:pPr marL="439738" lvl="1" indent="-177800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ID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Track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IDs) </a:t>
            </a:r>
          </a:p>
          <a:p>
            <a:pPr marL="439738" lvl="1" indent="-177800"/>
            <a:r>
              <a:rPr lang="de-DE" dirty="0" smtClean="0"/>
              <a:t>Tracks::</a:t>
            </a:r>
            <a:r>
              <a:rPr lang="de-DE" smtClean="0"/>
              <a:t>DeleteTrack</a:t>
            </a:r>
            <a:endParaRPr lang="de-DE" dirty="0" smtClean="0"/>
          </a:p>
          <a:p>
            <a:pPr marL="177800" indent="-177800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Test Environment</a:t>
            </a:r>
          </a:p>
          <a:p>
            <a:pPr marL="439738" lvl="1" indent="-177800"/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(in </a:t>
            </a:r>
            <a:r>
              <a:rPr lang="de-DE" dirty="0" err="1" smtClean="0"/>
              <a:t>tst_track</a:t>
            </a:r>
            <a:r>
              <a:rPr lang="de-DE" dirty="0" smtClean="0"/>
              <a:t>)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183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based</a:t>
            </a:r>
            <a:r>
              <a:rPr lang="de-DE" dirty="0" smtClean="0"/>
              <a:t> multiple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stationary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6131024" cy="5289451"/>
          </a:xfrm>
        </p:spPr>
        <p:txBody>
          <a:bodyPr/>
          <a:lstStyle/>
          <a:p>
            <a:r>
              <a:rPr lang="de-DE" dirty="0" smtClean="0"/>
              <a:t>Initialize </a:t>
            </a:r>
            <a:r>
              <a:rPr lang="de-DE" dirty="0" err="1" smtClean="0"/>
              <a:t>tracks</a:t>
            </a: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subtraction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mdeling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initializaiton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maintenance</a:t>
            </a:r>
            <a:endParaRPr lang="de-DE" dirty="0" smtClean="0"/>
          </a:p>
          <a:p>
            <a:pPr lvl="1"/>
            <a:r>
              <a:rPr lang="de-DE" dirty="0" err="1" smtClean="0"/>
              <a:t>Foreground</a:t>
            </a:r>
            <a:r>
              <a:rPr lang="de-DE" dirty="0" smtClean="0"/>
              <a:t> 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Associating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detections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etections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/>
              <a:t>a</a:t>
            </a:r>
            <a:r>
              <a:rPr lang="de-DE" dirty="0" err="1" smtClean="0"/>
              <a:t>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 smtClean="0"/>
              <a:t>unassigned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Delete lost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2"/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judged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) </a:t>
            </a:r>
          </a:p>
          <a:p>
            <a:r>
              <a:rPr lang="de-DE" dirty="0" smtClean="0"/>
              <a:t>Display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4288" y="2132856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5973" y="4067780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804248" y="1700808"/>
            <a:ext cx="288032" cy="1224136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>
            <a:off x="6804248" y="3284984"/>
            <a:ext cx="288032" cy="1872208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Single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reading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displaying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timer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(100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Reference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videos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c#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recordings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\2015-03-30_Überschneidung_V2.wmv – 1:20 min)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Comparison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different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algorithms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Aforge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simple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CV MOG, CV MOG2)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, MOG2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best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(e.g. </a:t>
            </a:r>
            <a:r>
              <a:rPr lang="de-DE" dirty="0" err="1" smtClean="0"/>
              <a:t>busses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recognized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)</a:t>
            </a:r>
          </a:p>
          <a:p>
            <a:r>
              <a:rPr lang="de-DE" dirty="0" smtClean="0"/>
              <a:t>Filter </a:t>
            </a:r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 smtClean="0"/>
              <a:t>blur</a:t>
            </a:r>
            <a:r>
              <a:rPr lang="de-DE" dirty="0" smtClean="0"/>
              <a:t>, MOG, </a:t>
            </a:r>
            <a:r>
              <a:rPr lang="de-DE" dirty="0" err="1" smtClean="0"/>
              <a:t>erosion</a:t>
            </a:r>
            <a:r>
              <a:rPr lang="de-DE" dirty="0" smtClean="0"/>
              <a:t>,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r>
              <a:rPr lang="de-DE" dirty="0" err="1" smtClean="0"/>
              <a:t>Testinfrastructure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Display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in </a:t>
            </a:r>
            <a:r>
              <a:rPr lang="de-DE" dirty="0" err="1" smtClean="0"/>
              <a:t>seprarate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Show </a:t>
            </a:r>
            <a:r>
              <a:rPr lang="de-DE" dirty="0" err="1" smtClean="0"/>
              <a:t>bounding</a:t>
            </a:r>
            <a:r>
              <a:rPr lang="de-DE" dirty="0" smtClean="0"/>
              <a:t>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in original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parametrization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540060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67944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80702" y="4437112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392534" y="3244334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47664" y="327569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</a:t>
            </a: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13118" y="4762018"/>
            <a:ext cx="127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Foreground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331640" y="4437112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577141" y="4931876"/>
            <a:ext cx="145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2"/>
          </a:xfrm>
        </p:spPr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5556" y="1628800"/>
            <a:ext cx="7920880" cy="4104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9787" y="1808820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Run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81197" y="1808820"/>
            <a:ext cx="73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762180" y="1901153"/>
            <a:ext cx="288032" cy="18466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1901177" y="1862093"/>
            <a:ext cx="180020" cy="288032"/>
            <a:chOff x="6048164" y="3861048"/>
            <a:chExt cx="180020" cy="288032"/>
          </a:xfrm>
        </p:grpSpPr>
        <p:sp>
          <p:nvSpPr>
            <p:cNvPr id="11" name="Rechteck 10"/>
            <p:cNvSpPr/>
            <p:nvPr/>
          </p:nvSpPr>
          <p:spPr>
            <a:xfrm>
              <a:off x="6048164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56176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419872" y="1821443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Single Frame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4806855" y="1835456"/>
            <a:ext cx="184667" cy="341305"/>
            <a:chOff x="3743908" y="2763659"/>
            <a:chExt cx="184667" cy="341305"/>
          </a:xfrm>
        </p:grpSpPr>
        <p:sp>
          <p:nvSpPr>
            <p:cNvPr id="15" name="Gleichschenkliges Dreieck 14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Rechteck 21"/>
          <p:cNvSpPr/>
          <p:nvPr/>
        </p:nvSpPr>
        <p:spPr>
          <a:xfrm>
            <a:off x="6732240" y="1859641"/>
            <a:ext cx="756084" cy="343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346578" y="1843644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Frame: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 flipH="1">
            <a:off x="3228384" y="1825104"/>
            <a:ext cx="184667" cy="341305"/>
            <a:chOff x="3743908" y="2763659"/>
            <a:chExt cx="184667" cy="341305"/>
          </a:xfrm>
        </p:grpSpPr>
        <p:sp>
          <p:nvSpPr>
            <p:cNvPr id="26" name="Gleichschenkliges Dreieck 25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896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21109" y="1016732"/>
            <a:ext cx="7252499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lvl="2" indent="-19050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544109" y="2579703"/>
            <a:ext cx="2429500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SceneTracker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860031" y="1160748"/>
            <a:ext cx="30488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pull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attachObserver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hteck 13"/>
          <p:cNvSpPr/>
          <p:nvPr/>
        </p:nvSpPr>
        <p:spPr>
          <a:xfrm>
            <a:off x="1544662" y="2572460"/>
            <a:ext cx="2266715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FrameHandler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textual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overlays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63190" y="257246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lobs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743907" y="3126457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355976" y="288023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646096" y="2636912"/>
            <a:ext cx="577532" cy="479072"/>
            <a:chOff x="646096" y="3453984"/>
            <a:chExt cx="577532" cy="479072"/>
          </a:xfrm>
        </p:grpSpPr>
        <p:sp>
          <p:nvSpPr>
            <p:cNvPr id="23" name="Ellipse 22"/>
            <p:cNvSpPr/>
            <p:nvPr/>
          </p:nvSpPr>
          <p:spPr>
            <a:xfrm>
              <a:off x="802259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42116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 rot="5400000">
              <a:off x="610096" y="3681056"/>
              <a:ext cx="288000" cy="21600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827628" y="3681056"/>
              <a:ext cx="396000" cy="21600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Flussdiagramm: Magnetplattenspeicher 27"/>
          <p:cNvSpPr/>
          <p:nvPr/>
        </p:nvSpPr>
        <p:spPr>
          <a:xfrm>
            <a:off x="3156957" y="4401108"/>
            <a:ext cx="453821" cy="576064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165886" y="1952836"/>
            <a:ext cx="0" cy="680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131286" y="1952836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096349" y="2116592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106905" y="212396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062834" y="1952836"/>
            <a:ext cx="0" cy="7003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4766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7023274" y="1952836"/>
            <a:ext cx="0" cy="6791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550810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3670313" y="4689140"/>
            <a:ext cx="20887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544109" y="3970221"/>
            <a:ext cx="2429499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smtClean="0"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810088" y="3361944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775151" y="35257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3743908" y="2816932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268016" y="2969332"/>
            <a:ext cx="3516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s://upload.wikimedia.org/wikipedia/commons/0/01/W3sDesign_Observer_Design_Pattern_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41" y="5085184"/>
            <a:ext cx="3888432" cy="155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97228" y="4982979"/>
            <a:ext cx="11769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29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Config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State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init</a:t>
            </a:r>
            <a:r>
              <a:rPr lang="de-DE" dirty="0" smtClean="0"/>
              <a:t> </a:t>
            </a:r>
            <a:r>
              <a:rPr lang="de-DE" dirty="0" err="1" smtClean="0"/>
              <a:t>std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/ </a:t>
            </a:r>
            <a:r>
              <a:rPr lang="de-DE" dirty="0" err="1" smtClean="0"/>
              <a:t>sqlite</a:t>
            </a:r>
            <a:r>
              <a:rPr lang="de-DE" dirty="0" smtClean="0"/>
              <a:t> </a:t>
            </a:r>
            <a:r>
              <a:rPr lang="de-DE" dirty="0" err="1" smtClean="0"/>
              <a:t>db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i(</a:t>
            </a:r>
            <a:r>
              <a:rPr lang="de-DE" dirty="0" err="1" smtClean="0"/>
              <a:t>nput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&lt;0&gt;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(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empty</a:t>
            </a:r>
            <a:r>
              <a:rPr lang="de-DE" dirty="0" smtClean="0"/>
              <a:t>,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cam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"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":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w(</a:t>
            </a:r>
            <a:r>
              <a:rPr lang="de-DE" dirty="0" err="1" smtClean="0"/>
              <a:t>orking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smtClean="0"/>
              <a:t>"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"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o(</a:t>
            </a:r>
            <a:r>
              <a:rPr lang="de-DE" dirty="0" err="1" smtClean="0"/>
              <a:t>utput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"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":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pPr lvl="2"/>
            <a:r>
              <a:rPr lang="de-DE" dirty="0" err="1" smtClean="0"/>
              <a:t>roi_blobs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r(</a:t>
            </a:r>
            <a:r>
              <a:rPr lang="de-DE" dirty="0" err="1" smtClean="0"/>
              <a:t>ate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&lt;</a:t>
            </a:r>
            <a:r>
              <a:rPr lang="de-DE" dirty="0" err="1" smtClean="0"/>
              <a:t>fps</a:t>
            </a:r>
            <a:r>
              <a:rPr lang="de-DE" dirty="0" smtClean="0"/>
              <a:t>&gt; </a:t>
            </a:r>
            <a:r>
              <a:rPr lang="de-DE" dirty="0" err="1" smtClean="0"/>
              <a:t>frames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v(</a:t>
            </a:r>
            <a:r>
              <a:rPr lang="de-DE" dirty="0" err="1" smtClean="0"/>
              <a:t>ideo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smtClean="0"/>
              <a:t>&lt;320x240&gt; </a:t>
            </a:r>
            <a:r>
              <a:rPr lang="de-DE" dirty="0" err="1" smtClean="0"/>
              <a:t>frame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if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occurs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 arg)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endParaRPr lang="de-DE" dirty="0"/>
          </a:p>
          <a:p>
            <a:pPr>
              <a:buFont typeface="Calibri" panose="020F0502020204030204" pitchFamily="34" charset="0"/>
              <a:buChar char="-"/>
            </a:pPr>
            <a:r>
              <a:rPr lang="de-DE" dirty="0" err="1" smtClean="0"/>
              <a:t>path</a:t>
            </a:r>
            <a:r>
              <a:rPr lang="de-DE" dirty="0" smtClean="0"/>
              <a:t>: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"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" in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210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program_options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not </a:t>
            </a:r>
            <a:r>
              <a:rPr lang="de-DE" dirty="0" err="1" smtClean="0"/>
              <a:t>specified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not </a:t>
            </a:r>
            <a:r>
              <a:rPr lang="de-DE" dirty="0" err="1" smtClean="0">
                <a:sym typeface="Wingdings" panose="05000000000000000000" pitchFamily="2" charset="2"/>
              </a:rPr>
              <a:t>considered</a:t>
            </a:r>
            <a:endParaRPr lang="de-DE" dirty="0" smtClean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opt</a:t>
            </a:r>
            <a:r>
              <a:rPr lang="de-DE" dirty="0" smtClean="0"/>
              <a:t> </a:t>
            </a:r>
            <a:r>
              <a:rPr lang="de-DE" dirty="0" err="1" smtClean="0"/>
              <a:t>arguments</a:t>
            </a:r>
            <a:endParaRPr lang="de-DE" dirty="0"/>
          </a:p>
          <a:p>
            <a:r>
              <a:rPr lang="de-DE" dirty="0" err="1" smtClean="0"/>
              <a:t>config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check 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(</a:t>
            </a:r>
            <a:r>
              <a:rPr lang="de-DE" dirty="0" err="1" smtClean="0"/>
              <a:t>sqlite</a:t>
            </a:r>
            <a:r>
              <a:rPr lang="de-DE" dirty="0" smtClean="0"/>
              <a:t>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retrieve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88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FrameHandling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200" dirty="0" smtClean="0"/>
              <a:t>Data</a:t>
            </a:r>
          </a:p>
          <a:p>
            <a:pPr lvl="1"/>
            <a:r>
              <a:rPr lang="de-DE" dirty="0" err="1" smtClean="0"/>
              <a:t>capSource</a:t>
            </a:r>
            <a:r>
              <a:rPr lang="de-DE" dirty="0" smtClean="0"/>
              <a:t> (</a:t>
            </a:r>
            <a:r>
              <a:rPr lang="de-DE" dirty="0" err="1" smtClean="0"/>
              <a:t>isFromFile</a:t>
            </a:r>
            <a:r>
              <a:rPr lang="de-DE" dirty="0" smtClean="0"/>
              <a:t>, </a:t>
            </a:r>
            <a:r>
              <a:rPr lang="de-DE" dirty="0" err="1" smtClean="0"/>
              <a:t>fileName</a:t>
            </a:r>
            <a:r>
              <a:rPr lang="de-DE" dirty="0" smtClean="0"/>
              <a:t>, </a:t>
            </a:r>
            <a:r>
              <a:rPr lang="de-DE" dirty="0" err="1" smtClean="0"/>
              <a:t>deviceName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framesize</a:t>
            </a:r>
            <a:endParaRPr lang="de-DE" dirty="0" smtClean="0"/>
          </a:p>
          <a:p>
            <a:pPr lvl="1"/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roi_blobs</a:t>
            </a:r>
            <a:endParaRPr lang="de-DE" dirty="0" smtClean="0"/>
          </a:p>
          <a:p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err="1" smtClean="0"/>
              <a:t>applyROI</a:t>
            </a:r>
            <a:endParaRPr lang="de-DE" dirty="0" smtClean="0"/>
          </a:p>
          <a:p>
            <a:pPr lvl="1"/>
            <a:r>
              <a:rPr lang="de-DE" dirty="0" err="1" smtClean="0"/>
              <a:t>segmentFrame</a:t>
            </a:r>
            <a:endParaRPr lang="de-DE" dirty="0" smtClean="0"/>
          </a:p>
          <a:p>
            <a:pPr lvl="1"/>
            <a:r>
              <a:rPr lang="de-DE" dirty="0" err="1" smtClean="0"/>
              <a:t>findBlobs</a:t>
            </a:r>
            <a:endParaRPr lang="de-DE" dirty="0" smtClean="0"/>
          </a:p>
          <a:p>
            <a:pPr lvl="1"/>
            <a:r>
              <a:rPr lang="de-DE" dirty="0" err="1" smtClean="0"/>
              <a:t>showFrame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3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Tracking (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Tracks)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57516" y="274638"/>
            <a:ext cx="2422612" cy="405915"/>
          </a:xfrm>
        </p:spPr>
        <p:txBody>
          <a:bodyPr/>
          <a:lstStyle/>
          <a:p>
            <a:pPr marL="177800" indent="-177800"/>
            <a:r>
              <a:rPr lang="de-DE" sz="1400" dirty="0" err="1" smtClean="0"/>
              <a:t>tracking.h</a:t>
            </a:r>
            <a:r>
              <a:rPr lang="de-DE" sz="1400" dirty="0" smtClean="0"/>
              <a:t>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endParaRPr lang="de-DE" sz="14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653176" y="800708"/>
            <a:ext cx="2098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New </a:t>
            </a:r>
            <a:r>
              <a:rPr lang="de-DE" sz="1400" dirty="0" err="1"/>
              <a:t>b</a:t>
            </a:r>
            <a:r>
              <a:rPr lang="de-DE" sz="1400" dirty="0" err="1" smtClean="0"/>
              <a:t>lobs</a:t>
            </a:r>
            <a:r>
              <a:rPr lang="de-DE" sz="1400" dirty="0" smtClean="0"/>
              <a:t> </a:t>
            </a:r>
            <a:r>
              <a:rPr lang="de-DE" sz="1400" dirty="0" err="1" smtClean="0"/>
              <a:t>represented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endParaRPr lang="de-DE" sz="1400" dirty="0" smtClean="0"/>
          </a:p>
          <a:p>
            <a:r>
              <a:rPr lang="de-DE" sz="1400" b="1" u="sng" dirty="0" err="1" smtClean="0"/>
              <a:t>TrackEntry</a:t>
            </a:r>
            <a:endParaRPr lang="de-DE" sz="1400" b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 </a:t>
            </a:r>
            <a:r>
              <a:rPr lang="de-DE" sz="1400" dirty="0" err="1" smtClean="0"/>
              <a:t>centroid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d</a:t>
            </a:r>
            <a:r>
              <a:rPr lang="de-DE" sz="1400" dirty="0" smtClean="0"/>
              <a:t>ouble </a:t>
            </a:r>
            <a:r>
              <a:rPr lang="de-DE" sz="1400" dirty="0" err="1" smtClean="0"/>
              <a:t>distance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472100" y="1107321"/>
            <a:ext cx="2635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vector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 </a:t>
            </a:r>
            <a:r>
              <a:rPr lang="de-DE" sz="1400" dirty="0" err="1" smtClean="0"/>
              <a:t>history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confidence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idxCombine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bool</a:t>
            </a:r>
            <a:r>
              <a:rPr lang="de-DE" sz="1400" dirty="0" smtClean="0"/>
              <a:t> </a:t>
            </a:r>
            <a:r>
              <a:rPr lang="de-DE" sz="1400" dirty="0" err="1" smtClean="0"/>
              <a:t>markedForDelete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avgVelocity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11560" y="1032384"/>
            <a:ext cx="1872208" cy="578687"/>
            <a:chOff x="1732073" y="863057"/>
            <a:chExt cx="1872208" cy="578687"/>
          </a:xfrm>
        </p:grpSpPr>
        <p:sp>
          <p:nvSpPr>
            <p:cNvPr id="4" name="Rechteck 3"/>
            <p:cNvSpPr/>
            <p:nvPr/>
          </p:nvSpPr>
          <p:spPr>
            <a:xfrm>
              <a:off x="2303332" y="891222"/>
              <a:ext cx="576064" cy="324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32073" y="86305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bbox</a:t>
              </a:r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2560165" y="1025532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58095" y="1133967"/>
              <a:ext cx="1146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centroid</a:t>
              </a:r>
              <a:endParaRPr lang="de-DE" sz="1400" dirty="0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164038" y="1240578"/>
            <a:ext cx="2692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592869" y="1186089"/>
            <a:ext cx="1879231" cy="271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>
          <a:xfrm>
            <a:off x="457200" y="2456892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de-DE" sz="1400" dirty="0" smtClean="0"/>
              <a:t>Track::Update(</a:t>
            </a:r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&gt;&amp; </a:t>
            </a:r>
            <a:r>
              <a:rPr lang="de-DE" sz="1400" dirty="0" err="1" smtClean="0"/>
              <a:t>blobs</a:t>
            </a:r>
            <a:r>
              <a:rPr lang="de-DE" sz="1400" dirty="0" smtClean="0"/>
              <a:t>)</a:t>
            </a: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Assign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smtClean="0">
                <a:solidFill>
                  <a:srgbClr val="FF0000"/>
                </a:solidFill>
              </a:rPr>
              <a:t>Track </a:t>
            </a:r>
            <a:r>
              <a:rPr lang="de-DE" sz="1200" dirty="0" err="1">
                <a:solidFill>
                  <a:srgbClr val="FF0000"/>
                </a:solidFill>
              </a:rPr>
              <a:t>based</a:t>
            </a:r>
            <a:r>
              <a:rPr lang="de-DE" sz="1200" dirty="0">
                <a:solidFill>
                  <a:srgbClr val="FF0000"/>
                </a:solidFill>
              </a:rPr>
              <a:t> on</a:t>
            </a: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similarity</a:t>
            </a:r>
            <a:endParaRPr lang="de-DE" sz="1000" dirty="0">
              <a:solidFill>
                <a:srgbClr val="FF0000"/>
              </a:solidFill>
            </a:endParaRP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sort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existing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blobs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by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proximity</a:t>
            </a:r>
            <a:r>
              <a:rPr lang="de-DE" sz="1000" dirty="0">
                <a:solidFill>
                  <a:srgbClr val="FF0000"/>
                </a:solidFill>
              </a:rPr>
              <a:t>, </a:t>
            </a:r>
            <a:r>
              <a:rPr lang="de-DE" sz="1000" dirty="0" err="1">
                <a:solidFill>
                  <a:srgbClr val="FF0000"/>
                </a:solidFill>
              </a:rPr>
              <a:t>assign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closest</a:t>
            </a:r>
            <a:endParaRPr lang="de-DE" sz="10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 smtClean="0">
                <a:solidFill>
                  <a:srgbClr val="FF0000"/>
                </a:solidFill>
              </a:rPr>
              <a:t>new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increase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endParaRPr lang="de-DE" sz="12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no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calculate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substitute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value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, </a:t>
            </a:r>
            <a:r>
              <a:rPr lang="de-DE" sz="1200" dirty="0" err="1">
                <a:solidFill>
                  <a:srgbClr val="FF0000"/>
                </a:solidFill>
              </a:rPr>
              <a:t>decrease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confidence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r>
              <a:rPr lang="de-DE" sz="1200" dirty="0">
                <a:solidFill>
                  <a:srgbClr val="FF0000"/>
                </a:solidFill>
              </a:rPr>
              <a:t> &lt;= 0 </a:t>
            </a:r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mark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unassign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ID</a:t>
            </a:r>
            <a:endParaRPr lang="de-DE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80975" indent="-180975"/>
            <a:r>
              <a:rPr lang="de-DE" sz="1400" dirty="0" smtClean="0"/>
              <a:t>Track::</a:t>
            </a:r>
            <a:r>
              <a:rPr lang="de-DE" sz="1400" dirty="0" err="1" smtClean="0"/>
              <a:t>AddTrackEntry</a:t>
            </a:r>
            <a:r>
              <a:rPr lang="de-DE" sz="1400" dirty="0" smtClean="0"/>
              <a:t>(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&amp;)</a:t>
            </a:r>
          </a:p>
          <a:p>
            <a:pPr marL="542925" lvl="1" indent="-180975"/>
            <a:r>
              <a:rPr lang="de-DE" sz="1200" dirty="0" err="1" smtClean="0"/>
              <a:t>include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AddTrackEntry</a:t>
            </a:r>
            <a:r>
              <a:rPr lang="de-DE" sz="1200" dirty="0" smtClean="0"/>
              <a:t>, not </a:t>
            </a:r>
            <a:r>
              <a:rPr lang="de-DE" sz="1200" dirty="0" err="1" smtClean="0"/>
              <a:t>as</a:t>
            </a:r>
            <a:r>
              <a:rPr lang="de-DE" sz="1200" dirty="0" smtClean="0"/>
              <a:t> separate </a:t>
            </a:r>
            <a:r>
              <a:rPr lang="de-DE" sz="1200" dirty="0" err="1" smtClean="0"/>
              <a:t>fcn</a:t>
            </a:r>
            <a:endParaRPr lang="de-DE" sz="1200" dirty="0" smtClean="0"/>
          </a:p>
          <a:p>
            <a:pPr marL="142875" indent="-180975"/>
            <a:r>
              <a:rPr lang="de-DE" sz="1400" dirty="0" smtClean="0"/>
              <a:t>Track::</a:t>
            </a:r>
            <a:r>
              <a:rPr lang="de-DE" sz="1400" dirty="0" err="1" smtClean="0"/>
              <a:t>AddSubstitute</a:t>
            </a:r>
            <a:r>
              <a:rPr lang="de-DE" sz="1400" dirty="0" smtClean="0"/>
              <a:t>()</a:t>
            </a:r>
          </a:p>
          <a:p>
            <a:pPr marL="542925" lvl="1" indent="-180975"/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remains</a:t>
            </a:r>
            <a:r>
              <a:rPr lang="de-DE" sz="1200" dirty="0" smtClean="0"/>
              <a:t> </a:t>
            </a:r>
            <a:r>
              <a:rPr lang="de-DE" sz="1200" dirty="0" err="1" smtClean="0"/>
              <a:t>unchanged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671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TrackEntry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hasSimilarSize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Track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substitute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updateTrack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closest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drops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max</a:t>
            </a:r>
            <a:r>
              <a:rPr lang="de-DE" dirty="0" smtClean="0"/>
              <a:t> 10 Tracks (Track-ID)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updateTracks</a:t>
            </a:r>
            <a:endParaRPr lang="de-DE" dirty="0" smtClean="0"/>
          </a:p>
          <a:p>
            <a:pPr lvl="2"/>
            <a:r>
              <a:rPr lang="de-DE" dirty="0" err="1" smtClean="0"/>
              <a:t>max</a:t>
            </a:r>
            <a:r>
              <a:rPr lang="de-DE" dirty="0" smtClean="0"/>
              <a:t> 10 Tracks</a:t>
            </a:r>
          </a:p>
          <a:p>
            <a:pPr lvl="2"/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orphaned</a:t>
            </a:r>
            <a:endParaRPr lang="de-DE" dirty="0" smtClean="0"/>
          </a:p>
          <a:p>
            <a:pPr lvl="2"/>
            <a:r>
              <a:rPr lang="de-DE" dirty="0" smtClean="0"/>
              <a:t>update </a:t>
            </a:r>
            <a:r>
              <a:rPr lang="de-DE" smtClean="0"/>
              <a:t>new</a:t>
            </a:r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30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Track </a:t>
            </a:r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scene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35760" y="620688"/>
            <a:ext cx="2628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Scene</a:t>
            </a:r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Vehicle</a:t>
            </a:r>
            <a:r>
              <a:rPr lang="de-DE" sz="1400" dirty="0"/>
              <a:t>&gt; </a:t>
            </a:r>
            <a:r>
              <a:rPr lang="de-DE" sz="1400" dirty="0" err="1"/>
              <a:t>v</a:t>
            </a:r>
            <a:r>
              <a:rPr lang="de-DE" sz="1400" dirty="0" err="1" smtClean="0"/>
              <a:t>ehicles</a:t>
            </a:r>
            <a:endParaRPr lang="de-DE" sz="1400" dirty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&lt;Tracks&gt;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TrackingWindow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</a:t>
            </a:r>
            <a:r>
              <a:rPr lang="de-DE" sz="1400" dirty="0"/>
              <a:t> 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 smtClean="0"/>
              <a:t>confCreate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confDelete</a:t>
            </a:r>
            <a:r>
              <a:rPr lang="de-DE" sz="1400" dirty="0" smtClean="0"/>
              <a:t> = 1</a:t>
            </a:r>
            <a:endParaRPr lang="de-DE" sz="1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920136" y="800708"/>
            <a:ext cx="1900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confAssign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7200" y="1988840"/>
            <a:ext cx="8229600" cy="48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UpdateTracks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&lt;</a:t>
            </a:r>
            <a:r>
              <a:rPr lang="de-DE" sz="1400" dirty="0" err="1"/>
              <a:t>TrackEntry</a:t>
            </a:r>
            <a:r>
              <a:rPr lang="de-DE" sz="1400" dirty="0"/>
              <a:t>&gt;&amp; </a:t>
            </a:r>
            <a:r>
              <a:rPr lang="de-DE" sz="1400" dirty="0" err="1"/>
              <a:t>blobs</a:t>
            </a:r>
            <a:r>
              <a:rPr lang="de-DE" sz="14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 in </a:t>
            </a:r>
            <a:r>
              <a:rPr lang="de-DE" sz="1200" dirty="0" err="1"/>
              <a:t>szene</a:t>
            </a:r>
            <a:r>
              <a:rPr lang="de-DE" sz="1200" dirty="0"/>
              <a:t>: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/>
              <a:t>Track::Update (</a:t>
            </a:r>
            <a:r>
              <a:rPr lang="de-DE" sz="1200" dirty="0" err="1"/>
              <a:t>updates</a:t>
            </a:r>
            <a:r>
              <a:rPr lang="de-DE" sz="1200" dirty="0"/>
              <a:t> </a:t>
            </a:r>
            <a:r>
              <a:rPr lang="de-DE" sz="1200" dirty="0" err="1"/>
              <a:t>existing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blobs</a:t>
            </a:r>
            <a:r>
              <a:rPr lang="de-DE" sz="1200" dirty="0"/>
              <a:t>)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 smtClean="0"/>
              <a:t>DeleteTracks</a:t>
            </a:r>
            <a:r>
              <a:rPr lang="de-DE" sz="1200" dirty="0" smtClean="0"/>
              <a:t>, </a:t>
            </a:r>
            <a:r>
              <a:rPr lang="de-DE" sz="1200" dirty="0" err="1" smtClean="0"/>
              <a:t>ReturnID</a:t>
            </a:r>
            <a:r>
              <a:rPr lang="de-DE" sz="1200" dirty="0" smtClean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drops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 smtClean="0"/>
              <a:t>zero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IsMarkedForDelete</a:t>
            </a:r>
            <a:r>
              <a:rPr lang="de-DE" sz="1200" dirty="0"/>
              <a:t> == </a:t>
            </a:r>
            <a:r>
              <a:rPr lang="de-DE" sz="1200" dirty="0" err="1"/>
              <a:t>true</a:t>
            </a:r>
            <a:r>
              <a:rPr lang="de-DE" sz="12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unassigned</a:t>
            </a:r>
            <a:r>
              <a:rPr lang="de-DE" sz="1200" dirty="0"/>
              <a:t> </a:t>
            </a:r>
            <a:r>
              <a:rPr lang="de-DE" sz="1200" dirty="0" err="1"/>
              <a:t>blob</a:t>
            </a:r>
            <a:r>
              <a:rPr lang="de-DE" sz="1200" dirty="0"/>
              <a:t> in </a:t>
            </a:r>
            <a:r>
              <a:rPr lang="de-DE" sz="1200" dirty="0" err="1"/>
              <a:t>blobs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CreateTrack</a:t>
            </a:r>
            <a:r>
              <a:rPr lang="de-DE" sz="1200" dirty="0"/>
              <a:t>, </a:t>
            </a:r>
            <a:r>
              <a:rPr lang="de-DE" sz="1200" dirty="0" err="1"/>
              <a:t>assign</a:t>
            </a:r>
            <a:r>
              <a:rPr lang="de-DE" sz="1200" dirty="0"/>
              <a:t> ID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UpdateVehicles</a:t>
            </a:r>
            <a:r>
              <a:rPr lang="de-DE" sz="1400" dirty="0"/>
              <a:t>(</a:t>
            </a:r>
            <a:r>
              <a:rPr lang="de-DE" sz="1400" dirty="0" err="1"/>
              <a:t>std</a:t>
            </a:r>
            <a:r>
              <a:rPr lang="de-DE" sz="1400" dirty="0"/>
              <a:t>::</a:t>
            </a:r>
            <a:r>
              <a:rPr lang="de-DE" sz="1400" dirty="0" err="1"/>
              <a:t>list</a:t>
            </a:r>
            <a:r>
              <a:rPr lang="de-DE" sz="1400" dirty="0"/>
              <a:t>&lt;Track&gt;&amp; </a:t>
            </a:r>
            <a:r>
              <a:rPr lang="de-DE" sz="1400" dirty="0" err="1"/>
              <a:t>tracks</a:t>
            </a:r>
            <a:r>
              <a:rPr lang="de-DE" sz="1400" dirty="0"/>
              <a:t>)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CreateVehicles</a:t>
            </a:r>
            <a:endParaRPr lang="de-DE" sz="1400" dirty="0"/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: !</a:t>
            </a:r>
            <a:r>
              <a:rPr lang="de-DE" sz="1200" dirty="0" err="1"/>
              <a:t>IsAssigned</a:t>
            </a:r>
            <a:r>
              <a:rPr lang="de-DE" sz="1200" dirty="0"/>
              <a:t> &amp;&amp; (</a:t>
            </a:r>
            <a:r>
              <a:rPr lang="de-DE" sz="1200" dirty="0" err="1"/>
              <a:t>confidence</a:t>
            </a:r>
            <a:r>
              <a:rPr lang="de-DE" sz="1200" dirty="0"/>
              <a:t> &gt; Scene::</a:t>
            </a:r>
            <a:r>
              <a:rPr lang="de-DE" sz="1200" dirty="0" err="1"/>
              <a:t>confCreate</a:t>
            </a:r>
            <a:r>
              <a:rPr lang="de-DE" sz="1200" dirty="0"/>
              <a:t>) &amp;&amp; </a:t>
            </a:r>
            <a:r>
              <a:rPr lang="de-DE" sz="1200" dirty="0" err="1"/>
              <a:t>IsEntering</a:t>
            </a:r>
            <a:r>
              <a:rPr lang="de-DE" sz="1200" dirty="0"/>
              <a:t>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(Track&amp;)</a:t>
            </a:r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DeleteVehicle</a:t>
            </a:r>
            <a:r>
              <a:rPr lang="de-DE" sz="1400" dirty="0"/>
              <a:t> 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all </a:t>
            </a:r>
            <a:r>
              <a:rPr lang="de-DE" sz="1200" dirty="0" err="1"/>
              <a:t>assigned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low</a:t>
            </a:r>
            <a:r>
              <a:rPr lang="de-DE" sz="1200" dirty="0"/>
              <a:t> 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UnassignTrack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erasing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 smtClean="0"/>
              <a:t>element</a:t>
            </a:r>
            <a:endParaRPr lang="de-DE" sz="1200" dirty="0" smtClean="0"/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 smtClean="0"/>
              <a:t>CombineTracks</a:t>
            </a:r>
            <a:endParaRPr lang="de-DE" sz="1400" dirty="0" smtClean="0"/>
          </a:p>
          <a:p>
            <a:pPr marL="361950" lvl="1" indent="-180975"/>
            <a:r>
              <a:rPr lang="de-DE" sz="1200" dirty="0" err="1" smtClean="0"/>
              <a:t>execute</a:t>
            </a:r>
            <a:r>
              <a:rPr lang="de-DE" sz="1200" dirty="0" smtClean="0"/>
              <a:t> in </a:t>
            </a:r>
            <a:r>
              <a:rPr lang="de-DE" sz="1200" dirty="0" err="1" smtClean="0"/>
              <a:t>each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step</a:t>
            </a:r>
            <a:r>
              <a:rPr lang="de-DE" sz="1200" dirty="0" smtClean="0"/>
              <a:t>:</a:t>
            </a:r>
          </a:p>
          <a:p>
            <a:pPr marL="361950" lvl="1" indent="-180975"/>
            <a:r>
              <a:rPr lang="de-DE" sz="1200" dirty="0" err="1" smtClean="0"/>
              <a:t>combine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close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similar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/>
            <a:r>
              <a:rPr lang="de-DE" sz="1200" dirty="0" err="1" smtClean="0"/>
              <a:t>combined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same </a:t>
            </a:r>
            <a:r>
              <a:rPr lang="de-DE" sz="1200" dirty="0" err="1" smtClean="0"/>
              <a:t>idxCombine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39552" y="633122"/>
            <a:ext cx="94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115616" y="793048"/>
            <a:ext cx="2340260" cy="421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CreateVehicleFromTracks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94472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/>
              <a:t>C</a:t>
            </a:r>
            <a:r>
              <a:rPr lang="de-DE" sz="1400" dirty="0" smtClean="0"/>
              <a:t>reate </a:t>
            </a:r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need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(</a:t>
            </a:r>
            <a:r>
              <a:rPr lang="de-DE" sz="1400" dirty="0" err="1" smtClean="0"/>
              <a:t>similar</a:t>
            </a:r>
            <a:r>
              <a:rPr lang="de-DE" sz="1400" dirty="0" smtClean="0"/>
              <a:t> </a:t>
            </a:r>
            <a:r>
              <a:rPr lang="de-DE" sz="1400" dirty="0" err="1" smtClean="0"/>
              <a:t>velocity</a:t>
            </a:r>
            <a:r>
              <a:rPr lang="de-DE" sz="1400" dirty="0" smtClean="0"/>
              <a:t>, </a:t>
            </a:r>
            <a:r>
              <a:rPr lang="de-DE" sz="1400" dirty="0" err="1" smtClean="0"/>
              <a:t>close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INPUT: 	</a:t>
            </a:r>
            <a:r>
              <a:rPr lang="de-DE" sz="1200" dirty="0" err="1" smtClean="0"/>
              <a:t>list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pTracks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OUTPUT:	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lists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vCombTracks</a:t>
            </a:r>
            <a:endParaRPr lang="de-DE" sz="1200" dirty="0"/>
          </a:p>
        </p:txBody>
      </p:sp>
      <p:sp>
        <p:nvSpPr>
          <p:cNvPr id="33" name="Rechteck 32"/>
          <p:cNvSpPr/>
          <p:nvPr/>
        </p:nvSpPr>
        <p:spPr>
          <a:xfrm>
            <a:off x="1048271" y="2360465"/>
            <a:ext cx="6326556" cy="445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069211" y="2348880"/>
            <a:ext cx="350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19572" y="1747845"/>
            <a:ext cx="2659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1396326" y="3176972"/>
            <a:ext cx="5978501" cy="58787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727352" y="3140968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67" name="Gerade Verbindung 66"/>
          <p:cNvCxnSpPr/>
          <p:nvPr/>
        </p:nvCxnSpPr>
        <p:spPr>
          <a:xfrm>
            <a:off x="4394216" y="3785853"/>
            <a:ext cx="0" cy="5199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177" y="3356992"/>
            <a:ext cx="423514" cy="276999"/>
          </a:xfrm>
          <a:prstGeom prst="rect">
            <a:avLst/>
          </a:prstGeom>
          <a:solidFill>
            <a:srgbClr val="B4DE86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161632" y="3320988"/>
            <a:ext cx="354584" cy="276999"/>
          </a:xfrm>
          <a:prstGeom prst="rect">
            <a:avLst/>
          </a:prstGeom>
          <a:solidFill>
            <a:srgbClr val="FF8F8F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22247" y="1736812"/>
            <a:ext cx="6652579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850025" y="2024844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88" name="Rechteck 87"/>
          <p:cNvSpPr/>
          <p:nvPr/>
        </p:nvSpPr>
        <p:spPr>
          <a:xfrm>
            <a:off x="703840" y="1736812"/>
            <a:ext cx="6670987" cy="32043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48271" y="2360465"/>
            <a:ext cx="6326556" cy="1945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403648" y="3170370"/>
            <a:ext cx="5961492" cy="1135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321050" y="2882566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499755" y="3682769"/>
            <a:ext cx="262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395459" y="4088105"/>
            <a:ext cx="107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048490" y="4305831"/>
            <a:ext cx="6326336" cy="635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1140720" y="4379004"/>
            <a:ext cx="542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//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74661" y="5193196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 err="1" smtClean="0"/>
              <a:t>For</a:t>
            </a:r>
            <a:r>
              <a:rPr lang="de-DE" sz="1400" dirty="0" smtClean="0"/>
              <a:t> all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bboxes</a:t>
            </a:r>
            <a:r>
              <a:rPr lang="de-DE" sz="1200" dirty="0" smtClean="0"/>
              <a:t> (</a:t>
            </a:r>
            <a:r>
              <a:rPr lang="de-DE" sz="1200" dirty="0" err="1" smtClean="0"/>
              <a:t>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average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contour</a:t>
            </a:r>
            <a:r>
              <a:rPr lang="de-DE" sz="1200" dirty="0" smtClean="0"/>
              <a:t> </a:t>
            </a:r>
            <a:r>
              <a:rPr lang="de-DE" sz="1200" dirty="0" err="1" smtClean="0"/>
              <a:t>indices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2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Microsoft Office PowerPoint</Application>
  <PresentationFormat>Bildschirmpräsentation (4:3)</PresentationFormat>
  <Paragraphs>347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RSpec 0.1 - Vehicle Counter</vt:lpstr>
      <vt:lpstr>Modules</vt:lpstr>
      <vt:lpstr>Config</vt:lpstr>
      <vt:lpstr>Config - Test Cases</vt:lpstr>
      <vt:lpstr>FrameHandling</vt:lpstr>
      <vt:lpstr>Object Tracking (Assign Blobs to Tracks)</vt:lpstr>
      <vt:lpstr>Tracker - Test Cases</vt:lpstr>
      <vt:lpstr>Vehicle and Track representation in scene</vt:lpstr>
      <vt:lpstr>CreateVehicleFromTracks</vt:lpstr>
      <vt:lpstr>CreateVehiclesFromTracks - Timing</vt:lpstr>
      <vt:lpstr>Vehicle Segmentation Preconditions</vt:lpstr>
      <vt:lpstr>Vehicle Segmentation from Tracks</vt:lpstr>
      <vt:lpstr>Testscenario</vt:lpstr>
      <vt:lpstr>ToDo Object Tracking</vt:lpstr>
      <vt:lpstr>Backup</vt:lpstr>
      <vt:lpstr>Motion based multiple object tracking with stationary camera</vt:lpstr>
      <vt:lpstr>Read video frame: Test</vt:lpstr>
      <vt:lpstr>Detecting moving objects in each frame: Test</vt:lpstr>
      <vt:lpstr>Detecting moving objects in each frame: Test control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184</cp:revision>
  <cp:lastPrinted>2016-04-10T13:02:06Z</cp:lastPrinted>
  <dcterms:created xsi:type="dcterms:W3CDTF">2015-02-08T13:19:10Z</dcterms:created>
  <dcterms:modified xsi:type="dcterms:W3CDTF">2018-02-03T19:32:13Z</dcterms:modified>
</cp:coreProperties>
</file>