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75" r:id="rId3"/>
    <p:sldId id="278" r:id="rId4"/>
    <p:sldId id="279" r:id="rId5"/>
    <p:sldId id="283" r:id="rId6"/>
    <p:sldId id="280" r:id="rId7"/>
    <p:sldId id="277" r:id="rId8"/>
    <p:sldId id="286" r:id="rId9"/>
    <p:sldId id="284" r:id="rId10"/>
    <p:sldId id="285" r:id="rId11"/>
    <p:sldId id="262" r:id="rId12"/>
    <p:sldId id="281" r:id="rId13"/>
    <p:sldId id="282" r:id="rId14"/>
    <p:sldId id="266" r:id="rId15"/>
    <p:sldId id="273" r:id="rId16"/>
    <p:sldId id="274" r:id="rId17"/>
    <p:sldId id="265" r:id="rId18"/>
    <p:sldId id="269" r:id="rId19"/>
    <p:sldId id="271" r:id="rId20"/>
    <p:sldId id="263" r:id="rId21"/>
    <p:sldId id="261" r:id="rId22"/>
    <p:sldId id="267" r:id="rId23"/>
    <p:sldId id="268" r:id="rId24"/>
    <p:sldId id="259" r:id="rId25"/>
    <p:sldId id="260" r:id="rId26"/>
  </p:sldIdLst>
  <p:sldSz cx="9144000" cy="6858000" type="screen4x3"/>
  <p:notesSz cx="6865938" cy="999648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F8F"/>
    <a:srgbClr val="B4DE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60" autoAdjust="0"/>
    <p:restoredTop sz="94646" autoAdjust="0"/>
  </p:normalViewPr>
  <p:slideViewPr>
    <p:cSldViewPr snapToObjects="1" showGuides="1">
      <p:cViewPr>
        <p:scale>
          <a:sx n="100" d="100"/>
          <a:sy n="100" d="100"/>
        </p:scale>
        <p:origin x="-330" y="186"/>
      </p:cViewPr>
      <p:guideLst>
        <p:guide orient="horz" pos="1026"/>
        <p:guide orient="horz" pos="2387"/>
        <p:guide orient="horz" pos="1820"/>
        <p:guide pos="2903"/>
      </p:guideLst>
    </p:cSldViewPr>
  </p:slideViewPr>
  <p:outlineViewPr>
    <p:cViewPr>
      <p:scale>
        <a:sx n="33" d="100"/>
        <a:sy n="33" d="100"/>
      </p:scale>
      <p:origin x="0" y="690"/>
    </p:cViewPr>
  </p:outlin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03.11.2018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6346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>
            <a:lvl5pPr marL="895350" indent="-180975">
              <a:spcBef>
                <a:spcPts val="0"/>
              </a:spcBef>
              <a:buFont typeface="Calibri" panose="020F0502020204030204" pitchFamily="34" charset="0"/>
              <a:buChar char="-"/>
              <a:defRPr sz="10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03.11.2018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8846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03.11.2018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097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/>
          </a:bodyPr>
          <a:lstStyle>
            <a:lvl1pPr algn="l"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>
            <a:lvl1pPr marL="180975" indent="-180975">
              <a:buFont typeface="Wingdings" panose="05000000000000000000" pitchFamily="2" charset="2"/>
              <a:buChar char="§"/>
              <a:defRPr sz="1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47675" indent="-180975">
              <a:spcBef>
                <a:spcPts val="300"/>
              </a:spcBef>
              <a:buFont typeface="Arial" panose="020B0604020202020204" pitchFamily="34" charset="0"/>
              <a:buChar char="-"/>
              <a:defRPr sz="10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12788" indent="-169863">
              <a:spcBef>
                <a:spcPts val="0"/>
              </a:spcBef>
              <a:buFont typeface="Arial" panose="020B0604020202020204" pitchFamily="34" charset="0"/>
              <a:buChar char="-"/>
              <a:defRPr sz="10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895350" indent="-180975">
              <a:spcBef>
                <a:spcPts val="0"/>
              </a:spcBef>
              <a:buFont typeface="Calibri" panose="020F0502020204030204" pitchFamily="34" charset="0"/>
              <a:buChar char="-"/>
              <a:defRPr sz="10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0"/>
              </a:spcBef>
              <a:buFont typeface="Wingdings" panose="05000000000000000000" pitchFamily="2" charset="2"/>
              <a:buChar char="§"/>
              <a:defRPr sz="1400" b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03.11.2018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683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03.11.2018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1134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03.11.2018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071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03.11.2018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4263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03.11.2018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0212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03.11.2018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659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03.11.2018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8738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03.11.2018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061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80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sz="1000" dirty="0" smtClean="0"/>
              <a:t>Vierte Ebene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47C87-CECF-4A9A-88F5-87615B577ED8}" type="datetimeFigureOut">
              <a:rPr lang="de-DE" smtClean="0"/>
              <a:t>03.11.2018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5694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80975" indent="-180975" algn="l" defTabSz="914400" rtl="0" eaLnBrk="1" latinLnBrk="0" hangingPunct="1">
        <a:spcBef>
          <a:spcPts val="300"/>
        </a:spcBef>
        <a:buFont typeface="Wingdings" panose="05000000000000000000" pitchFamily="2" charset="2"/>
        <a:buChar char="§"/>
        <a:defRPr lang="de-DE" sz="1200" kern="1200" baseline="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47675" indent="-180975" algn="l" defTabSz="914400" rtl="0" eaLnBrk="1" latinLnBrk="0" hangingPunct="1">
        <a:spcBef>
          <a:spcPts val="300"/>
        </a:spcBef>
        <a:buFont typeface="Calibri" panose="020F0502020204030204" pitchFamily="34" charset="0"/>
        <a:buChar char="-"/>
        <a:defRPr lang="de-DE" sz="1000" kern="1200" baseline="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12788" indent="-169863" algn="l" defTabSz="914400" rtl="0" eaLnBrk="1" latinLnBrk="0" hangingPunct="1">
        <a:spcBef>
          <a:spcPts val="0"/>
        </a:spcBef>
        <a:buFont typeface="Arial" panose="020B0604020202020204" pitchFamily="34" charset="0"/>
        <a:buChar char="-"/>
        <a:defRPr lang="de-DE" sz="1000" kern="1200" baseline="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03288" indent="-190500" algn="l" defTabSz="914400" rtl="0" eaLnBrk="1" latinLnBrk="0" hangingPunct="1">
        <a:spcBef>
          <a:spcPts val="0"/>
        </a:spcBef>
        <a:buFont typeface="Calibri" panose="020F0502020204030204" pitchFamily="34" charset="0"/>
        <a:buChar char="-"/>
        <a:defRPr lang="de-DE" sz="1000" kern="1200" baseline="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lang="de-DE" sz="1400" kern="1200" baseline="0" dirty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Utilities</a:t>
            </a:r>
            <a:endParaRPr lang="de-DE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457200" y="836712"/>
            <a:ext cx="8229600" cy="5289451"/>
          </a:xfrm>
          <a:prstGeom prst="rect">
            <a:avLst/>
          </a:prstGeom>
        </p:spPr>
        <p:txBody>
          <a:bodyPr/>
          <a:lstStyle>
            <a:lvl1pPr marL="180975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47675" indent="-180975" algn="l" defTabSz="914400" rtl="0" eaLnBrk="1" latinLnBrk="0" hangingPunct="1">
              <a:spcBef>
                <a:spcPts val="300"/>
              </a:spcBef>
              <a:buFont typeface="Calibri" panose="020F0502020204030204" pitchFamily="34" charset="0"/>
              <a:buChar char="-"/>
              <a:defRPr lang="de-DE" sz="1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712788" indent="-169863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-"/>
              <a:defRPr lang="de-DE" sz="1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903288" indent="-190500" algn="l" defTabSz="914400" rtl="0" eaLnBrk="1" latinLnBrk="0" hangingPunct="1">
              <a:spcBef>
                <a:spcPts val="0"/>
              </a:spcBef>
              <a:buFont typeface="Calibri" panose="020F0502020204030204" pitchFamily="34" charset="0"/>
              <a:buChar char="-"/>
              <a:defRPr lang="de-DE" sz="1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Utilities for testing application aspects, e.g. </a:t>
            </a:r>
            <a:r>
              <a:rPr lang="en-US" smtClean="0"/>
              <a:t>post-processing: </a:t>
            </a:r>
            <a:r>
              <a:rPr lang="en-US" dirty="0" smtClean="0"/>
              <a:t>/video-dev/utilities</a:t>
            </a:r>
          </a:p>
          <a:p>
            <a:r>
              <a:rPr lang="en-US" dirty="0" smtClean="0"/>
              <a:t>segment-motion</a:t>
            </a:r>
          </a:p>
          <a:p>
            <a:pPr lvl="1"/>
            <a:r>
              <a:rPr lang="en-US" dirty="0" smtClean="0"/>
              <a:t>test and </a:t>
            </a:r>
            <a:r>
              <a:rPr lang="en-US" dirty="0" err="1" smtClean="0"/>
              <a:t>compate</a:t>
            </a:r>
            <a:r>
              <a:rPr lang="en-US" dirty="0" smtClean="0"/>
              <a:t> background subtraction algorithms</a:t>
            </a:r>
          </a:p>
          <a:p>
            <a:r>
              <a:rPr lang="en-US" dirty="0" smtClean="0"/>
              <a:t>post-processing</a:t>
            </a:r>
          </a:p>
          <a:p>
            <a:pPr lvl="1"/>
            <a:r>
              <a:rPr lang="en-US" dirty="0" smtClean="0"/>
              <a:t>test various image processing algorithms (blur, morph, connect contours) and show result in </a:t>
            </a:r>
            <a:r>
              <a:rPr lang="en-US" dirty="0" err="1" smtClean="0"/>
              <a:t>debug_image</a:t>
            </a:r>
            <a:endParaRPr lang="en-US" dirty="0" smtClean="0"/>
          </a:p>
          <a:p>
            <a:pPr lvl="1"/>
            <a:r>
              <a:rPr lang="en-US" dirty="0" smtClean="0"/>
              <a:t>goal: get better segmentation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003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frame_handler</a:t>
            </a:r>
            <a:r>
              <a:rPr lang="de-DE" dirty="0" smtClean="0"/>
              <a:t>: </a:t>
            </a:r>
            <a:r>
              <a:rPr lang="de-DE" dirty="0" err="1" smtClean="0"/>
              <a:t>inset</a:t>
            </a:r>
            <a:r>
              <a:rPr lang="de-DE" dirty="0" smtClean="0"/>
              <a:t> </a:t>
            </a:r>
            <a:r>
              <a:rPr lang="de-DE" dirty="0" err="1" smtClean="0"/>
              <a:t>layout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457200" y="1638557"/>
            <a:ext cx="8229600" cy="215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4572000" y="4329100"/>
            <a:ext cx="411480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/>
        </p:nvCxnSpPr>
        <p:spPr>
          <a:xfrm>
            <a:off x="4572000" y="1125538"/>
            <a:ext cx="0" cy="334757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4932040" y="4082879"/>
            <a:ext cx="13681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inset.width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/ 2</a:t>
            </a:r>
          </a:p>
        </p:txBody>
      </p:sp>
      <p:cxnSp>
        <p:nvCxnSpPr>
          <p:cNvPr id="10" name="Gerade Verbindung 9"/>
          <p:cNvCxnSpPr/>
          <p:nvPr/>
        </p:nvCxnSpPr>
        <p:spPr>
          <a:xfrm>
            <a:off x="5148064" y="1124744"/>
            <a:ext cx="0" cy="266429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>
            <a:off x="8686800" y="1110806"/>
            <a:ext cx="0" cy="33623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6732240" y="1114468"/>
            <a:ext cx="0" cy="267489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4463988" y="1110806"/>
            <a:ext cx="7560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separator</a:t>
            </a:r>
            <a:endParaRPr 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endParaRPr 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1 / 12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5436096" y="1110806"/>
            <a:ext cx="9721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textColumn</a:t>
            </a:r>
            <a:endParaRPr 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endParaRPr 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/ 12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7236296" y="1110806"/>
            <a:ext cx="11161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Column</a:t>
            </a:r>
            <a:endParaRPr 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endParaRPr 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/ 12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5400092" y="1736812"/>
            <a:ext cx="11641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colAlign</a:t>
            </a:r>
            <a:r>
              <a:rPr lang="de-DE" sz="1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DE" sz="10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endParaRPr lang="de-DE" sz="10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0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rowAlign</a:t>
            </a:r>
            <a:r>
              <a:rPr lang="de-DE" sz="1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DE" sz="10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endParaRPr lang="de-DE" sz="10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2708775" y="1736812"/>
            <a:ext cx="11641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colAlign</a:t>
            </a:r>
            <a:r>
              <a:rPr lang="de-DE" sz="1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DE" sz="10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endParaRPr lang="de-DE" sz="10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0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rowAlign</a:t>
            </a:r>
            <a:r>
              <a:rPr lang="de-DE" sz="1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DE" sz="10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endParaRPr lang="de-DE" sz="10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6162163" y="2744924"/>
            <a:ext cx="569846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6321640" y="3465004"/>
            <a:ext cx="41036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2501959" y="2744924"/>
            <a:ext cx="569846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2661436" y="3465004"/>
            <a:ext cx="41036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" name="Gerade Verbindung mit Pfeil 26"/>
          <p:cNvCxnSpPr/>
          <p:nvPr/>
        </p:nvCxnSpPr>
        <p:spPr>
          <a:xfrm flipV="1">
            <a:off x="1875388" y="1638558"/>
            <a:ext cx="0" cy="1250382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>
            <a:off x="1702423" y="2888940"/>
            <a:ext cx="5245841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/>
        </p:nvCxnSpPr>
        <p:spPr>
          <a:xfrm>
            <a:off x="1043608" y="3609020"/>
            <a:ext cx="5813346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/>
          <p:cNvSpPr txBox="1"/>
          <p:nvPr/>
        </p:nvSpPr>
        <p:spPr>
          <a:xfrm>
            <a:off x="1583668" y="1457840"/>
            <a:ext cx="338554" cy="139509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inset.height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* 7 / 12</a:t>
            </a:r>
          </a:p>
        </p:txBody>
      </p:sp>
      <p:cxnSp>
        <p:nvCxnSpPr>
          <p:cNvPr id="36" name="Gerade Verbindung mit Pfeil 35"/>
          <p:cNvCxnSpPr/>
          <p:nvPr/>
        </p:nvCxnSpPr>
        <p:spPr>
          <a:xfrm flipV="1">
            <a:off x="1223628" y="1628776"/>
            <a:ext cx="0" cy="1980244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935596" y="1974902"/>
            <a:ext cx="338554" cy="129614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inset.height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* 11 / 12</a:t>
            </a:r>
          </a:p>
        </p:txBody>
      </p:sp>
      <p:sp>
        <p:nvSpPr>
          <p:cNvPr id="8" name="Rechteck 7"/>
          <p:cNvSpPr/>
          <p:nvPr/>
        </p:nvSpPr>
        <p:spPr>
          <a:xfrm>
            <a:off x="2498850" y="1125538"/>
            <a:ext cx="1583953" cy="26635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2426850" y="1556792"/>
            <a:ext cx="144000" cy="144000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791580" y="1160748"/>
            <a:ext cx="7457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colOrigin</a:t>
            </a:r>
            <a:endParaRPr lang="de-DE" sz="1000" b="1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Gerade Verbindung 11"/>
          <p:cNvCxnSpPr/>
          <p:nvPr/>
        </p:nvCxnSpPr>
        <p:spPr>
          <a:xfrm>
            <a:off x="1482234" y="1304764"/>
            <a:ext cx="1016616" cy="323577"/>
          </a:xfrm>
          <a:prstGeom prst="line">
            <a:avLst/>
          </a:prstGeom>
          <a:ln w="190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/>
        </p:nvSpPr>
        <p:spPr>
          <a:xfrm>
            <a:off x="2804771" y="1088740"/>
            <a:ext cx="972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textColumn</a:t>
            </a:r>
            <a:endParaRPr 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Ellipse 42"/>
          <p:cNvSpPr/>
          <p:nvPr/>
        </p:nvSpPr>
        <p:spPr>
          <a:xfrm>
            <a:off x="2426850" y="2670959"/>
            <a:ext cx="144000" cy="144000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/>
          <p:cNvSpPr/>
          <p:nvPr/>
        </p:nvSpPr>
        <p:spPr>
          <a:xfrm>
            <a:off x="2579250" y="3393004"/>
            <a:ext cx="144000" cy="144000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feld 44"/>
          <p:cNvSpPr txBox="1"/>
          <p:nvPr/>
        </p:nvSpPr>
        <p:spPr>
          <a:xfrm>
            <a:off x="2411287" y="3181477"/>
            <a:ext cx="540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origin</a:t>
            </a:r>
            <a:endParaRPr lang="de-DE" sz="1000" b="1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2231267" y="2445979"/>
            <a:ext cx="540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origin</a:t>
            </a:r>
            <a:endParaRPr lang="de-DE" sz="1000" b="1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" name="Gerade Verbindung 48"/>
          <p:cNvCxnSpPr/>
          <p:nvPr/>
        </p:nvCxnSpPr>
        <p:spPr>
          <a:xfrm>
            <a:off x="6162163" y="2348880"/>
            <a:ext cx="0" cy="1440160"/>
          </a:xfrm>
          <a:prstGeom prst="line">
            <a:avLst/>
          </a:prstGeom>
          <a:ln w="190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/>
          <p:nvPr/>
        </p:nvCxnSpPr>
        <p:spPr>
          <a:xfrm>
            <a:off x="5112759" y="2471564"/>
            <a:ext cx="1049404" cy="0"/>
          </a:xfrm>
          <a:prstGeom prst="straightConnector1">
            <a:avLst/>
          </a:prstGeom>
          <a:ln w="1905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/>
          <p:cNvSpPr txBox="1"/>
          <p:nvPr/>
        </p:nvSpPr>
        <p:spPr>
          <a:xfrm>
            <a:off x="5285068" y="2251860"/>
            <a:ext cx="63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offset.x</a:t>
            </a:r>
            <a:endParaRPr lang="de-DE" sz="10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2447764" y="2102659"/>
            <a:ext cx="856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offset.x</a:t>
            </a:r>
            <a:r>
              <a:rPr lang="de-DE" sz="10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0</a:t>
            </a:r>
            <a:endParaRPr lang="de-DE" sz="10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66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Object</a:t>
            </a:r>
            <a:r>
              <a:rPr lang="de-DE" dirty="0" smtClean="0"/>
              <a:t> Tracking (</a:t>
            </a:r>
            <a:r>
              <a:rPr lang="de-DE" dirty="0" err="1" smtClean="0"/>
              <a:t>Assign</a:t>
            </a:r>
            <a:r>
              <a:rPr lang="de-DE" dirty="0" smtClean="0"/>
              <a:t> </a:t>
            </a:r>
            <a:r>
              <a:rPr lang="de-DE" dirty="0" err="1" smtClean="0"/>
              <a:t>Blobs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Tracks)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957516" y="274638"/>
            <a:ext cx="2422612" cy="405915"/>
          </a:xfrm>
        </p:spPr>
        <p:txBody>
          <a:bodyPr/>
          <a:lstStyle/>
          <a:p>
            <a:pPr marL="177800" indent="-177800"/>
            <a:r>
              <a:rPr lang="de-DE" sz="1400" dirty="0" err="1" smtClean="0"/>
              <a:t>tracking.h</a:t>
            </a:r>
            <a:r>
              <a:rPr lang="de-DE" sz="1400" dirty="0" smtClean="0"/>
              <a:t> </a:t>
            </a:r>
            <a:r>
              <a:rPr lang="de-DE" sz="1400" dirty="0" err="1" smtClean="0"/>
              <a:t>object</a:t>
            </a:r>
            <a:r>
              <a:rPr lang="de-DE" sz="1400" dirty="0" smtClean="0"/>
              <a:t> </a:t>
            </a:r>
            <a:r>
              <a:rPr lang="de-DE" sz="1400" dirty="0" err="1" smtClean="0"/>
              <a:t>model</a:t>
            </a:r>
            <a:endParaRPr lang="de-DE" sz="1400" dirty="0" smtClean="0"/>
          </a:p>
        </p:txBody>
      </p:sp>
      <p:sp>
        <p:nvSpPr>
          <p:cNvPr id="6" name="Textfeld 5"/>
          <p:cNvSpPr txBox="1"/>
          <p:nvPr/>
        </p:nvSpPr>
        <p:spPr>
          <a:xfrm>
            <a:off x="2653176" y="800708"/>
            <a:ext cx="20988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New </a:t>
            </a:r>
            <a:r>
              <a:rPr lang="de-DE" sz="1400" dirty="0" err="1"/>
              <a:t>b</a:t>
            </a:r>
            <a:r>
              <a:rPr lang="de-DE" sz="1400" dirty="0" err="1" smtClean="0"/>
              <a:t>lobs</a:t>
            </a:r>
            <a:r>
              <a:rPr lang="de-DE" sz="1400" dirty="0" smtClean="0"/>
              <a:t> </a:t>
            </a:r>
            <a:r>
              <a:rPr lang="de-DE" sz="1400" dirty="0" err="1" smtClean="0"/>
              <a:t>represented</a:t>
            </a:r>
            <a:r>
              <a:rPr lang="de-DE" sz="1400" dirty="0" smtClean="0"/>
              <a:t> </a:t>
            </a:r>
            <a:r>
              <a:rPr lang="de-DE" sz="1400" dirty="0" err="1" smtClean="0"/>
              <a:t>by</a:t>
            </a:r>
            <a:endParaRPr lang="de-DE" sz="1400" dirty="0" smtClean="0"/>
          </a:p>
          <a:p>
            <a:r>
              <a:rPr lang="de-DE" sz="1400" b="1" u="sng" dirty="0" err="1" smtClean="0"/>
              <a:t>TrackEntry</a:t>
            </a:r>
            <a:endParaRPr lang="de-DE" sz="1400" b="1" u="sng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err="1" smtClean="0"/>
              <a:t>Rect</a:t>
            </a:r>
            <a:r>
              <a:rPr lang="de-DE" sz="1400" dirty="0" smtClean="0"/>
              <a:t> </a:t>
            </a:r>
            <a:r>
              <a:rPr lang="de-DE" sz="1400" dirty="0" err="1" smtClean="0"/>
              <a:t>bbox</a:t>
            </a:r>
            <a:endParaRPr lang="de-DE" sz="1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smtClean="0"/>
              <a:t>Point </a:t>
            </a:r>
            <a:r>
              <a:rPr lang="de-DE" sz="1400" dirty="0" err="1" smtClean="0"/>
              <a:t>centroid</a:t>
            </a:r>
            <a:endParaRPr lang="de-DE" sz="1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/>
              <a:t>d</a:t>
            </a:r>
            <a:r>
              <a:rPr lang="de-DE" sz="1400" dirty="0" smtClean="0"/>
              <a:t>ouble </a:t>
            </a:r>
            <a:r>
              <a:rPr lang="de-DE" sz="1400" dirty="0" err="1" smtClean="0"/>
              <a:t>distance</a:t>
            </a:r>
            <a:r>
              <a:rPr lang="de-DE" sz="1400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smtClean="0"/>
              <a:t>Point2d </a:t>
            </a:r>
            <a:r>
              <a:rPr lang="de-DE" sz="1400" dirty="0" err="1" smtClean="0"/>
              <a:t>velocity</a:t>
            </a:r>
            <a:endParaRPr lang="de-DE" sz="1400" dirty="0" smtClean="0"/>
          </a:p>
        </p:txBody>
      </p:sp>
      <p:sp>
        <p:nvSpPr>
          <p:cNvPr id="7" name="Textfeld 6"/>
          <p:cNvSpPr txBox="1"/>
          <p:nvPr/>
        </p:nvSpPr>
        <p:spPr>
          <a:xfrm>
            <a:off x="5472100" y="1107321"/>
            <a:ext cx="263563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u="sng" dirty="0" smtClean="0"/>
              <a:t>Track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err="1" smtClean="0"/>
              <a:t>vector</a:t>
            </a:r>
            <a:r>
              <a:rPr lang="de-DE" sz="1400" dirty="0" smtClean="0"/>
              <a:t>&lt;</a:t>
            </a:r>
            <a:r>
              <a:rPr lang="de-DE" sz="1400" dirty="0" err="1" smtClean="0"/>
              <a:t>TrackEntry</a:t>
            </a:r>
            <a:r>
              <a:rPr lang="de-DE" sz="1400" dirty="0" smtClean="0"/>
              <a:t>&gt; </a:t>
            </a:r>
            <a:r>
              <a:rPr lang="de-DE" sz="1400" dirty="0" err="1" smtClean="0"/>
              <a:t>history</a:t>
            </a:r>
            <a:r>
              <a:rPr lang="de-DE" sz="1400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err="1" smtClean="0"/>
              <a:t>int</a:t>
            </a:r>
            <a:r>
              <a:rPr lang="de-DE" sz="1400" dirty="0" smtClean="0"/>
              <a:t> </a:t>
            </a:r>
            <a:r>
              <a:rPr lang="de-DE" sz="1400" dirty="0" err="1" smtClean="0"/>
              <a:t>id</a:t>
            </a:r>
            <a:endParaRPr lang="de-DE" sz="1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err="1" smtClean="0"/>
              <a:t>int</a:t>
            </a:r>
            <a:r>
              <a:rPr lang="de-DE" sz="1400" dirty="0" smtClean="0"/>
              <a:t> </a:t>
            </a:r>
            <a:r>
              <a:rPr lang="de-DE" sz="1400" dirty="0" err="1" smtClean="0"/>
              <a:t>confidence</a:t>
            </a:r>
            <a:endParaRPr lang="de-DE" sz="1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err="1" smtClean="0"/>
              <a:t>int</a:t>
            </a:r>
            <a:r>
              <a:rPr lang="de-DE" sz="1400" dirty="0" smtClean="0"/>
              <a:t> </a:t>
            </a:r>
            <a:r>
              <a:rPr lang="de-DE" sz="1400" dirty="0" err="1" smtClean="0"/>
              <a:t>idxCombine</a:t>
            </a:r>
            <a:endParaRPr lang="de-DE" sz="1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err="1" smtClean="0"/>
              <a:t>bool</a:t>
            </a:r>
            <a:r>
              <a:rPr lang="de-DE" sz="1400" dirty="0" smtClean="0"/>
              <a:t> </a:t>
            </a:r>
            <a:r>
              <a:rPr lang="de-DE" sz="1400" dirty="0" err="1" smtClean="0"/>
              <a:t>markedForDelete</a:t>
            </a:r>
            <a:endParaRPr lang="de-DE" sz="1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smtClean="0"/>
              <a:t>Point2d </a:t>
            </a:r>
            <a:r>
              <a:rPr lang="de-DE" sz="1400" dirty="0" err="1" smtClean="0"/>
              <a:t>avgVelocity</a:t>
            </a:r>
            <a:r>
              <a:rPr lang="de-DE" sz="1400" dirty="0" smtClean="0"/>
              <a:t> </a:t>
            </a:r>
            <a:endParaRPr lang="de-DE" sz="1400" dirty="0"/>
          </a:p>
        </p:txBody>
      </p:sp>
      <p:grpSp>
        <p:nvGrpSpPr>
          <p:cNvPr id="15" name="Gruppieren 14"/>
          <p:cNvGrpSpPr/>
          <p:nvPr/>
        </p:nvGrpSpPr>
        <p:grpSpPr>
          <a:xfrm>
            <a:off x="611560" y="1032384"/>
            <a:ext cx="1872208" cy="578687"/>
            <a:chOff x="1732073" y="863057"/>
            <a:chExt cx="1872208" cy="578687"/>
          </a:xfrm>
        </p:grpSpPr>
        <p:sp>
          <p:nvSpPr>
            <p:cNvPr id="4" name="Rechteck 3"/>
            <p:cNvSpPr/>
            <p:nvPr/>
          </p:nvSpPr>
          <p:spPr>
            <a:xfrm>
              <a:off x="2303332" y="891222"/>
              <a:ext cx="576064" cy="32403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1732073" y="863057"/>
              <a:ext cx="7920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err="1" smtClean="0"/>
                <a:t>bbox</a:t>
              </a:r>
              <a:endParaRPr lang="de-DE" sz="1400" dirty="0"/>
            </a:p>
          </p:txBody>
        </p:sp>
        <p:sp>
          <p:nvSpPr>
            <p:cNvPr id="9" name="Ellipse 8"/>
            <p:cNvSpPr/>
            <p:nvPr/>
          </p:nvSpPr>
          <p:spPr>
            <a:xfrm>
              <a:off x="2560165" y="1025532"/>
              <a:ext cx="45719" cy="45719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2458095" y="1133967"/>
              <a:ext cx="11461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err="1" smtClean="0"/>
                <a:t>centroid</a:t>
              </a:r>
              <a:endParaRPr lang="de-DE" sz="1400" dirty="0"/>
            </a:p>
          </p:txBody>
        </p:sp>
      </p:grpSp>
      <p:cxnSp>
        <p:nvCxnSpPr>
          <p:cNvPr id="14" name="Gerade Verbindung mit Pfeil 13"/>
          <p:cNvCxnSpPr/>
          <p:nvPr/>
        </p:nvCxnSpPr>
        <p:spPr>
          <a:xfrm>
            <a:off x="6164038" y="1240578"/>
            <a:ext cx="26924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3592869" y="1186089"/>
            <a:ext cx="1879231" cy="27109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Inhaltsplatzhalter 2"/>
          <p:cNvSpPr txBox="1">
            <a:spLocks/>
          </p:cNvSpPr>
          <p:nvPr/>
        </p:nvSpPr>
        <p:spPr>
          <a:xfrm>
            <a:off x="457200" y="2456892"/>
            <a:ext cx="8229600" cy="4032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-180975"/>
            <a:r>
              <a:rPr lang="de-DE" sz="1400" dirty="0" smtClean="0"/>
              <a:t>Track::Update(</a:t>
            </a:r>
            <a:r>
              <a:rPr lang="de-DE" sz="1400" dirty="0" err="1" smtClean="0"/>
              <a:t>list</a:t>
            </a:r>
            <a:r>
              <a:rPr lang="de-DE" sz="1400" dirty="0" smtClean="0"/>
              <a:t>&lt;</a:t>
            </a:r>
            <a:r>
              <a:rPr lang="de-DE" sz="1400" dirty="0" err="1" smtClean="0"/>
              <a:t>TrackEntry</a:t>
            </a:r>
            <a:r>
              <a:rPr lang="de-DE" sz="1400" dirty="0" smtClean="0"/>
              <a:t>&gt;&amp; </a:t>
            </a:r>
            <a:r>
              <a:rPr lang="de-DE" sz="1400" dirty="0" err="1" smtClean="0"/>
              <a:t>blobs</a:t>
            </a:r>
            <a:r>
              <a:rPr lang="de-DE" sz="1400" dirty="0" smtClean="0"/>
              <a:t>)</a:t>
            </a:r>
          </a:p>
          <a:p>
            <a:pPr marL="542925" lvl="1" indent="-180975"/>
            <a:r>
              <a:rPr lang="de-DE" sz="1200" dirty="0" err="1">
                <a:solidFill>
                  <a:srgbClr val="FF0000"/>
                </a:solidFill>
              </a:rPr>
              <a:t>Assign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blobs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to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smtClean="0">
                <a:solidFill>
                  <a:srgbClr val="FF0000"/>
                </a:solidFill>
              </a:rPr>
              <a:t>Track </a:t>
            </a:r>
            <a:r>
              <a:rPr lang="de-DE" sz="1200" dirty="0" err="1">
                <a:solidFill>
                  <a:srgbClr val="FF0000"/>
                </a:solidFill>
              </a:rPr>
              <a:t>based</a:t>
            </a:r>
            <a:r>
              <a:rPr lang="de-DE" sz="1200" dirty="0">
                <a:solidFill>
                  <a:srgbClr val="FF0000"/>
                </a:solidFill>
              </a:rPr>
              <a:t> on</a:t>
            </a:r>
          </a:p>
          <a:p>
            <a:pPr marL="942975" lvl="2" indent="-180975"/>
            <a:r>
              <a:rPr lang="de-DE" sz="1000" dirty="0" err="1">
                <a:solidFill>
                  <a:srgbClr val="FF0000"/>
                </a:solidFill>
              </a:rPr>
              <a:t>similarity</a:t>
            </a:r>
            <a:endParaRPr lang="de-DE" sz="1000" dirty="0">
              <a:solidFill>
                <a:srgbClr val="FF0000"/>
              </a:solidFill>
            </a:endParaRPr>
          </a:p>
          <a:p>
            <a:pPr marL="942975" lvl="2" indent="-180975"/>
            <a:r>
              <a:rPr lang="de-DE" sz="1000" dirty="0" err="1">
                <a:solidFill>
                  <a:srgbClr val="FF0000"/>
                </a:solidFill>
              </a:rPr>
              <a:t>sort</a:t>
            </a:r>
            <a:r>
              <a:rPr lang="de-DE" sz="1000" dirty="0">
                <a:solidFill>
                  <a:srgbClr val="FF0000"/>
                </a:solidFill>
              </a:rPr>
              <a:t> </a:t>
            </a:r>
            <a:r>
              <a:rPr lang="de-DE" sz="1000" dirty="0" err="1">
                <a:solidFill>
                  <a:srgbClr val="FF0000"/>
                </a:solidFill>
              </a:rPr>
              <a:t>existing</a:t>
            </a:r>
            <a:r>
              <a:rPr lang="de-DE" sz="1000" dirty="0">
                <a:solidFill>
                  <a:srgbClr val="FF0000"/>
                </a:solidFill>
              </a:rPr>
              <a:t> </a:t>
            </a:r>
            <a:r>
              <a:rPr lang="de-DE" sz="1000" dirty="0" err="1">
                <a:solidFill>
                  <a:srgbClr val="FF0000"/>
                </a:solidFill>
              </a:rPr>
              <a:t>blobs</a:t>
            </a:r>
            <a:r>
              <a:rPr lang="de-DE" sz="1000" dirty="0">
                <a:solidFill>
                  <a:srgbClr val="FF0000"/>
                </a:solidFill>
              </a:rPr>
              <a:t> </a:t>
            </a:r>
            <a:r>
              <a:rPr lang="de-DE" sz="1000" dirty="0" err="1">
                <a:solidFill>
                  <a:srgbClr val="FF0000"/>
                </a:solidFill>
              </a:rPr>
              <a:t>by</a:t>
            </a:r>
            <a:r>
              <a:rPr lang="de-DE" sz="1000" dirty="0">
                <a:solidFill>
                  <a:srgbClr val="FF0000"/>
                </a:solidFill>
              </a:rPr>
              <a:t> </a:t>
            </a:r>
            <a:r>
              <a:rPr lang="de-DE" sz="1000" dirty="0" err="1">
                <a:solidFill>
                  <a:srgbClr val="FF0000"/>
                </a:solidFill>
              </a:rPr>
              <a:t>proximity</a:t>
            </a:r>
            <a:r>
              <a:rPr lang="de-DE" sz="1000" dirty="0">
                <a:solidFill>
                  <a:srgbClr val="FF0000"/>
                </a:solidFill>
              </a:rPr>
              <a:t>, </a:t>
            </a:r>
            <a:r>
              <a:rPr lang="de-DE" sz="1000" dirty="0" err="1">
                <a:solidFill>
                  <a:srgbClr val="FF0000"/>
                </a:solidFill>
              </a:rPr>
              <a:t>assign</a:t>
            </a:r>
            <a:r>
              <a:rPr lang="de-DE" sz="1000" dirty="0">
                <a:solidFill>
                  <a:srgbClr val="FF0000"/>
                </a:solidFill>
              </a:rPr>
              <a:t> </a:t>
            </a:r>
            <a:r>
              <a:rPr lang="de-DE" sz="1000" dirty="0" err="1">
                <a:solidFill>
                  <a:srgbClr val="FF0000"/>
                </a:solidFill>
              </a:rPr>
              <a:t>closest</a:t>
            </a:r>
            <a:endParaRPr lang="de-DE" sz="1000" dirty="0">
              <a:solidFill>
                <a:srgbClr val="FF0000"/>
              </a:solidFill>
            </a:endParaRPr>
          </a:p>
          <a:p>
            <a:pPr marL="542925" lvl="1" indent="-180975"/>
            <a:r>
              <a:rPr lang="de-DE" sz="1200" dirty="0" err="1" smtClean="0">
                <a:solidFill>
                  <a:srgbClr val="FF0000"/>
                </a:solidFill>
              </a:rPr>
              <a:t>new</a:t>
            </a:r>
            <a:r>
              <a:rPr lang="de-DE" sz="1200" dirty="0" smtClean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blob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assigned</a:t>
            </a:r>
            <a:r>
              <a:rPr lang="de-DE" sz="1200" dirty="0">
                <a:solidFill>
                  <a:srgbClr val="FF0000"/>
                </a:solidFill>
              </a:rPr>
              <a:t>: </a:t>
            </a:r>
            <a:r>
              <a:rPr lang="de-DE" sz="1200" dirty="0" err="1">
                <a:solidFill>
                  <a:srgbClr val="FF0000"/>
                </a:solidFill>
              </a:rPr>
              <a:t>increase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confidence</a:t>
            </a:r>
            <a:endParaRPr lang="de-DE" sz="1200" dirty="0">
              <a:solidFill>
                <a:srgbClr val="FF0000"/>
              </a:solidFill>
            </a:endParaRPr>
          </a:p>
          <a:p>
            <a:pPr marL="542925" lvl="1" indent="-180975"/>
            <a:r>
              <a:rPr lang="de-DE" sz="1200" dirty="0" err="1">
                <a:solidFill>
                  <a:srgbClr val="FF0000"/>
                </a:solidFill>
              </a:rPr>
              <a:t>no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blob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assigned</a:t>
            </a:r>
            <a:r>
              <a:rPr lang="de-DE" sz="1200" dirty="0">
                <a:solidFill>
                  <a:srgbClr val="FF0000"/>
                </a:solidFill>
              </a:rPr>
              <a:t>: </a:t>
            </a:r>
            <a:r>
              <a:rPr lang="de-DE" sz="1200" dirty="0" err="1">
                <a:solidFill>
                  <a:srgbClr val="FF0000"/>
                </a:solidFill>
              </a:rPr>
              <a:t>calculate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substitute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value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for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blob</a:t>
            </a:r>
            <a:r>
              <a:rPr lang="de-DE" sz="1200" dirty="0">
                <a:solidFill>
                  <a:srgbClr val="FF0000"/>
                </a:solidFill>
              </a:rPr>
              <a:t>, </a:t>
            </a:r>
            <a:r>
              <a:rPr lang="de-DE" sz="1200" dirty="0" err="1">
                <a:solidFill>
                  <a:srgbClr val="FF0000"/>
                </a:solidFill>
              </a:rPr>
              <a:t>decrease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</a:rPr>
              <a:t>confidence</a:t>
            </a:r>
            <a:endParaRPr lang="de-DE" sz="1200" dirty="0" smtClean="0">
              <a:solidFill>
                <a:srgbClr val="FF0000"/>
              </a:solidFill>
            </a:endParaRPr>
          </a:p>
          <a:p>
            <a:pPr marL="542925" lvl="1" indent="-180975"/>
            <a:r>
              <a:rPr lang="de-DE" sz="1200" dirty="0" err="1">
                <a:solidFill>
                  <a:srgbClr val="FF0000"/>
                </a:solidFill>
              </a:rPr>
              <a:t>confidence</a:t>
            </a:r>
            <a:r>
              <a:rPr lang="de-DE" sz="1200" dirty="0">
                <a:solidFill>
                  <a:srgbClr val="FF0000"/>
                </a:solidFill>
              </a:rPr>
              <a:t> &lt;= 0 </a:t>
            </a:r>
            <a:r>
              <a:rPr lang="de-DE" sz="12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de-DE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mark</a:t>
            </a:r>
            <a:r>
              <a:rPr lang="de-DE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for</a:t>
            </a:r>
            <a:r>
              <a:rPr lang="de-DE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delete</a:t>
            </a:r>
            <a:r>
              <a:rPr lang="de-DE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, </a:t>
            </a:r>
            <a:r>
              <a:rPr lang="de-DE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unassign</a:t>
            </a:r>
            <a:r>
              <a:rPr lang="de-DE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ID</a:t>
            </a:r>
            <a:endParaRPr lang="de-DE" sz="12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180975" indent="-180975"/>
            <a:r>
              <a:rPr lang="de-DE" sz="1400" dirty="0" smtClean="0"/>
              <a:t>Track::</a:t>
            </a:r>
            <a:r>
              <a:rPr lang="de-DE" sz="1400" dirty="0" err="1" smtClean="0"/>
              <a:t>AddTrackEntry</a:t>
            </a:r>
            <a:r>
              <a:rPr lang="de-DE" sz="1400" dirty="0" smtClean="0"/>
              <a:t>(</a:t>
            </a:r>
            <a:r>
              <a:rPr lang="de-DE" sz="1400" dirty="0" err="1" smtClean="0"/>
              <a:t>TrackEntry</a:t>
            </a:r>
            <a:r>
              <a:rPr lang="de-DE" sz="1400" dirty="0" smtClean="0"/>
              <a:t>&amp;)</a:t>
            </a:r>
          </a:p>
          <a:p>
            <a:pPr marL="542925" lvl="1" indent="-180975"/>
            <a:r>
              <a:rPr lang="de-DE" sz="1200" dirty="0" err="1" smtClean="0"/>
              <a:t>include</a:t>
            </a:r>
            <a:r>
              <a:rPr lang="de-DE" sz="1200" dirty="0" smtClean="0"/>
              <a:t> Update </a:t>
            </a:r>
            <a:r>
              <a:rPr lang="de-DE" sz="1200" dirty="0" err="1" smtClean="0"/>
              <a:t>velocity</a:t>
            </a:r>
            <a:r>
              <a:rPr lang="de-DE" sz="1200" dirty="0" smtClean="0"/>
              <a:t> in </a:t>
            </a:r>
            <a:r>
              <a:rPr lang="de-DE" sz="1200" dirty="0" err="1" smtClean="0"/>
              <a:t>AddTrackEntry</a:t>
            </a:r>
            <a:r>
              <a:rPr lang="de-DE" sz="1200" dirty="0" smtClean="0"/>
              <a:t>, not </a:t>
            </a:r>
            <a:r>
              <a:rPr lang="de-DE" sz="1200" dirty="0" err="1" smtClean="0"/>
              <a:t>as</a:t>
            </a:r>
            <a:r>
              <a:rPr lang="de-DE" sz="1200" dirty="0" smtClean="0"/>
              <a:t> separate </a:t>
            </a:r>
            <a:r>
              <a:rPr lang="de-DE" sz="1200" dirty="0" err="1" smtClean="0"/>
              <a:t>fcn</a:t>
            </a:r>
            <a:endParaRPr lang="de-DE" sz="1200" dirty="0" smtClean="0"/>
          </a:p>
          <a:p>
            <a:pPr marL="142875" indent="-180975"/>
            <a:r>
              <a:rPr lang="de-DE" sz="1400" dirty="0" smtClean="0"/>
              <a:t>Track::</a:t>
            </a:r>
            <a:r>
              <a:rPr lang="de-DE" sz="1400" dirty="0" err="1" smtClean="0"/>
              <a:t>AddSubstitute</a:t>
            </a:r>
            <a:r>
              <a:rPr lang="de-DE" sz="1400" dirty="0" smtClean="0"/>
              <a:t>()</a:t>
            </a:r>
          </a:p>
          <a:p>
            <a:pPr marL="542925" lvl="1" indent="-180975"/>
            <a:r>
              <a:rPr lang="de-DE" sz="1200" dirty="0" err="1" smtClean="0"/>
              <a:t>velocity</a:t>
            </a:r>
            <a:r>
              <a:rPr lang="de-DE" sz="1200" dirty="0" smtClean="0"/>
              <a:t> </a:t>
            </a:r>
            <a:r>
              <a:rPr lang="de-DE" sz="1200" dirty="0" err="1" smtClean="0"/>
              <a:t>remains</a:t>
            </a:r>
            <a:r>
              <a:rPr lang="de-DE" sz="1200" dirty="0" smtClean="0"/>
              <a:t> </a:t>
            </a:r>
            <a:r>
              <a:rPr lang="de-DE" sz="1200" dirty="0" err="1" smtClean="0"/>
              <a:t>unchanged</a:t>
            </a:r>
            <a:endParaRPr lang="de-DE" sz="1200" dirty="0" smtClean="0"/>
          </a:p>
        </p:txBody>
      </p:sp>
    </p:spTree>
    <p:extLst>
      <p:ext uri="{BB962C8B-B14F-4D97-AF65-F5344CB8AC3E}">
        <p14:creationId xmlns:p14="http://schemas.microsoft.com/office/powerpoint/2010/main" val="67155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Tracker</a:t>
            </a:r>
            <a:r>
              <a:rPr lang="de-DE" dirty="0" smtClean="0"/>
              <a:t> - Test Cases</a:t>
            </a:r>
            <a:endParaRPr lang="de-DE" dirty="0"/>
          </a:p>
        </p:txBody>
      </p:sp>
      <p:sp>
        <p:nvSpPr>
          <p:cNvPr id="3" name="Inhaltsplatzhalter 2"/>
          <p:cNvSpPr txBox="1">
            <a:spLocks/>
          </p:cNvSpPr>
          <p:nvPr/>
        </p:nvSpPr>
        <p:spPr>
          <a:xfrm>
            <a:off x="457200" y="836712"/>
            <a:ext cx="8229600" cy="5289451"/>
          </a:xfrm>
          <a:prstGeom prst="rect">
            <a:avLst/>
          </a:prstGeom>
        </p:spPr>
        <p:txBody>
          <a:bodyPr/>
          <a:lstStyle>
            <a:lvl1pPr marL="180975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47675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712788" indent="-169863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-"/>
              <a:defRPr lang="de-DE" sz="1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TrackEntry</a:t>
            </a:r>
            <a:endParaRPr lang="de-DE" dirty="0" smtClean="0"/>
          </a:p>
          <a:p>
            <a:pPr lvl="1">
              <a:buFont typeface="Arial" panose="020B0604020202020204" pitchFamily="34" charset="0"/>
              <a:buChar char="-"/>
            </a:pPr>
            <a:r>
              <a:rPr lang="de-DE" dirty="0" err="1" smtClean="0"/>
              <a:t>centroid</a:t>
            </a:r>
            <a:r>
              <a:rPr lang="de-DE" dirty="0" smtClean="0"/>
              <a:t> </a:t>
            </a:r>
            <a:r>
              <a:rPr lang="de-DE" dirty="0" err="1" smtClean="0"/>
              <a:t>calculation</a:t>
            </a:r>
            <a:endParaRPr lang="de-DE" dirty="0" smtClean="0"/>
          </a:p>
          <a:p>
            <a:pPr lvl="1">
              <a:buFont typeface="Arial" panose="020B0604020202020204" pitchFamily="34" charset="0"/>
              <a:buChar char="-"/>
            </a:pPr>
            <a:r>
              <a:rPr lang="de-DE" dirty="0" err="1" smtClean="0"/>
              <a:t>hasSimilarSize</a:t>
            </a:r>
            <a:endParaRPr lang="de-DE" dirty="0" smtClean="0"/>
          </a:p>
          <a:p>
            <a:pPr lvl="1">
              <a:buFont typeface="Arial" panose="020B0604020202020204" pitchFamily="34" charset="0"/>
              <a:buChar char="-"/>
            </a:pPr>
            <a:endParaRPr lang="de-DE" dirty="0"/>
          </a:p>
          <a:p>
            <a:r>
              <a:rPr lang="de-DE" dirty="0" err="1" smtClean="0"/>
              <a:t>class</a:t>
            </a:r>
            <a:r>
              <a:rPr lang="de-DE" dirty="0" smtClean="0"/>
              <a:t> Track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err="1" smtClean="0"/>
              <a:t>velocity</a:t>
            </a:r>
            <a:r>
              <a:rPr lang="de-DE" dirty="0" smtClean="0"/>
              <a:t> </a:t>
            </a:r>
            <a:r>
              <a:rPr lang="de-DE" dirty="0" err="1" smtClean="0"/>
              <a:t>calculation</a:t>
            </a:r>
            <a:endParaRPr lang="de-DE" dirty="0" smtClean="0"/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err="1" smtClean="0"/>
              <a:t>substitute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</a:t>
            </a:r>
            <a:r>
              <a:rPr lang="de-DE" dirty="0" err="1" smtClean="0"/>
              <a:t>entry</a:t>
            </a:r>
            <a:endParaRPr lang="de-DE" dirty="0" smtClean="0"/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err="1" smtClean="0"/>
              <a:t>updateTrack</a:t>
            </a:r>
            <a:endParaRPr lang="de-DE" dirty="0" smtClean="0"/>
          </a:p>
          <a:p>
            <a:pPr lvl="2">
              <a:buFont typeface="Calibri" panose="020F0502020204030204" pitchFamily="34" charset="0"/>
              <a:buChar char="-"/>
            </a:pPr>
            <a:r>
              <a:rPr lang="de-DE" dirty="0" err="1" smtClean="0"/>
              <a:t>take</a:t>
            </a:r>
            <a:r>
              <a:rPr lang="de-DE" dirty="0" smtClean="0"/>
              <a:t> </a:t>
            </a:r>
            <a:r>
              <a:rPr lang="de-DE" dirty="0" err="1" smtClean="0"/>
              <a:t>closest</a:t>
            </a:r>
            <a:endParaRPr lang="de-DE" dirty="0" smtClean="0"/>
          </a:p>
          <a:p>
            <a:pPr lvl="2">
              <a:buFont typeface="Calibri" panose="020F0502020204030204" pitchFamily="34" charset="0"/>
              <a:buChar char="-"/>
            </a:pPr>
            <a:r>
              <a:rPr lang="de-DE" dirty="0" err="1" smtClean="0"/>
              <a:t>take</a:t>
            </a:r>
            <a:r>
              <a:rPr lang="de-DE" dirty="0" smtClean="0"/>
              <a:t> </a:t>
            </a:r>
            <a:r>
              <a:rPr lang="de-DE" dirty="0" err="1" smtClean="0"/>
              <a:t>similar</a:t>
            </a:r>
            <a:endParaRPr lang="de-DE" dirty="0" smtClean="0"/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err="1" smtClean="0"/>
              <a:t>delete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,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confidence</a:t>
            </a:r>
            <a:r>
              <a:rPr lang="de-DE" dirty="0" smtClean="0"/>
              <a:t> </a:t>
            </a:r>
            <a:r>
              <a:rPr lang="de-DE" dirty="0" err="1" smtClean="0"/>
              <a:t>drops</a:t>
            </a:r>
            <a:r>
              <a:rPr lang="de-DE" dirty="0" smtClean="0"/>
              <a:t> </a:t>
            </a:r>
            <a:r>
              <a:rPr lang="de-DE" dirty="0" err="1" smtClean="0"/>
              <a:t>below</a:t>
            </a:r>
            <a:r>
              <a:rPr lang="de-DE" dirty="0" smtClean="0"/>
              <a:t> </a:t>
            </a:r>
            <a:r>
              <a:rPr lang="de-DE" dirty="0" err="1" smtClean="0"/>
              <a:t>zero</a:t>
            </a:r>
            <a:endParaRPr lang="de-DE" dirty="0" smtClean="0"/>
          </a:p>
          <a:p>
            <a:pPr lvl="1">
              <a:buFont typeface="Calibri" panose="020F0502020204030204" pitchFamily="34" charset="0"/>
              <a:buChar char="-"/>
            </a:pPr>
            <a:endParaRPr lang="de-DE" dirty="0" smtClean="0"/>
          </a:p>
          <a:p>
            <a:pPr lvl="1">
              <a:buFont typeface="Calibri" panose="020F0502020204030204" pitchFamily="34" charset="0"/>
              <a:buChar char="-"/>
            </a:pPr>
            <a:endParaRPr lang="de-DE" dirty="0"/>
          </a:p>
          <a:p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SceneTracker</a:t>
            </a:r>
            <a:endParaRPr lang="de-DE" dirty="0" smtClean="0"/>
          </a:p>
          <a:p>
            <a:pPr lvl="1">
              <a:buFont typeface="Arial" panose="020B0604020202020204" pitchFamily="34" charset="0"/>
              <a:buChar char="-"/>
            </a:pPr>
            <a:r>
              <a:rPr lang="de-DE" dirty="0" err="1" smtClean="0"/>
              <a:t>allow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max</a:t>
            </a:r>
            <a:r>
              <a:rPr lang="de-DE" dirty="0" smtClean="0"/>
              <a:t> 10 Tracks (Track-ID)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de-DE" dirty="0" err="1" smtClean="0"/>
              <a:t>updateTracks</a:t>
            </a:r>
            <a:endParaRPr lang="de-DE" dirty="0" smtClean="0"/>
          </a:p>
          <a:p>
            <a:pPr lvl="2"/>
            <a:r>
              <a:rPr lang="de-DE" dirty="0" err="1" smtClean="0"/>
              <a:t>max</a:t>
            </a:r>
            <a:r>
              <a:rPr lang="de-DE" dirty="0" smtClean="0"/>
              <a:t> 10 Tracks</a:t>
            </a:r>
          </a:p>
          <a:p>
            <a:pPr lvl="2"/>
            <a:r>
              <a:rPr lang="de-DE" dirty="0" err="1" smtClean="0"/>
              <a:t>delete</a:t>
            </a:r>
            <a:r>
              <a:rPr lang="de-DE" dirty="0" smtClean="0"/>
              <a:t> </a:t>
            </a:r>
            <a:r>
              <a:rPr lang="de-DE" dirty="0" err="1" smtClean="0"/>
              <a:t>orphaned</a:t>
            </a:r>
            <a:endParaRPr lang="de-DE" dirty="0" smtClean="0"/>
          </a:p>
          <a:p>
            <a:pPr lvl="2"/>
            <a:r>
              <a:rPr lang="de-DE" dirty="0" smtClean="0"/>
              <a:t>update </a:t>
            </a:r>
            <a:r>
              <a:rPr lang="de-DE" smtClean="0"/>
              <a:t>new</a:t>
            </a:r>
          </a:p>
          <a:p>
            <a:pPr lvl="1">
              <a:buFont typeface="Arial" panose="020B0604020202020204" pitchFamily="34" charset="0"/>
              <a:buChar char="-"/>
            </a:pPr>
            <a:endParaRPr lang="de-DE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030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Tracker</a:t>
            </a:r>
            <a:r>
              <a:rPr lang="de-DE" dirty="0" smtClean="0"/>
              <a:t> - Parameters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SceneTracker</a:t>
            </a:r>
            <a:endParaRPr lang="de-DE" dirty="0" smtClean="0"/>
          </a:p>
          <a:p>
            <a:pPr lvl="1">
              <a:tabLst>
                <a:tab pos="2152650" algn="l"/>
                <a:tab pos="5743575" algn="l"/>
              </a:tabLst>
            </a:pPr>
            <a:r>
              <a:rPr lang="de-DE" dirty="0" err="1" smtClean="0"/>
              <a:t>track_max_confidence</a:t>
            </a:r>
            <a:r>
              <a:rPr lang="de-DE" dirty="0" smtClean="0"/>
              <a:t>:	max. </a:t>
            </a:r>
            <a:r>
              <a:rPr lang="de-DE" dirty="0" err="1" smtClean="0"/>
              <a:t>confidence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tracks</a:t>
            </a:r>
            <a:r>
              <a:rPr lang="de-DE" dirty="0" smtClean="0"/>
              <a:t> </a:t>
            </a:r>
            <a:r>
              <a:rPr lang="de-DE" dirty="0" err="1" smtClean="0"/>
              <a:t>allowed</a:t>
            </a:r>
            <a:r>
              <a:rPr lang="de-DE" dirty="0" smtClean="0"/>
              <a:t>	(6)</a:t>
            </a:r>
          </a:p>
          <a:p>
            <a:pPr lvl="1">
              <a:tabLst>
                <a:tab pos="2152650" algn="l"/>
                <a:tab pos="5743575" algn="l"/>
              </a:tabLst>
            </a:pPr>
            <a:r>
              <a:rPr lang="de-DE" dirty="0" err="1"/>
              <a:t>track_max_deviation</a:t>
            </a:r>
            <a:r>
              <a:rPr lang="de-DE" dirty="0"/>
              <a:t>:	max. </a:t>
            </a:r>
            <a:r>
              <a:rPr lang="de-DE" dirty="0" err="1"/>
              <a:t>deviation</a:t>
            </a:r>
            <a:r>
              <a:rPr lang="de-DE" dirty="0"/>
              <a:t> in </a:t>
            </a:r>
            <a:r>
              <a:rPr lang="de-DE" dirty="0" err="1"/>
              <a:t>length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height</a:t>
            </a:r>
            <a:r>
              <a:rPr lang="de-DE" dirty="0"/>
              <a:t>	(80%)</a:t>
            </a:r>
          </a:p>
          <a:p>
            <a:pPr lvl="1">
              <a:tabLst>
                <a:tab pos="2152650" algn="l"/>
                <a:tab pos="5743575" algn="l"/>
              </a:tabLst>
            </a:pPr>
            <a:r>
              <a:rPr lang="de-DE" dirty="0" err="1" smtClean="0"/>
              <a:t>track_max_dist</a:t>
            </a:r>
            <a:r>
              <a:rPr lang="de-DE" dirty="0" smtClean="0"/>
              <a:t>:	max. </a:t>
            </a:r>
            <a:r>
              <a:rPr lang="de-DE" dirty="0" err="1" smtClean="0"/>
              <a:t>distance</a:t>
            </a:r>
            <a:r>
              <a:rPr lang="de-DE" dirty="0" smtClean="0"/>
              <a:t> in </a:t>
            </a:r>
            <a:r>
              <a:rPr lang="de-DE" dirty="0" err="1" smtClean="0"/>
              <a:t>pixels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centroids</a:t>
            </a:r>
            <a:r>
              <a:rPr lang="de-DE" dirty="0" smtClean="0"/>
              <a:t>	(30)</a:t>
            </a:r>
          </a:p>
          <a:p>
            <a:pPr lvl="1">
              <a:tabLst>
                <a:tab pos="2152650" algn="l"/>
                <a:tab pos="5743575" algn="l"/>
              </a:tabLst>
            </a:pPr>
            <a:r>
              <a:rPr lang="de-DE" dirty="0" err="1" smtClean="0"/>
              <a:t>max_n_of_tracks</a:t>
            </a:r>
            <a:r>
              <a:rPr lang="de-DE" dirty="0" smtClean="0"/>
              <a:t>:	max.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tracks</a:t>
            </a:r>
            <a:r>
              <a:rPr lang="de-DE" dirty="0" smtClean="0"/>
              <a:t> per </a:t>
            </a:r>
            <a:r>
              <a:rPr lang="de-DE" dirty="0" err="1" smtClean="0"/>
              <a:t>scene</a:t>
            </a:r>
            <a:r>
              <a:rPr lang="de-DE" dirty="0" smtClean="0"/>
              <a:t>	(9)</a:t>
            </a:r>
          </a:p>
          <a:p>
            <a:pPr lvl="1">
              <a:tabLst>
                <a:tab pos="2152650" algn="l"/>
                <a:tab pos="5743575" algn="l"/>
              </a:tabLst>
            </a:pPr>
            <a:r>
              <a:rPr lang="de-DE" dirty="0" err="1" smtClean="0"/>
              <a:t>count_confidence</a:t>
            </a:r>
            <a:r>
              <a:rPr lang="de-DE" dirty="0" smtClean="0"/>
              <a:t>:	min. </a:t>
            </a:r>
            <a:r>
              <a:rPr lang="de-DE" dirty="0" err="1" smtClean="0"/>
              <a:t>confidence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counting</a:t>
            </a:r>
            <a:r>
              <a:rPr lang="de-DE" dirty="0" smtClean="0"/>
              <a:t> </a:t>
            </a:r>
            <a:r>
              <a:rPr lang="de-DE" dirty="0" err="1" smtClean="0"/>
              <a:t>vehicles</a:t>
            </a:r>
            <a:r>
              <a:rPr lang="de-DE" dirty="0" smtClean="0"/>
              <a:t>	(3)</a:t>
            </a:r>
          </a:p>
          <a:p>
            <a:pPr lvl="1">
              <a:tabLst>
                <a:tab pos="2152650" algn="l"/>
                <a:tab pos="5743575" algn="l"/>
              </a:tabLst>
            </a:pPr>
            <a:r>
              <a:rPr lang="de-DE" dirty="0" err="1" smtClean="0"/>
              <a:t>count_pos_x</a:t>
            </a:r>
            <a:r>
              <a:rPr lang="de-DE" dirty="0" smtClean="0"/>
              <a:t>:	horizontal </a:t>
            </a:r>
            <a:r>
              <a:rPr lang="de-DE" dirty="0" err="1" smtClean="0"/>
              <a:t>counting</a:t>
            </a:r>
            <a:r>
              <a:rPr lang="de-DE" dirty="0" smtClean="0"/>
              <a:t> </a:t>
            </a:r>
            <a:r>
              <a:rPr lang="de-DE" dirty="0" err="1" smtClean="0"/>
              <a:t>position</a:t>
            </a:r>
            <a:r>
              <a:rPr lang="de-DE" dirty="0" smtClean="0"/>
              <a:t> in </a:t>
            </a:r>
            <a:r>
              <a:rPr lang="de-DE" dirty="0" err="1" smtClean="0"/>
              <a:t>pixels</a:t>
            </a:r>
            <a:r>
              <a:rPr lang="de-DE" dirty="0" smtClean="0"/>
              <a:t>	(90)</a:t>
            </a:r>
          </a:p>
          <a:p>
            <a:pPr lvl="1">
              <a:tabLst>
                <a:tab pos="2152650" algn="l"/>
                <a:tab pos="5743575" algn="l"/>
              </a:tabLst>
            </a:pPr>
            <a:r>
              <a:rPr lang="de-DE" dirty="0" err="1" smtClean="0"/>
              <a:t>count_track_length</a:t>
            </a:r>
            <a:r>
              <a:rPr lang="de-DE" dirty="0" smtClean="0"/>
              <a:t>:</a:t>
            </a:r>
            <a:r>
              <a:rPr lang="de-DE" dirty="0"/>
              <a:t>	</a:t>
            </a:r>
            <a:r>
              <a:rPr lang="de-DE" dirty="0" smtClean="0"/>
              <a:t>min. </a:t>
            </a:r>
            <a:r>
              <a:rPr lang="de-DE" dirty="0" err="1" smtClean="0"/>
              <a:t>length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smtClean="0"/>
              <a:t> for</a:t>
            </a:r>
            <a:r>
              <a:rPr lang="de-DE" dirty="0" smtClean="0"/>
              <a:t> </a:t>
            </a:r>
            <a:r>
              <a:rPr lang="de-DE" dirty="0" err="1" smtClean="0"/>
              <a:t>counting</a:t>
            </a:r>
            <a:r>
              <a:rPr lang="de-DE" dirty="0" smtClean="0"/>
              <a:t> </a:t>
            </a:r>
            <a:r>
              <a:rPr lang="de-DE" dirty="0" err="1" smtClean="0"/>
              <a:t>vehicles</a:t>
            </a:r>
            <a:r>
              <a:rPr lang="de-DE" dirty="0" smtClean="0"/>
              <a:t>	(20)</a:t>
            </a:r>
          </a:p>
          <a:p>
            <a:pPr lvl="1">
              <a:tabLst>
                <a:tab pos="2152650" algn="l"/>
                <a:tab pos="5743575" algn="l"/>
              </a:tabLst>
            </a:pPr>
            <a:r>
              <a:rPr lang="de-DE" dirty="0" err="1" smtClean="0"/>
              <a:t>truck_width_min</a:t>
            </a:r>
            <a:r>
              <a:rPr lang="de-DE" dirty="0" smtClean="0"/>
              <a:t>:	min. </a:t>
            </a:r>
            <a:r>
              <a:rPr lang="de-DE" dirty="0" err="1" smtClean="0"/>
              <a:t>truck</a:t>
            </a:r>
            <a:r>
              <a:rPr lang="de-DE" dirty="0" smtClean="0"/>
              <a:t> </a:t>
            </a:r>
            <a:r>
              <a:rPr lang="de-DE" dirty="0" err="1" smtClean="0"/>
              <a:t>width</a:t>
            </a:r>
            <a:r>
              <a:rPr lang="de-DE" dirty="0" smtClean="0"/>
              <a:t> in </a:t>
            </a:r>
            <a:r>
              <a:rPr lang="de-DE" dirty="0" err="1" smtClean="0"/>
              <a:t>pixels</a:t>
            </a:r>
            <a:r>
              <a:rPr lang="de-DE" dirty="0" smtClean="0"/>
              <a:t>	(60)</a:t>
            </a:r>
          </a:p>
          <a:p>
            <a:pPr lvl="1">
              <a:tabLst>
                <a:tab pos="2152650" algn="l"/>
                <a:tab pos="5743575" algn="l"/>
              </a:tabLst>
            </a:pPr>
            <a:r>
              <a:rPr lang="de-DE" dirty="0" err="1" smtClean="0"/>
              <a:t>truck_height_min</a:t>
            </a:r>
            <a:r>
              <a:rPr lang="de-DE" dirty="0" smtClean="0"/>
              <a:t>:	min. </a:t>
            </a:r>
            <a:r>
              <a:rPr lang="de-DE" dirty="0" err="1" smtClean="0"/>
              <a:t>truck</a:t>
            </a:r>
            <a:r>
              <a:rPr lang="de-DE" dirty="0" smtClean="0"/>
              <a:t> </a:t>
            </a:r>
            <a:r>
              <a:rPr lang="de-DE" dirty="0" err="1" smtClean="0"/>
              <a:t>height</a:t>
            </a:r>
            <a:r>
              <a:rPr lang="de-DE" dirty="0" smtClean="0"/>
              <a:t> in </a:t>
            </a:r>
            <a:r>
              <a:rPr lang="de-DE" dirty="0" err="1" smtClean="0"/>
              <a:t>pixels</a:t>
            </a:r>
            <a:r>
              <a:rPr lang="de-DE" dirty="0" smtClean="0"/>
              <a:t>	(28)</a:t>
            </a:r>
          </a:p>
          <a:p>
            <a:pPr lvl="1">
              <a:tabLst>
                <a:tab pos="2152650" algn="l"/>
              </a:tabLst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2982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Vehicle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Track </a:t>
            </a:r>
            <a:r>
              <a:rPr lang="de-DE" dirty="0" err="1" smtClean="0"/>
              <a:t>representation</a:t>
            </a:r>
            <a:r>
              <a:rPr lang="de-DE" dirty="0" smtClean="0"/>
              <a:t> in </a:t>
            </a:r>
            <a:r>
              <a:rPr lang="de-DE" dirty="0" err="1" smtClean="0"/>
              <a:t>scene</a:t>
            </a:r>
            <a:endParaRPr lang="de-DE" dirty="0"/>
          </a:p>
        </p:txBody>
      </p:sp>
      <p:cxnSp>
        <p:nvCxnSpPr>
          <p:cNvPr id="18" name="Gerade Verbindung mit Pfeil 17"/>
          <p:cNvCxnSpPr/>
          <p:nvPr/>
        </p:nvCxnSpPr>
        <p:spPr>
          <a:xfrm>
            <a:off x="5047928" y="1214755"/>
            <a:ext cx="1872208" cy="1989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3535760" y="620688"/>
            <a:ext cx="26282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u="sng" dirty="0" smtClean="0"/>
              <a:t>Scene</a:t>
            </a:r>
          </a:p>
          <a:p>
            <a:r>
              <a:rPr lang="de-DE" sz="1400" dirty="0" err="1" smtClean="0"/>
              <a:t>list</a:t>
            </a:r>
            <a:r>
              <a:rPr lang="de-DE" sz="1400" dirty="0" smtClean="0"/>
              <a:t>&lt;</a:t>
            </a:r>
            <a:r>
              <a:rPr lang="de-DE" sz="1400" dirty="0" err="1" smtClean="0"/>
              <a:t>Vehicle</a:t>
            </a:r>
            <a:r>
              <a:rPr lang="de-DE" sz="1400" dirty="0"/>
              <a:t>&gt; </a:t>
            </a:r>
            <a:r>
              <a:rPr lang="de-DE" sz="1400" dirty="0" err="1"/>
              <a:t>v</a:t>
            </a:r>
            <a:r>
              <a:rPr lang="de-DE" sz="1400" dirty="0" err="1" smtClean="0"/>
              <a:t>ehicles</a:t>
            </a:r>
            <a:endParaRPr lang="de-DE" sz="1400" dirty="0"/>
          </a:p>
          <a:p>
            <a:r>
              <a:rPr lang="de-DE" sz="1400" dirty="0" err="1" smtClean="0"/>
              <a:t>list</a:t>
            </a:r>
            <a:r>
              <a:rPr lang="de-DE" sz="1400" dirty="0" smtClean="0"/>
              <a:t>&lt;Tracks&gt; </a:t>
            </a:r>
            <a:r>
              <a:rPr lang="de-DE" sz="1400" dirty="0" err="1" smtClean="0"/>
              <a:t>tracks</a:t>
            </a:r>
            <a:endParaRPr lang="de-DE" sz="1400" dirty="0" smtClean="0"/>
          </a:p>
          <a:p>
            <a:r>
              <a:rPr lang="de-DE" sz="1400" dirty="0" err="1" smtClean="0"/>
              <a:t>Rect</a:t>
            </a:r>
            <a:r>
              <a:rPr lang="de-DE" sz="1400" dirty="0" smtClean="0"/>
              <a:t> </a:t>
            </a:r>
            <a:r>
              <a:rPr lang="de-DE" sz="1400" dirty="0" err="1" smtClean="0"/>
              <a:t>TrackingWindow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 err="1"/>
              <a:t>const</a:t>
            </a:r>
            <a:r>
              <a:rPr lang="de-DE" sz="1400" dirty="0"/>
              <a:t> </a:t>
            </a:r>
            <a:r>
              <a:rPr lang="de-DE" sz="1400" dirty="0" err="1"/>
              <a:t>int</a:t>
            </a:r>
            <a:r>
              <a:rPr lang="de-DE" sz="1400" dirty="0"/>
              <a:t> </a:t>
            </a:r>
            <a:r>
              <a:rPr lang="de-DE" sz="1400" dirty="0" err="1" smtClean="0"/>
              <a:t>confCreate</a:t>
            </a:r>
            <a:r>
              <a:rPr lang="de-DE" sz="1400" dirty="0" smtClean="0"/>
              <a:t> = 3</a:t>
            </a:r>
          </a:p>
          <a:p>
            <a:r>
              <a:rPr lang="de-DE" sz="1400" dirty="0" err="1" smtClean="0"/>
              <a:t>const</a:t>
            </a:r>
            <a:r>
              <a:rPr lang="de-DE" sz="1400" dirty="0" smtClean="0"/>
              <a:t> </a:t>
            </a:r>
            <a:r>
              <a:rPr lang="de-DE" sz="1400" dirty="0" err="1" smtClean="0"/>
              <a:t>int</a:t>
            </a:r>
            <a:r>
              <a:rPr lang="de-DE" sz="1400" dirty="0" smtClean="0"/>
              <a:t> </a:t>
            </a:r>
            <a:r>
              <a:rPr lang="de-DE" sz="1400" dirty="0" err="1" smtClean="0"/>
              <a:t>confDelete</a:t>
            </a:r>
            <a:r>
              <a:rPr lang="de-DE" sz="1400" dirty="0" smtClean="0"/>
              <a:t> = 1</a:t>
            </a:r>
            <a:endParaRPr lang="de-DE" sz="1400" dirty="0"/>
          </a:p>
        </p:txBody>
      </p:sp>
      <p:cxnSp>
        <p:nvCxnSpPr>
          <p:cNvPr id="8" name="Gerade Verbindung mit Pfeil 7"/>
          <p:cNvCxnSpPr/>
          <p:nvPr/>
        </p:nvCxnSpPr>
        <p:spPr>
          <a:xfrm flipH="1">
            <a:off x="5299956" y="998733"/>
            <a:ext cx="16201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6920136" y="800708"/>
            <a:ext cx="190033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u="sng" dirty="0" err="1" smtClean="0"/>
              <a:t>Vehicle</a:t>
            </a:r>
            <a:endParaRPr lang="de-DE" sz="1400" b="1" u="sng" dirty="0" smtClean="0"/>
          </a:p>
          <a:p>
            <a:r>
              <a:rPr lang="de-DE" sz="1400" dirty="0" err="1" smtClean="0"/>
              <a:t>Rect</a:t>
            </a:r>
            <a:r>
              <a:rPr lang="de-DE" sz="1400" dirty="0" smtClean="0"/>
              <a:t> </a:t>
            </a:r>
            <a:r>
              <a:rPr lang="de-DE" sz="1400" dirty="0" err="1" smtClean="0"/>
              <a:t>bbox</a:t>
            </a:r>
            <a:endParaRPr lang="de-DE" sz="1400" dirty="0" smtClean="0"/>
          </a:p>
          <a:p>
            <a:r>
              <a:rPr lang="de-DE" sz="1400" dirty="0" err="1" smtClean="0"/>
              <a:t>list</a:t>
            </a:r>
            <a:r>
              <a:rPr lang="de-DE" sz="1400" dirty="0" smtClean="0"/>
              <a:t>&lt;Track*&gt; </a:t>
            </a:r>
            <a:r>
              <a:rPr lang="de-DE" sz="1400" dirty="0" err="1" smtClean="0"/>
              <a:t>pTracks</a:t>
            </a:r>
            <a:r>
              <a:rPr lang="de-DE" sz="1400" dirty="0" smtClean="0"/>
              <a:t> </a:t>
            </a:r>
          </a:p>
          <a:p>
            <a:r>
              <a:rPr lang="de-DE" sz="1400" dirty="0" smtClean="0"/>
              <a:t>Point2d </a:t>
            </a:r>
            <a:r>
              <a:rPr lang="de-DE" sz="1400" dirty="0" err="1" smtClean="0"/>
              <a:t>velocity</a:t>
            </a:r>
            <a:endParaRPr lang="de-DE" sz="1400" dirty="0" smtClean="0"/>
          </a:p>
          <a:p>
            <a:r>
              <a:rPr lang="de-DE" sz="1400" dirty="0" err="1" smtClean="0"/>
              <a:t>const</a:t>
            </a:r>
            <a:r>
              <a:rPr lang="de-DE" sz="1400" dirty="0" smtClean="0"/>
              <a:t> </a:t>
            </a:r>
            <a:r>
              <a:rPr lang="de-DE" sz="1400" dirty="0" err="1" smtClean="0"/>
              <a:t>int</a:t>
            </a:r>
            <a:r>
              <a:rPr lang="de-DE" sz="1400" dirty="0" smtClean="0"/>
              <a:t> </a:t>
            </a:r>
            <a:r>
              <a:rPr lang="de-DE" sz="1400" dirty="0" err="1" smtClean="0"/>
              <a:t>confAssign</a:t>
            </a:r>
            <a:r>
              <a:rPr lang="de-DE" sz="1400" dirty="0" smtClean="0"/>
              <a:t> = 3</a:t>
            </a:r>
          </a:p>
          <a:p>
            <a:r>
              <a:rPr lang="de-DE" sz="1400" dirty="0" err="1" smtClean="0"/>
              <a:t>const</a:t>
            </a:r>
            <a:r>
              <a:rPr lang="de-DE" sz="1400" dirty="0" smtClean="0"/>
              <a:t> </a:t>
            </a:r>
            <a:r>
              <a:rPr lang="de-DE" sz="1400" dirty="0" err="1" smtClean="0"/>
              <a:t>int</a:t>
            </a:r>
            <a:r>
              <a:rPr lang="de-DE" sz="1400" dirty="0" smtClean="0"/>
              <a:t> </a:t>
            </a:r>
            <a:r>
              <a:rPr lang="de-DE" sz="1400" dirty="0" err="1" smtClean="0"/>
              <a:t>confVisible</a:t>
            </a:r>
            <a:r>
              <a:rPr lang="de-DE" sz="1400" dirty="0" smtClean="0"/>
              <a:t> = 4</a:t>
            </a:r>
          </a:p>
          <a:p>
            <a:endParaRPr lang="de-DE" sz="1400" dirty="0"/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457200" y="1988840"/>
            <a:ext cx="8229600" cy="4869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-180975">
              <a:spcBef>
                <a:spcPts val="300"/>
              </a:spcBef>
            </a:pPr>
            <a:r>
              <a:rPr lang="de-DE" sz="1400" dirty="0"/>
              <a:t>Scene::</a:t>
            </a:r>
            <a:r>
              <a:rPr lang="de-DE" sz="1400" dirty="0" err="1"/>
              <a:t>UpdateTracks</a:t>
            </a:r>
            <a:r>
              <a:rPr lang="de-DE" sz="1400" dirty="0"/>
              <a:t>(</a:t>
            </a:r>
            <a:r>
              <a:rPr lang="de-DE" sz="1400" dirty="0" err="1"/>
              <a:t>list</a:t>
            </a:r>
            <a:r>
              <a:rPr lang="de-DE" sz="1400" dirty="0"/>
              <a:t>&lt;</a:t>
            </a:r>
            <a:r>
              <a:rPr lang="de-DE" sz="1400" dirty="0" err="1"/>
              <a:t>TrackEntry</a:t>
            </a:r>
            <a:r>
              <a:rPr lang="de-DE" sz="1400" dirty="0"/>
              <a:t>&gt;&amp; </a:t>
            </a:r>
            <a:r>
              <a:rPr lang="de-DE" sz="1400" dirty="0" err="1"/>
              <a:t>blobs</a:t>
            </a:r>
            <a:r>
              <a:rPr lang="de-DE" sz="1400" dirty="0"/>
              <a:t>)</a:t>
            </a:r>
          </a:p>
          <a:p>
            <a:pPr marL="361950" lvl="1" indent="-180975"/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each</a:t>
            </a:r>
            <a:r>
              <a:rPr lang="de-DE" sz="1200" dirty="0"/>
              <a:t> </a:t>
            </a:r>
            <a:r>
              <a:rPr lang="de-DE" sz="1200" dirty="0" err="1"/>
              <a:t>track</a:t>
            </a:r>
            <a:r>
              <a:rPr lang="de-DE" sz="1200" dirty="0"/>
              <a:t> in </a:t>
            </a:r>
            <a:r>
              <a:rPr lang="de-DE" sz="1200" dirty="0" err="1"/>
              <a:t>szene</a:t>
            </a:r>
            <a:r>
              <a:rPr lang="de-DE" sz="1200" dirty="0"/>
              <a:t>:</a:t>
            </a:r>
          </a:p>
          <a:p>
            <a:pPr marL="712788" lvl="2" indent="-169863">
              <a:buFont typeface="Symbol" panose="05050102010706020507" pitchFamily="18" charset="2"/>
              <a:buChar char="-"/>
            </a:pPr>
            <a:r>
              <a:rPr lang="de-DE" sz="1200" dirty="0"/>
              <a:t>Track::Update (</a:t>
            </a:r>
            <a:r>
              <a:rPr lang="de-DE" sz="1200" dirty="0" err="1"/>
              <a:t>updates</a:t>
            </a:r>
            <a:r>
              <a:rPr lang="de-DE" sz="1200" dirty="0"/>
              <a:t> </a:t>
            </a:r>
            <a:r>
              <a:rPr lang="de-DE" sz="1200" dirty="0" err="1"/>
              <a:t>existing</a:t>
            </a:r>
            <a:r>
              <a:rPr lang="de-DE" sz="1200" dirty="0"/>
              <a:t> </a:t>
            </a:r>
            <a:r>
              <a:rPr lang="de-DE" sz="1200" dirty="0" err="1"/>
              <a:t>tracks</a:t>
            </a:r>
            <a:r>
              <a:rPr lang="de-DE" sz="1200" dirty="0"/>
              <a:t> </a:t>
            </a:r>
            <a:r>
              <a:rPr lang="de-DE" sz="1200" dirty="0" err="1"/>
              <a:t>from</a:t>
            </a:r>
            <a:r>
              <a:rPr lang="de-DE" sz="1200" dirty="0"/>
              <a:t> </a:t>
            </a:r>
            <a:r>
              <a:rPr lang="de-DE" sz="1200" dirty="0" err="1"/>
              <a:t>blobs</a:t>
            </a:r>
            <a:r>
              <a:rPr lang="de-DE" sz="1200" dirty="0"/>
              <a:t>)</a:t>
            </a:r>
          </a:p>
          <a:p>
            <a:pPr marL="712788" lvl="2" indent="-169863">
              <a:buFont typeface="Symbol" panose="05050102010706020507" pitchFamily="18" charset="2"/>
              <a:buChar char="-"/>
            </a:pPr>
            <a:r>
              <a:rPr lang="de-DE" sz="1200" dirty="0" err="1" smtClean="0"/>
              <a:t>DeleteTracks</a:t>
            </a:r>
            <a:r>
              <a:rPr lang="de-DE" sz="1200" dirty="0" smtClean="0"/>
              <a:t>, </a:t>
            </a:r>
            <a:r>
              <a:rPr lang="de-DE" sz="1200" dirty="0" err="1" smtClean="0"/>
              <a:t>ReturnID</a:t>
            </a:r>
            <a:r>
              <a:rPr lang="de-DE" sz="1200" dirty="0" smtClean="0"/>
              <a:t> </a:t>
            </a:r>
            <a:r>
              <a:rPr lang="de-DE" sz="1200" dirty="0" err="1"/>
              <a:t>if</a:t>
            </a:r>
            <a:r>
              <a:rPr lang="de-DE" sz="1200" dirty="0"/>
              <a:t> </a:t>
            </a:r>
            <a:r>
              <a:rPr lang="de-DE" sz="1200" dirty="0" err="1"/>
              <a:t>confidence</a:t>
            </a:r>
            <a:r>
              <a:rPr lang="de-DE" sz="1200" dirty="0"/>
              <a:t> </a:t>
            </a:r>
            <a:r>
              <a:rPr lang="de-DE" sz="1200" dirty="0" err="1"/>
              <a:t>drops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 smtClean="0"/>
              <a:t>zero</a:t>
            </a:r>
            <a:r>
              <a:rPr lang="de-DE" sz="1200" dirty="0" smtClean="0"/>
              <a:t> </a:t>
            </a:r>
            <a:r>
              <a:rPr lang="de-DE" sz="1200" dirty="0"/>
              <a:t>(</a:t>
            </a:r>
            <a:r>
              <a:rPr lang="de-DE" sz="1200" dirty="0" err="1"/>
              <a:t>IsMarkedForDelete</a:t>
            </a:r>
            <a:r>
              <a:rPr lang="de-DE" sz="1200" dirty="0"/>
              <a:t> == </a:t>
            </a:r>
            <a:r>
              <a:rPr lang="de-DE" sz="1200" dirty="0" err="1"/>
              <a:t>true</a:t>
            </a:r>
            <a:r>
              <a:rPr lang="de-DE" sz="1200" dirty="0"/>
              <a:t>)</a:t>
            </a:r>
          </a:p>
          <a:p>
            <a:pPr marL="361950" lvl="1" indent="-180975"/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each</a:t>
            </a:r>
            <a:r>
              <a:rPr lang="de-DE" sz="1200" dirty="0"/>
              <a:t> </a:t>
            </a:r>
            <a:r>
              <a:rPr lang="de-DE" sz="1200" dirty="0" err="1"/>
              <a:t>unassigned</a:t>
            </a:r>
            <a:r>
              <a:rPr lang="de-DE" sz="1200" dirty="0"/>
              <a:t> </a:t>
            </a:r>
            <a:r>
              <a:rPr lang="de-DE" sz="1200" dirty="0" err="1"/>
              <a:t>blob</a:t>
            </a:r>
            <a:r>
              <a:rPr lang="de-DE" sz="1200" dirty="0"/>
              <a:t> in </a:t>
            </a:r>
            <a:r>
              <a:rPr lang="de-DE" sz="1200" dirty="0" err="1"/>
              <a:t>blobs</a:t>
            </a:r>
            <a:endParaRPr lang="de-DE" sz="1200" dirty="0"/>
          </a:p>
          <a:p>
            <a:pPr marL="712788" lvl="2" indent="-169863">
              <a:buFont typeface="Symbol" panose="05050102010706020507" pitchFamily="18" charset="2"/>
              <a:buChar char="-"/>
            </a:pPr>
            <a:r>
              <a:rPr lang="de-DE" sz="1200" dirty="0" err="1"/>
              <a:t>CreateTrack</a:t>
            </a:r>
            <a:r>
              <a:rPr lang="de-DE" sz="1200" dirty="0"/>
              <a:t>, </a:t>
            </a:r>
            <a:r>
              <a:rPr lang="de-DE" sz="1200" dirty="0" err="1"/>
              <a:t>assign</a:t>
            </a:r>
            <a:r>
              <a:rPr lang="de-DE" sz="1200" dirty="0"/>
              <a:t> ID</a:t>
            </a:r>
          </a:p>
          <a:p>
            <a:pPr marL="180975" indent="-180975">
              <a:spcBef>
                <a:spcPts val="300"/>
              </a:spcBef>
            </a:pPr>
            <a:r>
              <a:rPr lang="de-DE" sz="1400" dirty="0"/>
              <a:t>Scene::</a:t>
            </a:r>
            <a:r>
              <a:rPr lang="de-DE" sz="1400" dirty="0" err="1"/>
              <a:t>UpdateVehicles</a:t>
            </a:r>
            <a:r>
              <a:rPr lang="de-DE" sz="1400" dirty="0"/>
              <a:t>(</a:t>
            </a:r>
            <a:r>
              <a:rPr lang="de-DE" sz="1400" dirty="0" err="1"/>
              <a:t>std</a:t>
            </a:r>
            <a:r>
              <a:rPr lang="de-DE" sz="1400" dirty="0"/>
              <a:t>::</a:t>
            </a:r>
            <a:r>
              <a:rPr lang="de-DE" sz="1400" dirty="0" err="1"/>
              <a:t>list</a:t>
            </a:r>
            <a:r>
              <a:rPr lang="de-DE" sz="1400" dirty="0"/>
              <a:t>&lt;Track&gt;&amp; </a:t>
            </a:r>
            <a:r>
              <a:rPr lang="de-DE" sz="1400" dirty="0" err="1"/>
              <a:t>tracks</a:t>
            </a:r>
            <a:r>
              <a:rPr lang="de-DE" sz="1400" dirty="0"/>
              <a:t>)</a:t>
            </a:r>
          </a:p>
          <a:p>
            <a:pPr marL="180975" indent="-180975">
              <a:spcBef>
                <a:spcPts val="300"/>
              </a:spcBef>
            </a:pPr>
            <a:r>
              <a:rPr lang="de-DE" sz="1400" dirty="0"/>
              <a:t>Scene::</a:t>
            </a:r>
            <a:r>
              <a:rPr lang="de-DE" sz="1400" dirty="0" err="1"/>
              <a:t>CreateVehicles</a:t>
            </a:r>
            <a:endParaRPr lang="de-DE" sz="1400" dirty="0"/>
          </a:p>
          <a:p>
            <a:pPr marL="361950" lvl="1" indent="-180975"/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each</a:t>
            </a:r>
            <a:r>
              <a:rPr lang="de-DE" sz="1200" dirty="0"/>
              <a:t> </a:t>
            </a:r>
            <a:r>
              <a:rPr lang="de-DE" sz="1200" dirty="0" err="1"/>
              <a:t>track</a:t>
            </a:r>
            <a:r>
              <a:rPr lang="de-DE" sz="1200" dirty="0"/>
              <a:t>: !</a:t>
            </a:r>
            <a:r>
              <a:rPr lang="de-DE" sz="1200" dirty="0" err="1"/>
              <a:t>IsAssigned</a:t>
            </a:r>
            <a:r>
              <a:rPr lang="de-DE" sz="1200" dirty="0"/>
              <a:t> &amp;&amp; (</a:t>
            </a:r>
            <a:r>
              <a:rPr lang="de-DE" sz="1200" dirty="0" err="1"/>
              <a:t>confidence</a:t>
            </a:r>
            <a:r>
              <a:rPr lang="de-DE" sz="1200" dirty="0"/>
              <a:t> &gt; Scene::</a:t>
            </a:r>
            <a:r>
              <a:rPr lang="de-DE" sz="1200" dirty="0" err="1"/>
              <a:t>confCreate</a:t>
            </a:r>
            <a:r>
              <a:rPr lang="de-DE" sz="1200" dirty="0"/>
              <a:t>) &amp;&amp; </a:t>
            </a:r>
            <a:r>
              <a:rPr lang="de-DE" sz="1200" dirty="0" err="1"/>
              <a:t>IsEntering</a:t>
            </a:r>
            <a:r>
              <a:rPr lang="de-DE" sz="1200" dirty="0"/>
              <a:t> </a:t>
            </a:r>
            <a:r>
              <a:rPr lang="de-DE" sz="1200" dirty="0">
                <a:sym typeface="Wingdings" panose="05000000000000000000" pitchFamily="2" charset="2"/>
              </a:rPr>
              <a:t></a:t>
            </a:r>
            <a:r>
              <a:rPr lang="de-DE" sz="1200" dirty="0"/>
              <a:t> </a:t>
            </a:r>
            <a:r>
              <a:rPr lang="de-DE" sz="1200" dirty="0" err="1"/>
              <a:t>add</a:t>
            </a:r>
            <a:r>
              <a:rPr lang="de-DE" sz="1200" dirty="0"/>
              <a:t> </a:t>
            </a:r>
            <a:r>
              <a:rPr lang="de-DE" sz="1200" dirty="0" err="1"/>
              <a:t>new</a:t>
            </a:r>
            <a:r>
              <a:rPr lang="de-DE" sz="1200" dirty="0"/>
              <a:t> </a:t>
            </a:r>
            <a:r>
              <a:rPr lang="de-DE" sz="1200" dirty="0" err="1"/>
              <a:t>Vehicle</a:t>
            </a:r>
            <a:r>
              <a:rPr lang="de-DE" sz="1200" dirty="0"/>
              <a:t>(Track&amp;)</a:t>
            </a:r>
          </a:p>
          <a:p>
            <a:pPr marL="142875" indent="-180975">
              <a:spcBef>
                <a:spcPts val="300"/>
              </a:spcBef>
            </a:pPr>
            <a:r>
              <a:rPr lang="de-DE" sz="1400" dirty="0"/>
              <a:t>Scene::</a:t>
            </a:r>
            <a:r>
              <a:rPr lang="de-DE" sz="1400" dirty="0" err="1"/>
              <a:t>DeleteVehicle</a:t>
            </a:r>
            <a:r>
              <a:rPr lang="de-DE" sz="1400" dirty="0"/>
              <a:t> </a:t>
            </a:r>
          </a:p>
          <a:p>
            <a:pPr marL="361950" lvl="1" indent="-180975"/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each</a:t>
            </a:r>
            <a:r>
              <a:rPr lang="de-DE" sz="1200" dirty="0"/>
              <a:t> </a:t>
            </a:r>
            <a:r>
              <a:rPr lang="de-DE" sz="1200" dirty="0" err="1"/>
              <a:t>vehicle</a:t>
            </a:r>
            <a:endParaRPr lang="de-DE" sz="1200" dirty="0"/>
          </a:p>
          <a:p>
            <a:pPr marL="712788" lvl="2" indent="-169863">
              <a:buFont typeface="Symbol" panose="05050102010706020507" pitchFamily="18" charset="2"/>
              <a:buChar char="-"/>
            </a:pPr>
            <a:r>
              <a:rPr lang="de-DE" sz="1200" dirty="0" err="1"/>
              <a:t>confidence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all </a:t>
            </a:r>
            <a:r>
              <a:rPr lang="de-DE" sz="1200" dirty="0" err="1"/>
              <a:t>assigned</a:t>
            </a:r>
            <a:r>
              <a:rPr lang="de-DE" sz="1200" dirty="0"/>
              <a:t> </a:t>
            </a:r>
            <a:r>
              <a:rPr lang="de-DE" sz="1200" dirty="0" err="1"/>
              <a:t>tracks</a:t>
            </a:r>
            <a:r>
              <a:rPr lang="de-DE" sz="1200" dirty="0"/>
              <a:t> </a:t>
            </a:r>
            <a:r>
              <a:rPr lang="de-DE" sz="1200" dirty="0" err="1"/>
              <a:t>low</a:t>
            </a:r>
            <a:r>
              <a:rPr lang="de-DE" sz="1200" dirty="0"/>
              <a:t>  </a:t>
            </a:r>
            <a:r>
              <a:rPr lang="de-DE" sz="1200" dirty="0">
                <a:sym typeface="Wingdings" panose="05000000000000000000" pitchFamily="2" charset="2"/>
              </a:rPr>
              <a:t></a:t>
            </a:r>
            <a:r>
              <a:rPr lang="de-DE" sz="1200" dirty="0"/>
              <a:t> </a:t>
            </a:r>
            <a:r>
              <a:rPr lang="de-DE" sz="1200" dirty="0" err="1"/>
              <a:t>UnassignTrack</a:t>
            </a:r>
            <a:r>
              <a:rPr lang="de-DE" sz="1200" dirty="0"/>
              <a:t> </a:t>
            </a:r>
            <a:r>
              <a:rPr lang="de-DE" sz="1200" dirty="0" err="1"/>
              <a:t>by</a:t>
            </a:r>
            <a:r>
              <a:rPr lang="de-DE" sz="1200" dirty="0"/>
              <a:t> </a:t>
            </a:r>
            <a:r>
              <a:rPr lang="de-DE" sz="1200" dirty="0" err="1"/>
              <a:t>erasing</a:t>
            </a:r>
            <a:r>
              <a:rPr lang="de-DE" sz="1200" dirty="0"/>
              <a:t> </a:t>
            </a:r>
            <a:r>
              <a:rPr lang="de-DE" sz="1200" dirty="0" err="1"/>
              <a:t>related</a:t>
            </a:r>
            <a:r>
              <a:rPr lang="de-DE" sz="1200" dirty="0"/>
              <a:t> </a:t>
            </a:r>
            <a:r>
              <a:rPr lang="de-DE" sz="1200" dirty="0" err="1"/>
              <a:t>tracks</a:t>
            </a:r>
            <a:r>
              <a:rPr lang="de-DE" sz="1200" dirty="0"/>
              <a:t> </a:t>
            </a:r>
            <a:r>
              <a:rPr lang="de-DE" sz="1200" dirty="0" err="1" smtClean="0"/>
              <a:t>element</a:t>
            </a:r>
            <a:endParaRPr lang="de-DE" sz="1200" dirty="0" smtClean="0"/>
          </a:p>
          <a:p>
            <a:pPr marL="142875" indent="-180975">
              <a:spcBef>
                <a:spcPts val="300"/>
              </a:spcBef>
            </a:pPr>
            <a:r>
              <a:rPr lang="de-DE" sz="1400" dirty="0"/>
              <a:t>Scene::</a:t>
            </a:r>
            <a:r>
              <a:rPr lang="de-DE" sz="1400" dirty="0" err="1" smtClean="0"/>
              <a:t>CombineTracks</a:t>
            </a:r>
            <a:endParaRPr lang="de-DE" sz="1400" dirty="0" smtClean="0"/>
          </a:p>
          <a:p>
            <a:pPr marL="361950" lvl="1" indent="-180975"/>
            <a:r>
              <a:rPr lang="de-DE" sz="1200" dirty="0" err="1" smtClean="0"/>
              <a:t>execute</a:t>
            </a:r>
            <a:r>
              <a:rPr lang="de-DE" sz="1200" dirty="0" smtClean="0"/>
              <a:t> in </a:t>
            </a:r>
            <a:r>
              <a:rPr lang="de-DE" sz="1200" dirty="0" err="1" smtClean="0"/>
              <a:t>each</a:t>
            </a:r>
            <a:r>
              <a:rPr lang="de-DE" sz="1200" dirty="0" smtClean="0"/>
              <a:t> update </a:t>
            </a:r>
            <a:r>
              <a:rPr lang="de-DE" sz="1200" dirty="0" err="1" smtClean="0"/>
              <a:t>step</a:t>
            </a:r>
            <a:r>
              <a:rPr lang="de-DE" sz="1200" dirty="0" smtClean="0"/>
              <a:t>:</a:t>
            </a:r>
          </a:p>
          <a:p>
            <a:pPr marL="361950" lvl="1" indent="-180975"/>
            <a:r>
              <a:rPr lang="de-DE" sz="1200" dirty="0" err="1" smtClean="0"/>
              <a:t>combine</a:t>
            </a:r>
            <a:r>
              <a:rPr lang="de-DE" sz="1200" dirty="0" smtClean="0"/>
              <a:t> </a:t>
            </a:r>
            <a:r>
              <a:rPr lang="de-DE" sz="1200" dirty="0" err="1" smtClean="0"/>
              <a:t>tracks</a:t>
            </a:r>
            <a:r>
              <a:rPr lang="de-DE" sz="1200" dirty="0" smtClean="0"/>
              <a:t> </a:t>
            </a:r>
            <a:r>
              <a:rPr lang="de-DE" sz="1200" dirty="0" err="1" smtClean="0"/>
              <a:t>that</a:t>
            </a:r>
            <a:r>
              <a:rPr lang="de-DE" sz="1200" dirty="0" smtClean="0"/>
              <a:t> </a:t>
            </a:r>
            <a:r>
              <a:rPr lang="de-DE" sz="1200" dirty="0" err="1" smtClean="0"/>
              <a:t>are</a:t>
            </a:r>
            <a:r>
              <a:rPr lang="de-DE" sz="1200" dirty="0" smtClean="0"/>
              <a:t> </a:t>
            </a:r>
            <a:r>
              <a:rPr lang="de-DE" sz="1200" dirty="0" err="1" smtClean="0"/>
              <a:t>close</a:t>
            </a:r>
            <a:r>
              <a:rPr lang="de-DE" sz="1200" dirty="0" smtClean="0"/>
              <a:t> </a:t>
            </a:r>
            <a:r>
              <a:rPr lang="de-DE" sz="1200" dirty="0" err="1" smtClean="0"/>
              <a:t>to</a:t>
            </a:r>
            <a:r>
              <a:rPr lang="de-DE" sz="1200" dirty="0" smtClean="0"/>
              <a:t> </a:t>
            </a:r>
            <a:r>
              <a:rPr lang="de-DE" sz="1200" dirty="0" err="1" smtClean="0"/>
              <a:t>each</a:t>
            </a:r>
            <a:r>
              <a:rPr lang="de-DE" sz="1200" dirty="0" smtClean="0"/>
              <a:t> </a:t>
            </a:r>
            <a:r>
              <a:rPr lang="de-DE" sz="1200" dirty="0" err="1" smtClean="0"/>
              <a:t>other</a:t>
            </a:r>
            <a:r>
              <a:rPr lang="de-DE" sz="1200" dirty="0" smtClean="0"/>
              <a:t> </a:t>
            </a:r>
            <a:r>
              <a:rPr lang="de-DE" sz="1200" dirty="0" err="1" smtClean="0"/>
              <a:t>and</a:t>
            </a:r>
            <a:r>
              <a:rPr lang="de-DE" sz="1200" dirty="0" smtClean="0"/>
              <a:t> </a:t>
            </a:r>
            <a:r>
              <a:rPr lang="de-DE" sz="1200" dirty="0" err="1" smtClean="0"/>
              <a:t>have</a:t>
            </a:r>
            <a:r>
              <a:rPr lang="de-DE" sz="1200" dirty="0" smtClean="0"/>
              <a:t> </a:t>
            </a:r>
            <a:r>
              <a:rPr lang="de-DE" sz="1200" dirty="0" err="1" smtClean="0"/>
              <a:t>similar</a:t>
            </a:r>
            <a:r>
              <a:rPr lang="de-DE" sz="1200" dirty="0" smtClean="0"/>
              <a:t> </a:t>
            </a:r>
            <a:r>
              <a:rPr lang="de-DE" sz="1200" dirty="0" err="1" smtClean="0"/>
              <a:t>velocity</a:t>
            </a:r>
            <a:endParaRPr lang="de-DE" sz="1200" dirty="0" smtClean="0"/>
          </a:p>
          <a:p>
            <a:pPr marL="361950" lvl="1" indent="-180975"/>
            <a:r>
              <a:rPr lang="de-DE" sz="1200" dirty="0" err="1" smtClean="0"/>
              <a:t>combined</a:t>
            </a:r>
            <a:r>
              <a:rPr lang="de-DE" sz="1200" dirty="0" smtClean="0"/>
              <a:t> </a:t>
            </a:r>
            <a:r>
              <a:rPr lang="de-DE" sz="1200" dirty="0" err="1" smtClean="0"/>
              <a:t>tracks</a:t>
            </a:r>
            <a:r>
              <a:rPr lang="de-DE" sz="1200" dirty="0" smtClean="0"/>
              <a:t> </a:t>
            </a:r>
            <a:r>
              <a:rPr lang="de-DE" sz="1200" dirty="0" err="1" smtClean="0"/>
              <a:t>have</a:t>
            </a:r>
            <a:r>
              <a:rPr lang="de-DE" sz="1200" dirty="0" smtClean="0"/>
              <a:t> same </a:t>
            </a:r>
            <a:r>
              <a:rPr lang="de-DE" sz="1200" dirty="0" err="1" smtClean="0"/>
              <a:t>idxCombine</a:t>
            </a:r>
            <a:endParaRPr lang="de-DE" sz="1200" dirty="0"/>
          </a:p>
        </p:txBody>
      </p:sp>
      <p:sp>
        <p:nvSpPr>
          <p:cNvPr id="24" name="Textfeld 23"/>
          <p:cNvSpPr txBox="1"/>
          <p:nvPr/>
        </p:nvSpPr>
        <p:spPr>
          <a:xfrm>
            <a:off x="539552" y="633122"/>
            <a:ext cx="945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u="sng" dirty="0" smtClean="0"/>
              <a:t>Track</a:t>
            </a:r>
          </a:p>
        </p:txBody>
      </p:sp>
      <p:cxnSp>
        <p:nvCxnSpPr>
          <p:cNvPr id="25" name="Gerade Verbindung mit Pfeil 24"/>
          <p:cNvCxnSpPr/>
          <p:nvPr/>
        </p:nvCxnSpPr>
        <p:spPr>
          <a:xfrm>
            <a:off x="1115616" y="793048"/>
            <a:ext cx="2340260" cy="42170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8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CreateVehicleFromTracks</a:t>
            </a:r>
            <a:endParaRPr lang="de-DE" dirty="0"/>
          </a:p>
        </p:txBody>
      </p:sp>
      <p:sp>
        <p:nvSpPr>
          <p:cNvPr id="3" name="Inhaltsplatzhalter 2"/>
          <p:cNvSpPr txBox="1">
            <a:spLocks/>
          </p:cNvSpPr>
          <p:nvPr/>
        </p:nvSpPr>
        <p:spPr>
          <a:xfrm>
            <a:off x="457200" y="944724"/>
            <a:ext cx="8229600" cy="115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75" indent="-180975">
              <a:spcBef>
                <a:spcPts val="300"/>
              </a:spcBef>
            </a:pPr>
            <a:r>
              <a:rPr lang="de-DE" sz="1400" dirty="0"/>
              <a:t>C</a:t>
            </a:r>
            <a:r>
              <a:rPr lang="de-DE" sz="1400" dirty="0" smtClean="0"/>
              <a:t>reate </a:t>
            </a:r>
            <a:r>
              <a:rPr lang="de-DE" sz="1400" dirty="0" err="1" smtClean="0"/>
              <a:t>vector</a:t>
            </a:r>
            <a:r>
              <a:rPr lang="de-DE" sz="1400" dirty="0" smtClean="0"/>
              <a:t> </a:t>
            </a:r>
            <a:r>
              <a:rPr lang="de-DE" sz="1400" dirty="0" err="1" smtClean="0"/>
              <a:t>of</a:t>
            </a:r>
            <a:r>
              <a:rPr lang="de-DE" sz="1400" dirty="0" smtClean="0"/>
              <a:t> </a:t>
            </a:r>
            <a:r>
              <a:rPr lang="de-DE" sz="1400" dirty="0" err="1" smtClean="0"/>
              <a:t>pTracks</a:t>
            </a:r>
            <a:r>
              <a:rPr lang="de-DE" sz="1400" dirty="0" smtClean="0"/>
              <a:t>, </a:t>
            </a:r>
            <a:r>
              <a:rPr lang="de-DE" sz="1400" dirty="0" err="1" smtClean="0"/>
              <a:t>that</a:t>
            </a:r>
            <a:r>
              <a:rPr lang="de-DE" sz="1400" dirty="0" smtClean="0"/>
              <a:t> </a:t>
            </a:r>
            <a:r>
              <a:rPr lang="de-DE" sz="1400" dirty="0" err="1" smtClean="0"/>
              <a:t>need</a:t>
            </a:r>
            <a:r>
              <a:rPr lang="de-DE" sz="1400" dirty="0" smtClean="0"/>
              <a:t> </a:t>
            </a:r>
            <a:r>
              <a:rPr lang="de-DE" sz="1400" dirty="0" err="1" smtClean="0"/>
              <a:t>to</a:t>
            </a:r>
            <a:r>
              <a:rPr lang="de-DE" sz="1400" dirty="0" smtClean="0"/>
              <a:t> </a:t>
            </a:r>
            <a:r>
              <a:rPr lang="de-DE" sz="1400" dirty="0" err="1" smtClean="0"/>
              <a:t>be</a:t>
            </a:r>
            <a:r>
              <a:rPr lang="de-DE" sz="1400" dirty="0" smtClean="0"/>
              <a:t> </a:t>
            </a:r>
            <a:r>
              <a:rPr lang="de-DE" sz="1400" dirty="0" err="1" smtClean="0"/>
              <a:t>combined</a:t>
            </a:r>
            <a:r>
              <a:rPr lang="de-DE" sz="1400" dirty="0" smtClean="0"/>
              <a:t> (</a:t>
            </a:r>
            <a:r>
              <a:rPr lang="de-DE" sz="1400" dirty="0" err="1" smtClean="0"/>
              <a:t>similar</a:t>
            </a:r>
            <a:r>
              <a:rPr lang="de-DE" sz="1400" dirty="0" smtClean="0"/>
              <a:t> </a:t>
            </a:r>
            <a:r>
              <a:rPr lang="de-DE" sz="1400" dirty="0" err="1" smtClean="0"/>
              <a:t>velocity</a:t>
            </a:r>
            <a:r>
              <a:rPr lang="de-DE" sz="1400" dirty="0" smtClean="0"/>
              <a:t>, </a:t>
            </a:r>
            <a:r>
              <a:rPr lang="de-DE" sz="1400" dirty="0" err="1" smtClean="0"/>
              <a:t>close</a:t>
            </a:r>
            <a:r>
              <a:rPr lang="de-DE" sz="1400" dirty="0" smtClean="0"/>
              <a:t> </a:t>
            </a:r>
            <a:r>
              <a:rPr lang="de-DE" sz="1400" dirty="0" err="1" smtClean="0"/>
              <a:t>to</a:t>
            </a:r>
            <a:r>
              <a:rPr lang="de-DE" sz="1400" dirty="0" smtClean="0"/>
              <a:t> </a:t>
            </a:r>
            <a:r>
              <a:rPr lang="de-DE" sz="1400" dirty="0" err="1" smtClean="0"/>
              <a:t>each</a:t>
            </a:r>
            <a:r>
              <a:rPr lang="de-DE" sz="1400" dirty="0" smtClean="0"/>
              <a:t> </a:t>
            </a:r>
            <a:r>
              <a:rPr lang="de-DE" sz="1400" dirty="0" err="1" smtClean="0"/>
              <a:t>other</a:t>
            </a:r>
            <a:r>
              <a:rPr lang="de-DE" sz="1400" dirty="0" smtClean="0"/>
              <a:t>)</a:t>
            </a:r>
          </a:p>
          <a:p>
            <a:pPr marL="361950" lvl="1" indent="-180975">
              <a:tabLst>
                <a:tab pos="1077913" algn="l"/>
              </a:tabLst>
            </a:pPr>
            <a:r>
              <a:rPr lang="de-DE" sz="1200" dirty="0" smtClean="0"/>
              <a:t>INPUT: 	</a:t>
            </a:r>
            <a:r>
              <a:rPr lang="de-DE" sz="1200" dirty="0" err="1" smtClean="0"/>
              <a:t>list</a:t>
            </a:r>
            <a:r>
              <a:rPr lang="de-DE" sz="1200" dirty="0" smtClean="0"/>
              <a:t> </a:t>
            </a:r>
            <a:r>
              <a:rPr lang="de-DE" sz="1200" dirty="0" err="1" smtClean="0"/>
              <a:t>of</a:t>
            </a:r>
            <a:r>
              <a:rPr lang="de-DE" sz="1200" dirty="0" smtClean="0"/>
              <a:t> </a:t>
            </a:r>
            <a:r>
              <a:rPr lang="de-DE" sz="1200" dirty="0" err="1" smtClean="0"/>
              <a:t>pTrack</a:t>
            </a:r>
            <a:r>
              <a:rPr lang="de-DE" sz="1200" dirty="0" smtClean="0"/>
              <a:t> </a:t>
            </a:r>
            <a:r>
              <a:rPr lang="de-DE" sz="1200" dirty="0" smtClean="0">
                <a:sym typeface="Wingdings" panose="05000000000000000000" pitchFamily="2" charset="2"/>
              </a:rPr>
              <a:t> </a:t>
            </a:r>
            <a:r>
              <a:rPr lang="de-DE" sz="1200" dirty="0" err="1" smtClean="0">
                <a:sym typeface="Wingdings" panose="05000000000000000000" pitchFamily="2" charset="2"/>
              </a:rPr>
              <a:t>pTracks</a:t>
            </a:r>
            <a:endParaRPr lang="de-DE" sz="1200" dirty="0" smtClean="0"/>
          </a:p>
          <a:p>
            <a:pPr marL="361950" lvl="1" indent="-180975">
              <a:tabLst>
                <a:tab pos="1077913" algn="l"/>
              </a:tabLst>
            </a:pPr>
            <a:r>
              <a:rPr lang="de-DE" sz="1200" dirty="0" smtClean="0"/>
              <a:t>OUTPUT:	</a:t>
            </a:r>
            <a:r>
              <a:rPr lang="de-DE" sz="1200" dirty="0" err="1" smtClean="0"/>
              <a:t>vector</a:t>
            </a:r>
            <a:r>
              <a:rPr lang="de-DE" sz="1200" dirty="0" smtClean="0"/>
              <a:t> </a:t>
            </a:r>
            <a:r>
              <a:rPr lang="de-DE" sz="1200" dirty="0" err="1" smtClean="0"/>
              <a:t>of</a:t>
            </a:r>
            <a:r>
              <a:rPr lang="de-DE" sz="1200" dirty="0" smtClean="0"/>
              <a:t> </a:t>
            </a:r>
            <a:r>
              <a:rPr lang="de-DE" sz="1200" dirty="0" err="1" smtClean="0"/>
              <a:t>lists</a:t>
            </a:r>
            <a:r>
              <a:rPr lang="de-DE" sz="1200" dirty="0" smtClean="0"/>
              <a:t> </a:t>
            </a:r>
            <a:r>
              <a:rPr lang="de-DE" sz="1200" dirty="0" err="1" smtClean="0"/>
              <a:t>of</a:t>
            </a:r>
            <a:r>
              <a:rPr lang="de-DE" sz="1200" dirty="0" smtClean="0"/>
              <a:t> </a:t>
            </a:r>
            <a:r>
              <a:rPr lang="de-DE" sz="1200" dirty="0" err="1" smtClean="0"/>
              <a:t>pTrack</a:t>
            </a:r>
            <a:r>
              <a:rPr lang="de-DE" sz="1200" dirty="0" smtClean="0"/>
              <a:t> </a:t>
            </a:r>
            <a:r>
              <a:rPr lang="de-DE" sz="1200" dirty="0" smtClean="0">
                <a:sym typeface="Wingdings" panose="05000000000000000000" pitchFamily="2" charset="2"/>
              </a:rPr>
              <a:t> </a:t>
            </a:r>
            <a:r>
              <a:rPr lang="de-DE" sz="1200" dirty="0" err="1" smtClean="0">
                <a:sym typeface="Wingdings" panose="05000000000000000000" pitchFamily="2" charset="2"/>
              </a:rPr>
              <a:t>vCombTracks</a:t>
            </a:r>
            <a:endParaRPr lang="de-DE" sz="1200" dirty="0"/>
          </a:p>
        </p:txBody>
      </p:sp>
      <p:sp>
        <p:nvSpPr>
          <p:cNvPr id="33" name="Rechteck 32"/>
          <p:cNvSpPr/>
          <p:nvPr/>
        </p:nvSpPr>
        <p:spPr>
          <a:xfrm>
            <a:off x="1048271" y="2360465"/>
            <a:ext cx="6326556" cy="4453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/>
          <p:cNvSpPr txBox="1"/>
          <p:nvPr/>
        </p:nvSpPr>
        <p:spPr>
          <a:xfrm>
            <a:off x="1069211" y="2348880"/>
            <a:ext cx="3504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move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pTrack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vCombTrack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last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++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pTrIterator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points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719572" y="1747845"/>
            <a:ext cx="2659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= 0;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pTrIterator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pTracks.begin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3" name="Gleichschenkliges Dreieck 62"/>
          <p:cNvSpPr/>
          <p:nvPr/>
        </p:nvSpPr>
        <p:spPr>
          <a:xfrm flipV="1">
            <a:off x="1396326" y="3176972"/>
            <a:ext cx="5978501" cy="587871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Textfeld 63"/>
          <p:cNvSpPr txBox="1"/>
          <p:nvPr/>
        </p:nvSpPr>
        <p:spPr>
          <a:xfrm>
            <a:off x="2727352" y="3140968"/>
            <a:ext cx="3356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vCombTrack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last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pTrack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close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similar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velocity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cxnSp>
        <p:nvCxnSpPr>
          <p:cNvPr id="67" name="Gerade Verbindung 66"/>
          <p:cNvCxnSpPr/>
          <p:nvPr/>
        </p:nvCxnSpPr>
        <p:spPr>
          <a:xfrm>
            <a:off x="4394216" y="3785853"/>
            <a:ext cx="0" cy="51997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feld 74"/>
          <p:cNvSpPr txBox="1"/>
          <p:nvPr/>
        </p:nvSpPr>
        <p:spPr>
          <a:xfrm>
            <a:off x="1888177" y="3356992"/>
            <a:ext cx="423514" cy="276999"/>
          </a:xfrm>
          <a:prstGeom prst="rect">
            <a:avLst/>
          </a:prstGeom>
          <a:solidFill>
            <a:srgbClr val="B4DE86"/>
          </a:solidFill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feld 75"/>
          <p:cNvSpPr txBox="1"/>
          <p:nvPr/>
        </p:nvSpPr>
        <p:spPr>
          <a:xfrm>
            <a:off x="6161632" y="3320988"/>
            <a:ext cx="354584" cy="276999"/>
          </a:xfrm>
          <a:prstGeom prst="rect">
            <a:avLst/>
          </a:prstGeom>
          <a:solidFill>
            <a:srgbClr val="FF8F8F"/>
          </a:solidFill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722247" y="1736812"/>
            <a:ext cx="6652579" cy="2880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Textfeld 82"/>
          <p:cNvSpPr txBox="1"/>
          <p:nvPr/>
        </p:nvSpPr>
        <p:spPr>
          <a:xfrm>
            <a:off x="850025" y="2024844"/>
            <a:ext cx="1456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pTrIterator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!= end?</a:t>
            </a:r>
          </a:p>
        </p:txBody>
      </p:sp>
      <p:sp>
        <p:nvSpPr>
          <p:cNvPr id="88" name="Rechteck 87"/>
          <p:cNvSpPr/>
          <p:nvPr/>
        </p:nvSpPr>
        <p:spPr>
          <a:xfrm>
            <a:off x="703840" y="1736812"/>
            <a:ext cx="6670987" cy="32043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1048271" y="2360465"/>
            <a:ext cx="6326556" cy="19453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1403648" y="3170370"/>
            <a:ext cx="5961492" cy="113546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/>
          <p:cNvSpPr txBox="1"/>
          <p:nvPr/>
        </p:nvSpPr>
        <p:spPr>
          <a:xfrm>
            <a:off x="1321050" y="2882566"/>
            <a:ext cx="1456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pTrIterator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!= end?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1499755" y="3682769"/>
            <a:ext cx="2621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move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pTrack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vCombTrack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b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last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++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pTrIterator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points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4395459" y="4088105"/>
            <a:ext cx="10766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++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pTrIterator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1048490" y="4305831"/>
            <a:ext cx="6326336" cy="6353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/>
          <p:cNvSpPr txBox="1"/>
          <p:nvPr/>
        </p:nvSpPr>
        <p:spPr>
          <a:xfrm>
            <a:off x="1140720" y="4379004"/>
            <a:ext cx="5422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++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pTrIterator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pTracks.begin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() //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remaining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elements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pTracks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again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Inhaltsplatzhalter 2"/>
          <p:cNvSpPr txBox="1">
            <a:spLocks/>
          </p:cNvSpPr>
          <p:nvPr/>
        </p:nvSpPr>
        <p:spPr>
          <a:xfrm>
            <a:off x="374661" y="5193196"/>
            <a:ext cx="8229600" cy="115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75" indent="-180975">
              <a:spcBef>
                <a:spcPts val="300"/>
              </a:spcBef>
            </a:pPr>
            <a:r>
              <a:rPr lang="de-DE" sz="1400" dirty="0" err="1" smtClean="0"/>
              <a:t>For</a:t>
            </a:r>
            <a:r>
              <a:rPr lang="de-DE" sz="1400" dirty="0" smtClean="0"/>
              <a:t> all </a:t>
            </a:r>
            <a:r>
              <a:rPr lang="de-DE" sz="1400" dirty="0" err="1" smtClean="0"/>
              <a:t>combined</a:t>
            </a:r>
            <a:r>
              <a:rPr lang="de-DE" sz="1400" dirty="0" smtClean="0"/>
              <a:t> </a:t>
            </a:r>
            <a:r>
              <a:rPr lang="de-DE" sz="1400" dirty="0" err="1" smtClean="0"/>
              <a:t>tracks</a:t>
            </a:r>
            <a:endParaRPr lang="de-DE" sz="1400" dirty="0" smtClean="0"/>
          </a:p>
          <a:p>
            <a:pPr marL="361950" lvl="1" indent="-180975">
              <a:tabLst>
                <a:tab pos="1077913" algn="l"/>
              </a:tabLst>
            </a:pPr>
            <a:r>
              <a:rPr lang="de-DE" sz="1200" dirty="0" err="1" smtClean="0"/>
              <a:t>add</a:t>
            </a:r>
            <a:r>
              <a:rPr lang="de-DE" sz="1200" dirty="0" smtClean="0"/>
              <a:t> </a:t>
            </a:r>
            <a:r>
              <a:rPr lang="de-DE" sz="1200" dirty="0" err="1" smtClean="0"/>
              <a:t>bboxes</a:t>
            </a:r>
            <a:r>
              <a:rPr lang="de-DE" sz="1200" dirty="0" smtClean="0"/>
              <a:t> (</a:t>
            </a:r>
            <a:r>
              <a:rPr lang="de-DE" sz="1200" dirty="0" err="1" smtClean="0"/>
              <a:t>logical</a:t>
            </a:r>
            <a:r>
              <a:rPr lang="de-DE" sz="1200" dirty="0" smtClean="0"/>
              <a:t> </a:t>
            </a:r>
            <a:r>
              <a:rPr lang="de-DE" sz="1200" dirty="0" err="1" smtClean="0"/>
              <a:t>or</a:t>
            </a:r>
            <a:r>
              <a:rPr lang="de-DE" sz="1200" dirty="0" smtClean="0"/>
              <a:t>)</a:t>
            </a:r>
          </a:p>
          <a:p>
            <a:pPr marL="361950" lvl="1" indent="-180975">
              <a:tabLst>
                <a:tab pos="1077913" algn="l"/>
              </a:tabLst>
            </a:pPr>
            <a:r>
              <a:rPr lang="de-DE" sz="1200" dirty="0" err="1" smtClean="0"/>
              <a:t>average</a:t>
            </a:r>
            <a:r>
              <a:rPr lang="de-DE" sz="1200" dirty="0" smtClean="0"/>
              <a:t> </a:t>
            </a:r>
            <a:r>
              <a:rPr lang="de-DE" sz="1200" dirty="0" err="1" smtClean="0"/>
              <a:t>velocity</a:t>
            </a:r>
            <a:endParaRPr lang="de-DE" sz="1200" dirty="0" smtClean="0"/>
          </a:p>
          <a:p>
            <a:pPr marL="361950" lvl="1" indent="-180975">
              <a:tabLst>
                <a:tab pos="1077913" algn="l"/>
              </a:tabLst>
            </a:pPr>
            <a:r>
              <a:rPr lang="de-DE" sz="1200" dirty="0" err="1" smtClean="0"/>
              <a:t>create</a:t>
            </a:r>
            <a:r>
              <a:rPr lang="de-DE" sz="1200" dirty="0" smtClean="0"/>
              <a:t> </a:t>
            </a:r>
            <a:r>
              <a:rPr lang="de-DE" sz="1200" dirty="0" err="1" smtClean="0"/>
              <a:t>vector</a:t>
            </a:r>
            <a:r>
              <a:rPr lang="de-DE" sz="1200" dirty="0" smtClean="0"/>
              <a:t> </a:t>
            </a:r>
            <a:r>
              <a:rPr lang="de-DE" sz="1200" dirty="0" err="1" smtClean="0"/>
              <a:t>of</a:t>
            </a:r>
            <a:r>
              <a:rPr lang="de-DE" sz="1200" dirty="0" smtClean="0"/>
              <a:t> </a:t>
            </a:r>
            <a:r>
              <a:rPr lang="de-DE" sz="1200" dirty="0" err="1" smtClean="0"/>
              <a:t>contour</a:t>
            </a:r>
            <a:r>
              <a:rPr lang="de-DE" sz="1200" dirty="0" smtClean="0"/>
              <a:t> </a:t>
            </a:r>
            <a:r>
              <a:rPr lang="de-DE" sz="1200" dirty="0" err="1" smtClean="0"/>
              <a:t>indices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3526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feil nach rechts 78"/>
          <p:cNvSpPr/>
          <p:nvPr/>
        </p:nvSpPr>
        <p:spPr>
          <a:xfrm rot="5400000">
            <a:off x="-1501204" y="3292196"/>
            <a:ext cx="5665905" cy="897677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CreateVehiclesFromTracks</a:t>
            </a:r>
            <a:r>
              <a:rPr lang="de-DE" dirty="0" smtClean="0"/>
              <a:t> - Timing</a:t>
            </a:r>
            <a:endParaRPr lang="de-DE" dirty="0"/>
          </a:p>
        </p:txBody>
      </p:sp>
      <p:grpSp>
        <p:nvGrpSpPr>
          <p:cNvPr id="16" name="Gruppieren 15"/>
          <p:cNvGrpSpPr/>
          <p:nvPr/>
        </p:nvGrpSpPr>
        <p:grpSpPr>
          <a:xfrm>
            <a:off x="4355976" y="1753070"/>
            <a:ext cx="445699" cy="379785"/>
            <a:chOff x="5501278" y="1969095"/>
            <a:chExt cx="445699" cy="379785"/>
          </a:xfrm>
        </p:grpSpPr>
        <p:sp>
          <p:nvSpPr>
            <p:cNvPr id="3" name="Ellipse 2"/>
            <p:cNvSpPr/>
            <p:nvPr/>
          </p:nvSpPr>
          <p:spPr>
            <a:xfrm>
              <a:off x="5652120" y="22048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Textfeld 3"/>
            <p:cNvSpPr txBox="1"/>
            <p:nvPr/>
          </p:nvSpPr>
          <p:spPr>
            <a:xfrm>
              <a:off x="5501278" y="19690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Tr1</a:t>
              </a:r>
            </a:p>
          </p:txBody>
        </p:sp>
      </p:grpSp>
      <p:sp>
        <p:nvSpPr>
          <p:cNvPr id="5" name="Textfeld 4"/>
          <p:cNvSpPr txBox="1"/>
          <p:nvPr/>
        </p:nvSpPr>
        <p:spPr>
          <a:xfrm>
            <a:off x="1187624" y="1880828"/>
            <a:ext cx="284052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1858080" y="922506"/>
            <a:ext cx="1366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vCombTracks</a:t>
            </a:r>
            <a:endParaRPr lang="de-DE" sz="1400" b="1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2159732" y="189708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[0]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2159732" y="278092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[0]</a:t>
            </a:r>
          </a:p>
        </p:txBody>
      </p:sp>
      <p:grpSp>
        <p:nvGrpSpPr>
          <p:cNvPr id="15" name="Gruppieren 14"/>
          <p:cNvGrpSpPr/>
          <p:nvPr/>
        </p:nvGrpSpPr>
        <p:grpSpPr>
          <a:xfrm>
            <a:off x="5282718" y="1753070"/>
            <a:ext cx="445699" cy="379785"/>
            <a:chOff x="6394553" y="2121495"/>
            <a:chExt cx="445699" cy="379785"/>
          </a:xfrm>
        </p:grpSpPr>
        <p:sp>
          <p:nvSpPr>
            <p:cNvPr id="10" name="Ellipse 9"/>
            <p:cNvSpPr/>
            <p:nvPr/>
          </p:nvSpPr>
          <p:spPr>
            <a:xfrm>
              <a:off x="6545395" y="23572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6394553" y="21214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Tr2</a:t>
              </a: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6228575" y="1753070"/>
            <a:ext cx="445699" cy="379785"/>
            <a:chOff x="7438669" y="1501043"/>
            <a:chExt cx="445699" cy="379785"/>
          </a:xfrm>
        </p:grpSpPr>
        <p:sp>
          <p:nvSpPr>
            <p:cNvPr id="12" name="Ellipse 11"/>
            <p:cNvSpPr/>
            <p:nvPr/>
          </p:nvSpPr>
          <p:spPr>
            <a:xfrm>
              <a:off x="7589511" y="1736812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7438669" y="1501043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Tr3</a:t>
              </a:r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2591780" y="2701176"/>
            <a:ext cx="445699" cy="379785"/>
            <a:chOff x="5501278" y="1969095"/>
            <a:chExt cx="445699" cy="379785"/>
          </a:xfrm>
        </p:grpSpPr>
        <p:sp>
          <p:nvSpPr>
            <p:cNvPr id="18" name="Ellipse 17"/>
            <p:cNvSpPr/>
            <p:nvPr/>
          </p:nvSpPr>
          <p:spPr>
            <a:xfrm>
              <a:off x="5652120" y="22048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5501278" y="19690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Tr1</a:t>
              </a:r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5282718" y="2701176"/>
            <a:ext cx="445699" cy="379785"/>
            <a:chOff x="6394553" y="2121495"/>
            <a:chExt cx="445699" cy="379785"/>
          </a:xfrm>
        </p:grpSpPr>
        <p:sp>
          <p:nvSpPr>
            <p:cNvPr id="21" name="Ellipse 20"/>
            <p:cNvSpPr/>
            <p:nvPr/>
          </p:nvSpPr>
          <p:spPr>
            <a:xfrm>
              <a:off x="6545395" y="23572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6394553" y="21214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Tr2</a:t>
              </a: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6228575" y="2701176"/>
            <a:ext cx="445699" cy="379785"/>
            <a:chOff x="7438669" y="1501043"/>
            <a:chExt cx="445699" cy="379785"/>
          </a:xfrm>
        </p:grpSpPr>
        <p:sp>
          <p:nvSpPr>
            <p:cNvPr id="24" name="Ellipse 23"/>
            <p:cNvSpPr/>
            <p:nvPr/>
          </p:nvSpPr>
          <p:spPr>
            <a:xfrm>
              <a:off x="7589511" y="1736812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7438669" y="1501043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Tr3</a:t>
              </a: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2951820" y="3649282"/>
            <a:ext cx="445699" cy="379785"/>
            <a:chOff x="6394553" y="2121495"/>
            <a:chExt cx="445699" cy="379785"/>
          </a:xfrm>
        </p:grpSpPr>
        <p:sp>
          <p:nvSpPr>
            <p:cNvPr id="30" name="Ellipse 29"/>
            <p:cNvSpPr/>
            <p:nvPr/>
          </p:nvSpPr>
          <p:spPr>
            <a:xfrm>
              <a:off x="6545395" y="23572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6394553" y="21214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Tr2</a:t>
              </a:r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6228575" y="3649282"/>
            <a:ext cx="445699" cy="379785"/>
            <a:chOff x="7438669" y="1501043"/>
            <a:chExt cx="445699" cy="379785"/>
          </a:xfrm>
        </p:grpSpPr>
        <p:sp>
          <p:nvSpPr>
            <p:cNvPr id="33" name="Ellipse 32"/>
            <p:cNvSpPr/>
            <p:nvPr/>
          </p:nvSpPr>
          <p:spPr>
            <a:xfrm>
              <a:off x="7589511" y="1736812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7438669" y="1501043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Tr3</a:t>
              </a:r>
            </a:p>
          </p:txBody>
        </p:sp>
      </p:grpSp>
      <p:grpSp>
        <p:nvGrpSpPr>
          <p:cNvPr id="41" name="Gruppieren 40"/>
          <p:cNvGrpSpPr/>
          <p:nvPr/>
        </p:nvGrpSpPr>
        <p:grpSpPr>
          <a:xfrm>
            <a:off x="6242617" y="4597387"/>
            <a:ext cx="445699" cy="379785"/>
            <a:chOff x="7438669" y="1501043"/>
            <a:chExt cx="445699" cy="379785"/>
          </a:xfrm>
        </p:grpSpPr>
        <p:sp>
          <p:nvSpPr>
            <p:cNvPr id="42" name="Ellipse 41"/>
            <p:cNvSpPr/>
            <p:nvPr/>
          </p:nvSpPr>
          <p:spPr>
            <a:xfrm>
              <a:off x="7589511" y="1736812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7438669" y="1501043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Tr3</a:t>
              </a:r>
            </a:p>
          </p:txBody>
        </p:sp>
      </p:grpSp>
      <p:cxnSp>
        <p:nvCxnSpPr>
          <p:cNvPr id="44" name="Gerade Verbindung mit Pfeil 43"/>
          <p:cNvCxnSpPr/>
          <p:nvPr/>
        </p:nvCxnSpPr>
        <p:spPr>
          <a:xfrm flipH="1">
            <a:off x="2766020" y="2060847"/>
            <a:ext cx="16201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uppieren 45"/>
          <p:cNvGrpSpPr/>
          <p:nvPr/>
        </p:nvGrpSpPr>
        <p:grpSpPr>
          <a:xfrm>
            <a:off x="4365471" y="1352001"/>
            <a:ext cx="436081" cy="384811"/>
            <a:chOff x="4365471" y="1081291"/>
            <a:chExt cx="436081" cy="384811"/>
          </a:xfrm>
        </p:grpSpPr>
        <p:sp>
          <p:nvSpPr>
            <p:cNvPr id="9" name="Textfeld 8"/>
            <p:cNvSpPr txBox="1"/>
            <p:nvPr/>
          </p:nvSpPr>
          <p:spPr>
            <a:xfrm>
              <a:off x="4365471" y="1081291"/>
              <a:ext cx="4360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itTr</a:t>
              </a:r>
              <a:endParaRPr lang="de-DE" sz="14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Gleichschenkliges Dreieck 44"/>
            <p:cNvSpPr/>
            <p:nvPr/>
          </p:nvSpPr>
          <p:spPr>
            <a:xfrm flipV="1">
              <a:off x="4457286" y="1340768"/>
              <a:ext cx="294734" cy="125334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7" name="Gruppieren 46"/>
          <p:cNvGrpSpPr/>
          <p:nvPr/>
        </p:nvGrpSpPr>
        <p:grpSpPr>
          <a:xfrm>
            <a:off x="5256076" y="2348880"/>
            <a:ext cx="436081" cy="384811"/>
            <a:chOff x="4365471" y="1081291"/>
            <a:chExt cx="436081" cy="384811"/>
          </a:xfrm>
        </p:grpSpPr>
        <p:sp>
          <p:nvSpPr>
            <p:cNvPr id="48" name="Textfeld 47"/>
            <p:cNvSpPr txBox="1"/>
            <p:nvPr/>
          </p:nvSpPr>
          <p:spPr>
            <a:xfrm>
              <a:off x="4365471" y="1081291"/>
              <a:ext cx="4360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itTr</a:t>
              </a:r>
              <a:endParaRPr lang="de-DE" sz="14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Gleichschenkliges Dreieck 48"/>
            <p:cNvSpPr/>
            <p:nvPr/>
          </p:nvSpPr>
          <p:spPr>
            <a:xfrm flipV="1">
              <a:off x="4457286" y="1340768"/>
              <a:ext cx="294734" cy="125334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0" name="Gruppieren 49"/>
          <p:cNvGrpSpPr/>
          <p:nvPr/>
        </p:nvGrpSpPr>
        <p:grpSpPr>
          <a:xfrm>
            <a:off x="6218303" y="3264471"/>
            <a:ext cx="436081" cy="384811"/>
            <a:chOff x="4365471" y="1081291"/>
            <a:chExt cx="436081" cy="384811"/>
          </a:xfrm>
        </p:grpSpPr>
        <p:sp>
          <p:nvSpPr>
            <p:cNvPr id="51" name="Textfeld 50"/>
            <p:cNvSpPr txBox="1"/>
            <p:nvPr/>
          </p:nvSpPr>
          <p:spPr>
            <a:xfrm>
              <a:off x="4365471" y="1081291"/>
              <a:ext cx="4360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itTr</a:t>
              </a:r>
              <a:endParaRPr lang="de-DE" sz="14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Gleichschenkliges Dreieck 51"/>
            <p:cNvSpPr/>
            <p:nvPr/>
          </p:nvSpPr>
          <p:spPr>
            <a:xfrm flipV="1">
              <a:off x="4457286" y="1340768"/>
              <a:ext cx="294734" cy="125334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3" name="Textfeld 52"/>
          <p:cNvSpPr txBox="1"/>
          <p:nvPr/>
        </p:nvSpPr>
        <p:spPr>
          <a:xfrm>
            <a:off x="2159732" y="373329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[0]</a:t>
            </a:r>
          </a:p>
        </p:txBody>
      </p:sp>
      <p:grpSp>
        <p:nvGrpSpPr>
          <p:cNvPr id="54" name="Gruppieren 53"/>
          <p:cNvGrpSpPr/>
          <p:nvPr/>
        </p:nvGrpSpPr>
        <p:grpSpPr>
          <a:xfrm>
            <a:off x="2615178" y="3645024"/>
            <a:ext cx="445699" cy="379785"/>
            <a:chOff x="5501278" y="1969095"/>
            <a:chExt cx="445699" cy="379785"/>
          </a:xfrm>
        </p:grpSpPr>
        <p:sp>
          <p:nvSpPr>
            <p:cNvPr id="55" name="Ellipse 54"/>
            <p:cNvSpPr/>
            <p:nvPr/>
          </p:nvSpPr>
          <p:spPr>
            <a:xfrm>
              <a:off x="5652120" y="22048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Textfeld 55"/>
            <p:cNvSpPr txBox="1"/>
            <p:nvPr/>
          </p:nvSpPr>
          <p:spPr>
            <a:xfrm>
              <a:off x="5501278" y="19690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Tr1</a:t>
              </a:r>
            </a:p>
          </p:txBody>
        </p:sp>
      </p:grpSp>
      <p:cxnSp>
        <p:nvCxnSpPr>
          <p:cNvPr id="57" name="Gerade Verbindung mit Pfeil 56"/>
          <p:cNvCxnSpPr/>
          <p:nvPr/>
        </p:nvCxnSpPr>
        <p:spPr>
          <a:xfrm flipH="1">
            <a:off x="3282682" y="3008953"/>
            <a:ext cx="19733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/>
          <p:nvPr/>
        </p:nvCxnSpPr>
        <p:spPr>
          <a:xfrm flipH="1">
            <a:off x="673224" y="2348880"/>
            <a:ext cx="8111244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/>
          <p:nvPr/>
        </p:nvCxnSpPr>
        <p:spPr>
          <a:xfrm flipH="1">
            <a:off x="719572" y="3248980"/>
            <a:ext cx="8111244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/>
          <p:nvPr/>
        </p:nvCxnSpPr>
        <p:spPr>
          <a:xfrm flipH="1">
            <a:off x="755576" y="4221088"/>
            <a:ext cx="8111244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2159732" y="475127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</a:p>
        </p:txBody>
      </p:sp>
      <p:sp>
        <p:nvSpPr>
          <p:cNvPr id="63" name="Textfeld 62"/>
          <p:cNvSpPr txBox="1"/>
          <p:nvPr/>
        </p:nvSpPr>
        <p:spPr>
          <a:xfrm>
            <a:off x="2159732" y="436510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[0]</a:t>
            </a:r>
          </a:p>
        </p:txBody>
      </p:sp>
      <p:grpSp>
        <p:nvGrpSpPr>
          <p:cNvPr id="64" name="Gruppieren 63"/>
          <p:cNvGrpSpPr/>
          <p:nvPr/>
        </p:nvGrpSpPr>
        <p:grpSpPr>
          <a:xfrm>
            <a:off x="2941476" y="4225346"/>
            <a:ext cx="445699" cy="379785"/>
            <a:chOff x="6394553" y="2121495"/>
            <a:chExt cx="445699" cy="379785"/>
          </a:xfrm>
        </p:grpSpPr>
        <p:sp>
          <p:nvSpPr>
            <p:cNvPr id="65" name="Ellipse 64"/>
            <p:cNvSpPr/>
            <p:nvPr/>
          </p:nvSpPr>
          <p:spPr>
            <a:xfrm>
              <a:off x="6545395" y="23572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6394553" y="21214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Tr2</a:t>
              </a:r>
            </a:p>
          </p:txBody>
        </p:sp>
      </p:grpSp>
      <p:grpSp>
        <p:nvGrpSpPr>
          <p:cNvPr id="67" name="Gruppieren 66"/>
          <p:cNvGrpSpPr/>
          <p:nvPr/>
        </p:nvGrpSpPr>
        <p:grpSpPr>
          <a:xfrm>
            <a:off x="2604834" y="4221088"/>
            <a:ext cx="445699" cy="379785"/>
            <a:chOff x="5501278" y="1969095"/>
            <a:chExt cx="445699" cy="379785"/>
          </a:xfrm>
        </p:grpSpPr>
        <p:sp>
          <p:nvSpPr>
            <p:cNvPr id="68" name="Ellipse 67"/>
            <p:cNvSpPr/>
            <p:nvPr/>
          </p:nvSpPr>
          <p:spPr>
            <a:xfrm>
              <a:off x="5652120" y="22048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5501278" y="19690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Tr1</a:t>
              </a:r>
            </a:p>
          </p:txBody>
        </p:sp>
      </p:grpSp>
      <p:cxnSp>
        <p:nvCxnSpPr>
          <p:cNvPr id="70" name="Gerade Verbindung mit Pfeil 69"/>
          <p:cNvCxnSpPr/>
          <p:nvPr/>
        </p:nvCxnSpPr>
        <p:spPr>
          <a:xfrm flipH="1">
            <a:off x="745232" y="5121188"/>
            <a:ext cx="8111244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uppieren 70"/>
          <p:cNvGrpSpPr/>
          <p:nvPr/>
        </p:nvGrpSpPr>
        <p:grpSpPr>
          <a:xfrm>
            <a:off x="2987824" y="5137447"/>
            <a:ext cx="445699" cy="379785"/>
            <a:chOff x="6394553" y="2121495"/>
            <a:chExt cx="445699" cy="379785"/>
          </a:xfrm>
        </p:grpSpPr>
        <p:sp>
          <p:nvSpPr>
            <p:cNvPr id="72" name="Ellipse 71"/>
            <p:cNvSpPr/>
            <p:nvPr/>
          </p:nvSpPr>
          <p:spPr>
            <a:xfrm>
              <a:off x="6545395" y="23572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Textfeld 72"/>
            <p:cNvSpPr txBox="1"/>
            <p:nvPr/>
          </p:nvSpPr>
          <p:spPr>
            <a:xfrm>
              <a:off x="6394553" y="21214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Tr2</a:t>
              </a:r>
            </a:p>
          </p:txBody>
        </p:sp>
      </p:grpSp>
      <p:grpSp>
        <p:nvGrpSpPr>
          <p:cNvPr id="74" name="Gruppieren 73"/>
          <p:cNvGrpSpPr/>
          <p:nvPr/>
        </p:nvGrpSpPr>
        <p:grpSpPr>
          <a:xfrm>
            <a:off x="2651182" y="5133189"/>
            <a:ext cx="445699" cy="379785"/>
            <a:chOff x="5501278" y="1969095"/>
            <a:chExt cx="445699" cy="379785"/>
          </a:xfrm>
        </p:grpSpPr>
        <p:sp>
          <p:nvSpPr>
            <p:cNvPr id="75" name="Ellipse 74"/>
            <p:cNvSpPr/>
            <p:nvPr/>
          </p:nvSpPr>
          <p:spPr>
            <a:xfrm>
              <a:off x="5652120" y="22048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Textfeld 75"/>
            <p:cNvSpPr txBox="1"/>
            <p:nvPr/>
          </p:nvSpPr>
          <p:spPr>
            <a:xfrm>
              <a:off x="5501278" y="19690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Tr1</a:t>
              </a:r>
            </a:p>
          </p:txBody>
        </p:sp>
      </p:grpSp>
      <p:cxnSp>
        <p:nvCxnSpPr>
          <p:cNvPr id="77" name="Gerade Verbindung mit Pfeil 76"/>
          <p:cNvCxnSpPr/>
          <p:nvPr/>
        </p:nvCxnSpPr>
        <p:spPr>
          <a:xfrm flipH="1">
            <a:off x="791580" y="6057292"/>
            <a:ext cx="8111244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/>
          <p:cNvSpPr txBox="1"/>
          <p:nvPr/>
        </p:nvSpPr>
        <p:spPr>
          <a:xfrm>
            <a:off x="7236296" y="3798912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++</a:t>
            </a:r>
            <a:r>
              <a:rPr lang="de-DE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endParaRPr lang="de-DE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extfeld 79"/>
          <p:cNvSpPr txBox="1"/>
          <p:nvPr/>
        </p:nvSpPr>
        <p:spPr>
          <a:xfrm rot="16200000">
            <a:off x="1000495" y="968673"/>
            <a:ext cx="643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b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endParaRPr lang="de-DE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feld 80"/>
          <p:cNvSpPr txBox="1"/>
          <p:nvPr/>
        </p:nvSpPr>
        <p:spPr>
          <a:xfrm>
            <a:off x="1180031" y="2671024"/>
            <a:ext cx="284052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de-DE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feld 81"/>
          <p:cNvSpPr txBox="1"/>
          <p:nvPr/>
        </p:nvSpPr>
        <p:spPr>
          <a:xfrm>
            <a:off x="1190405" y="3573016"/>
            <a:ext cx="284052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83" name="Textfeld 82"/>
          <p:cNvSpPr txBox="1"/>
          <p:nvPr/>
        </p:nvSpPr>
        <p:spPr>
          <a:xfrm>
            <a:off x="1190405" y="4533123"/>
            <a:ext cx="284052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84" name="Textfeld 83"/>
          <p:cNvSpPr txBox="1"/>
          <p:nvPr/>
        </p:nvSpPr>
        <p:spPr>
          <a:xfrm>
            <a:off x="1190405" y="5489675"/>
            <a:ext cx="284052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de-DE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Textfeld 84"/>
          <p:cNvSpPr txBox="1"/>
          <p:nvPr/>
        </p:nvSpPr>
        <p:spPr>
          <a:xfrm>
            <a:off x="2159732" y="565137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</a:p>
        </p:txBody>
      </p:sp>
      <p:sp>
        <p:nvSpPr>
          <p:cNvPr id="86" name="Textfeld 85"/>
          <p:cNvSpPr txBox="1"/>
          <p:nvPr/>
        </p:nvSpPr>
        <p:spPr>
          <a:xfrm>
            <a:off x="2159732" y="526520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[0]</a:t>
            </a:r>
          </a:p>
        </p:txBody>
      </p:sp>
      <p:grpSp>
        <p:nvGrpSpPr>
          <p:cNvPr id="87" name="Gruppieren 86"/>
          <p:cNvGrpSpPr/>
          <p:nvPr/>
        </p:nvGrpSpPr>
        <p:grpSpPr>
          <a:xfrm>
            <a:off x="2650137" y="5569495"/>
            <a:ext cx="445699" cy="379785"/>
            <a:chOff x="7438669" y="1501043"/>
            <a:chExt cx="445699" cy="379785"/>
          </a:xfrm>
        </p:grpSpPr>
        <p:sp>
          <p:nvSpPr>
            <p:cNvPr id="88" name="Ellipse 87"/>
            <p:cNvSpPr/>
            <p:nvPr/>
          </p:nvSpPr>
          <p:spPr>
            <a:xfrm>
              <a:off x="7589511" y="1736812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Textfeld 88"/>
            <p:cNvSpPr txBox="1"/>
            <p:nvPr/>
          </p:nvSpPr>
          <p:spPr>
            <a:xfrm>
              <a:off x="7438669" y="1501043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Tr3</a:t>
              </a:r>
            </a:p>
          </p:txBody>
        </p:sp>
      </p:grpSp>
      <p:cxnSp>
        <p:nvCxnSpPr>
          <p:cNvPr id="91" name="Gerade Verbindung mit Pfeil 90"/>
          <p:cNvCxnSpPr/>
          <p:nvPr/>
        </p:nvCxnSpPr>
        <p:spPr>
          <a:xfrm flipH="1">
            <a:off x="3210674" y="4905164"/>
            <a:ext cx="30466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uppieren 92"/>
          <p:cNvGrpSpPr/>
          <p:nvPr/>
        </p:nvGrpSpPr>
        <p:grpSpPr>
          <a:xfrm>
            <a:off x="6233384" y="4264451"/>
            <a:ext cx="1875322" cy="384811"/>
            <a:chOff x="4365471" y="1081291"/>
            <a:chExt cx="1875322" cy="384811"/>
          </a:xfrm>
        </p:grpSpPr>
        <p:sp>
          <p:nvSpPr>
            <p:cNvPr id="94" name="Textfeld 93"/>
            <p:cNvSpPr txBox="1"/>
            <p:nvPr/>
          </p:nvSpPr>
          <p:spPr>
            <a:xfrm>
              <a:off x="4365471" y="1081291"/>
              <a:ext cx="18753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itTr</a:t>
              </a:r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  <a:r>
                <a:rPr lang="de-DE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pTracks.begin</a:t>
              </a:r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</p:txBody>
        </p:sp>
        <p:sp>
          <p:nvSpPr>
            <p:cNvPr id="95" name="Gleichschenkliges Dreieck 94"/>
            <p:cNvSpPr/>
            <p:nvPr/>
          </p:nvSpPr>
          <p:spPr>
            <a:xfrm flipV="1">
              <a:off x="4457286" y="1340768"/>
              <a:ext cx="294734" cy="125334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6" name="Textfeld 95"/>
          <p:cNvSpPr txBox="1"/>
          <p:nvPr/>
        </p:nvSpPr>
        <p:spPr>
          <a:xfrm>
            <a:off x="4860032" y="944724"/>
            <a:ext cx="8674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de-DE" sz="1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Tracks</a:t>
            </a:r>
            <a:endParaRPr lang="de-DE" sz="1400" b="1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62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Vehicle</a:t>
            </a:r>
            <a:r>
              <a:rPr lang="de-DE" dirty="0" smtClean="0"/>
              <a:t> Segmentation </a:t>
            </a:r>
            <a:r>
              <a:rPr lang="de-DE" dirty="0" err="1" smtClean="0"/>
              <a:t>Preconditions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3021924"/>
            <a:ext cx="8229600" cy="3836076"/>
          </a:xfrm>
        </p:spPr>
        <p:txBody>
          <a:bodyPr>
            <a:normAutofit/>
          </a:bodyPr>
          <a:lstStyle/>
          <a:p>
            <a:pPr marL="180975" lvl="0" indent="-180975">
              <a:spcBef>
                <a:spcPts val="300"/>
              </a:spcBef>
            </a:pPr>
            <a:r>
              <a:rPr lang="de-DE" dirty="0" err="1" smtClean="0"/>
              <a:t>Vehicles</a:t>
            </a:r>
            <a:r>
              <a:rPr lang="de-DE" dirty="0" smtClean="0"/>
              <a:t> </a:t>
            </a:r>
            <a:r>
              <a:rPr lang="de-DE" dirty="0" err="1" smtClean="0"/>
              <a:t>consist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combination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tracks</a:t>
            </a:r>
            <a:r>
              <a:rPr lang="de-DE" dirty="0" smtClean="0"/>
              <a:t>,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re-calculated</a:t>
            </a:r>
            <a:r>
              <a:rPr lang="de-DE" dirty="0" smtClean="0"/>
              <a:t> at </a:t>
            </a:r>
            <a:r>
              <a:rPr lang="de-DE" dirty="0" err="1" smtClean="0"/>
              <a:t>each</a:t>
            </a:r>
            <a:r>
              <a:rPr lang="de-DE" dirty="0" smtClean="0"/>
              <a:t> update </a:t>
            </a:r>
            <a:r>
              <a:rPr lang="de-DE" dirty="0" err="1" smtClean="0"/>
              <a:t>step</a:t>
            </a:r>
            <a:endParaRPr lang="de-DE" dirty="0" smtClean="0"/>
          </a:p>
          <a:p>
            <a:pPr marL="180975" lvl="0" indent="-180975">
              <a:spcBef>
                <a:spcPts val="300"/>
              </a:spcBef>
            </a:pPr>
            <a:r>
              <a:rPr lang="de-DE" dirty="0" err="1" smtClean="0"/>
              <a:t>Vehicle</a:t>
            </a:r>
            <a:r>
              <a:rPr lang="de-DE" dirty="0" smtClean="0"/>
              <a:t>::Update(</a:t>
            </a:r>
            <a:r>
              <a:rPr lang="de-DE" dirty="0" err="1" smtClean="0"/>
              <a:t>std</a:t>
            </a:r>
            <a:r>
              <a:rPr lang="de-DE" dirty="0" smtClean="0"/>
              <a:t>::</a:t>
            </a:r>
            <a:r>
              <a:rPr lang="de-DE" dirty="0" err="1" smtClean="0"/>
              <a:t>list</a:t>
            </a:r>
            <a:r>
              <a:rPr lang="de-DE" dirty="0" smtClean="0"/>
              <a:t>&lt;Track&gt;&amp;)</a:t>
            </a:r>
          </a:p>
          <a:p>
            <a:pPr lvl="1"/>
            <a:r>
              <a:rPr lang="en-US" dirty="0"/>
              <a:t>clear </a:t>
            </a:r>
            <a:r>
              <a:rPr lang="en-US" dirty="0" err="1"/>
              <a:t>pTracks</a:t>
            </a:r>
            <a:r>
              <a:rPr lang="en-US" dirty="0"/>
              <a:t> (newly created at each update step )</a:t>
            </a:r>
          </a:p>
          <a:p>
            <a:pPr lvl="1"/>
            <a:r>
              <a:rPr lang="en-US" dirty="0"/>
              <a:t>for each track in scene: !</a:t>
            </a:r>
            <a:r>
              <a:rPr lang="en-US" dirty="0" err="1"/>
              <a:t>IsAssigned</a:t>
            </a:r>
            <a:r>
              <a:rPr lang="en-US" dirty="0"/>
              <a:t> &amp;&amp; (confidence &gt; Scene::</a:t>
            </a:r>
            <a:r>
              <a:rPr lang="en-US" dirty="0" err="1"/>
              <a:t>confCreate</a:t>
            </a:r>
            <a:r>
              <a:rPr lang="en-US" dirty="0"/>
              <a:t>)</a:t>
            </a:r>
          </a:p>
          <a:p>
            <a:pPr lvl="2"/>
            <a:r>
              <a:rPr lang="en-US" dirty="0" err="1"/>
              <a:t>HasSameVelocity</a:t>
            </a:r>
            <a:r>
              <a:rPr lang="en-US" dirty="0"/>
              <a:t>, </a:t>
            </a:r>
            <a:r>
              <a:rPr lang="en-US" dirty="0" err="1"/>
              <a:t>IsClose</a:t>
            </a:r>
            <a:r>
              <a:rPr lang="en-US" dirty="0"/>
              <a:t>, </a:t>
            </a:r>
            <a:r>
              <a:rPr lang="en-US" dirty="0" err="1"/>
              <a:t>IsEntering</a:t>
            </a:r>
            <a:r>
              <a:rPr lang="en-US" dirty="0"/>
              <a:t>?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add track(*</a:t>
            </a:r>
            <a:r>
              <a:rPr lang="en-US" dirty="0" err="1"/>
              <a:t>tr</a:t>
            </a:r>
            <a:r>
              <a:rPr lang="en-US" dirty="0"/>
              <a:t>) to </a:t>
            </a:r>
            <a:r>
              <a:rPr lang="en-US" dirty="0" smtClean="0"/>
              <a:t>vehicle, set assigned bit</a:t>
            </a:r>
          </a:p>
          <a:p>
            <a:pPr lvl="2"/>
            <a:r>
              <a:rPr lang="en-US" dirty="0" smtClean="0"/>
              <a:t>set assigned bit for </a:t>
            </a:r>
            <a:endParaRPr lang="en-US" dirty="0"/>
          </a:p>
          <a:p>
            <a:pPr lvl="2"/>
            <a:r>
              <a:rPr lang="en-US" dirty="0"/>
              <a:t>confidence to assign &gt; confidence to un-assign (see </a:t>
            </a:r>
            <a:r>
              <a:rPr lang="en-US" dirty="0" err="1"/>
              <a:t>ValidateTracks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Update </a:t>
            </a:r>
            <a:r>
              <a:rPr lang="en-US" dirty="0" err="1" smtClean="0"/>
              <a:t>OutboundRect</a:t>
            </a:r>
            <a:endParaRPr lang="en-US" dirty="0" smtClean="0"/>
          </a:p>
          <a:p>
            <a:pPr lvl="1"/>
            <a:r>
              <a:rPr lang="en-US" dirty="0" err="1" smtClean="0"/>
              <a:t>UpdateVelocity</a:t>
            </a:r>
            <a:r>
              <a:rPr lang="en-US" dirty="0" smtClean="0"/>
              <a:t> (see next page)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1007603" y="861683"/>
            <a:ext cx="3396037" cy="1980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7"/>
          <p:cNvCxnSpPr/>
          <p:nvPr/>
        </p:nvCxnSpPr>
        <p:spPr>
          <a:xfrm>
            <a:off x="2699792" y="681663"/>
            <a:ext cx="0" cy="2340260"/>
          </a:xfrm>
          <a:prstGeom prst="line">
            <a:avLst/>
          </a:prstGeom>
          <a:ln w="19050">
            <a:solidFill>
              <a:srgbClr val="FF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4067943" y="1455749"/>
            <a:ext cx="445117" cy="3240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4261033" y="1599765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3" name="Textfeld 12"/>
          <p:cNvSpPr txBox="1"/>
          <p:nvPr/>
        </p:nvSpPr>
        <p:spPr>
          <a:xfrm>
            <a:off x="3815915" y="1178750"/>
            <a:ext cx="1175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IsEnteringScene</a:t>
            </a:r>
            <a:endParaRPr lang="de-DE" sz="1200" dirty="0"/>
          </a:p>
        </p:txBody>
      </p:sp>
      <p:sp>
        <p:nvSpPr>
          <p:cNvPr id="19" name="Rechteck 18"/>
          <p:cNvSpPr/>
          <p:nvPr/>
        </p:nvSpPr>
        <p:spPr>
          <a:xfrm>
            <a:off x="2910883" y="1605281"/>
            <a:ext cx="454983" cy="3005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3117192" y="1725779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2" name="Textfeld 21"/>
          <p:cNvSpPr txBox="1"/>
          <p:nvPr/>
        </p:nvSpPr>
        <p:spPr>
          <a:xfrm>
            <a:off x="2699792" y="1365739"/>
            <a:ext cx="805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IsEntering</a:t>
            </a:r>
            <a:endParaRPr lang="de-DE" sz="1200" dirty="0"/>
          </a:p>
        </p:txBody>
      </p:sp>
      <p:cxnSp>
        <p:nvCxnSpPr>
          <p:cNvPr id="23" name="Gerade Verbindung mit Pfeil 22"/>
          <p:cNvCxnSpPr/>
          <p:nvPr/>
        </p:nvCxnSpPr>
        <p:spPr>
          <a:xfrm flipH="1">
            <a:off x="3900993" y="1622624"/>
            <a:ext cx="3960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 flipH="1">
            <a:off x="2712861" y="1748638"/>
            <a:ext cx="3960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/>
          <p:cNvSpPr/>
          <p:nvPr/>
        </p:nvSpPr>
        <p:spPr>
          <a:xfrm>
            <a:off x="1763688" y="1548158"/>
            <a:ext cx="432048" cy="3240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1938582" y="1692174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7" name="Textfeld 26"/>
          <p:cNvSpPr txBox="1"/>
          <p:nvPr/>
        </p:nvSpPr>
        <p:spPr>
          <a:xfrm>
            <a:off x="1580354" y="1304764"/>
            <a:ext cx="752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IsLeaving</a:t>
            </a:r>
            <a:endParaRPr lang="de-DE" sz="1200" dirty="0"/>
          </a:p>
        </p:txBody>
      </p:sp>
      <p:cxnSp>
        <p:nvCxnSpPr>
          <p:cNvPr id="28" name="Gerade Verbindung mit Pfeil 27"/>
          <p:cNvCxnSpPr/>
          <p:nvPr/>
        </p:nvCxnSpPr>
        <p:spPr>
          <a:xfrm flipH="1">
            <a:off x="1534251" y="1715033"/>
            <a:ext cx="3960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1151620" y="1207378"/>
            <a:ext cx="3252020" cy="83049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feld 33"/>
          <p:cNvSpPr txBox="1"/>
          <p:nvPr/>
        </p:nvSpPr>
        <p:spPr>
          <a:xfrm>
            <a:off x="1082388" y="969695"/>
            <a:ext cx="1221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solidFill>
                  <a:srgbClr val="00B050"/>
                </a:solidFill>
              </a:rPr>
              <a:t>TrackingWindow</a:t>
            </a:r>
            <a:endParaRPr lang="de-DE" sz="1200" dirty="0">
              <a:solidFill>
                <a:srgbClr val="00B050"/>
              </a:solidFill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2679633" y="584684"/>
            <a:ext cx="1002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solidFill>
                  <a:srgbClr val="FF0000"/>
                </a:solidFill>
              </a:rPr>
              <a:t>CountingLine</a:t>
            </a:r>
            <a:endParaRPr lang="de-DE" sz="1200" dirty="0">
              <a:solidFill>
                <a:srgbClr val="FF0000"/>
              </a:solidFill>
            </a:endParaRPr>
          </a:p>
        </p:txBody>
      </p:sp>
      <p:cxnSp>
        <p:nvCxnSpPr>
          <p:cNvPr id="21" name="Gerade Verbindung mit Pfeil 20"/>
          <p:cNvCxnSpPr/>
          <p:nvPr/>
        </p:nvCxnSpPr>
        <p:spPr>
          <a:xfrm>
            <a:off x="5047928" y="1214755"/>
            <a:ext cx="1872208" cy="1989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H="1">
            <a:off x="5299956" y="998733"/>
            <a:ext cx="16201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6920136" y="800708"/>
            <a:ext cx="19003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u="sng" dirty="0" err="1" smtClean="0"/>
              <a:t>Vehicle</a:t>
            </a:r>
            <a:endParaRPr lang="de-DE" sz="1400" b="1" u="sng" dirty="0" smtClean="0"/>
          </a:p>
          <a:p>
            <a:r>
              <a:rPr lang="de-DE" sz="1400" dirty="0" err="1" smtClean="0"/>
              <a:t>Rect</a:t>
            </a:r>
            <a:r>
              <a:rPr lang="de-DE" sz="1400" dirty="0" smtClean="0"/>
              <a:t> </a:t>
            </a:r>
            <a:r>
              <a:rPr lang="de-DE" sz="1400" dirty="0" err="1" smtClean="0"/>
              <a:t>bbox</a:t>
            </a:r>
            <a:endParaRPr lang="de-DE" sz="1400" dirty="0" smtClean="0"/>
          </a:p>
          <a:p>
            <a:r>
              <a:rPr lang="de-DE" sz="1400" dirty="0" err="1" smtClean="0"/>
              <a:t>list</a:t>
            </a:r>
            <a:r>
              <a:rPr lang="de-DE" sz="1400" dirty="0" smtClean="0"/>
              <a:t>&lt;Track*&gt; </a:t>
            </a:r>
            <a:r>
              <a:rPr lang="de-DE" sz="1400" dirty="0" err="1" smtClean="0"/>
              <a:t>pTracks</a:t>
            </a:r>
            <a:r>
              <a:rPr lang="de-DE" sz="1400" dirty="0" smtClean="0"/>
              <a:t> </a:t>
            </a:r>
          </a:p>
          <a:p>
            <a:r>
              <a:rPr lang="de-DE" sz="1400" dirty="0" smtClean="0"/>
              <a:t>Point2d </a:t>
            </a:r>
            <a:r>
              <a:rPr lang="de-DE" sz="1400" dirty="0" err="1" smtClean="0"/>
              <a:t>velocity</a:t>
            </a:r>
            <a:endParaRPr lang="de-DE" sz="1400" dirty="0" smtClean="0"/>
          </a:p>
          <a:p>
            <a:r>
              <a:rPr lang="de-DE" sz="1400" dirty="0" err="1" smtClean="0"/>
              <a:t>const</a:t>
            </a:r>
            <a:r>
              <a:rPr lang="de-DE" sz="1400" dirty="0" smtClean="0"/>
              <a:t> </a:t>
            </a:r>
            <a:r>
              <a:rPr lang="de-DE" sz="1400" dirty="0" err="1" smtClean="0"/>
              <a:t>int</a:t>
            </a:r>
            <a:r>
              <a:rPr lang="de-DE" sz="1400" dirty="0" smtClean="0"/>
              <a:t> </a:t>
            </a:r>
            <a:r>
              <a:rPr lang="de-DE" sz="1400" dirty="0" err="1" smtClean="0"/>
              <a:t>confVisible</a:t>
            </a:r>
            <a:r>
              <a:rPr lang="de-DE" sz="1400" dirty="0" smtClean="0"/>
              <a:t> = 4</a:t>
            </a:r>
          </a:p>
          <a:p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16415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/>
          </a:bodyPr>
          <a:lstStyle/>
          <a:p>
            <a:pPr algn="l"/>
            <a:r>
              <a:rPr lang="de-DE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de-DE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Segmentation </a:t>
            </a:r>
            <a:r>
              <a:rPr lang="de-DE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Tracks</a:t>
            </a:r>
            <a:endParaRPr lang="de-D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1295636" y="944724"/>
            <a:ext cx="877165" cy="5400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930639" y="1376772"/>
            <a:ext cx="445117" cy="3240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2375756" y="872716"/>
            <a:ext cx="524747" cy="1620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5544108" y="836711"/>
            <a:ext cx="3384376" cy="5289451"/>
          </a:xfrm>
          <a:prstGeom prst="rect">
            <a:avLst/>
          </a:prstGeom>
        </p:spPr>
        <p:txBody>
          <a:bodyPr/>
          <a:lstStyle>
            <a:lvl1pPr marL="180975" indent="-180975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1950" indent="-180975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 smtClean="0"/>
              <a:t>For</a:t>
            </a:r>
            <a:r>
              <a:rPr lang="de-DE" dirty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Track: </a:t>
            </a:r>
          </a:p>
          <a:p>
            <a:pPr lvl="1"/>
            <a:r>
              <a:rPr lang="de-DE" sz="1200" dirty="0" err="1" smtClean="0"/>
              <a:t>HasSimilarVelocity</a:t>
            </a:r>
            <a:endParaRPr lang="de-DE" sz="1200" dirty="0" smtClean="0"/>
          </a:p>
          <a:p>
            <a:pPr lvl="1"/>
            <a:r>
              <a:rPr lang="de-DE" sz="1200" dirty="0" err="1" smtClean="0"/>
              <a:t>IsClose</a:t>
            </a:r>
            <a:endParaRPr lang="de-DE" sz="1200" dirty="0" smtClean="0"/>
          </a:p>
          <a:p>
            <a:pPr lvl="1"/>
            <a:r>
              <a:rPr lang="de-DE" sz="1200" dirty="0" err="1" smtClean="0"/>
              <a:t>IsEntering</a:t>
            </a:r>
            <a:endParaRPr lang="de-DE" sz="1200" dirty="0" smtClean="0"/>
          </a:p>
          <a:p>
            <a:pPr lvl="1"/>
            <a:r>
              <a:rPr lang="de-DE" sz="1200" dirty="0" smtClean="0">
                <a:sym typeface="Wingdings" panose="05000000000000000000" pitchFamily="2" charset="2"/>
              </a:rPr>
              <a:t> </a:t>
            </a:r>
            <a:r>
              <a:rPr lang="de-DE" sz="1200" dirty="0" err="1" smtClean="0">
                <a:sym typeface="Wingdings" panose="05000000000000000000" pitchFamily="2" charset="2"/>
              </a:rPr>
              <a:t>AddTrack</a:t>
            </a:r>
            <a:endParaRPr lang="de-DE" sz="1200" dirty="0" smtClean="0"/>
          </a:p>
          <a:p>
            <a:r>
              <a:rPr lang="de-DE" dirty="0" err="1" smtClean="0"/>
              <a:t>UpdateOutboundRect</a:t>
            </a:r>
            <a:endParaRPr lang="de-DE" dirty="0" smtClean="0"/>
          </a:p>
          <a:p>
            <a:r>
              <a:rPr lang="de-DE" dirty="0" err="1" smtClean="0"/>
              <a:t>UpdateVelocity</a:t>
            </a:r>
            <a:endParaRPr lang="de-DE" dirty="0" smtClean="0"/>
          </a:p>
          <a:p>
            <a:pPr lvl="1"/>
            <a:r>
              <a:rPr lang="de-DE" sz="1200" dirty="0" smtClean="0"/>
              <a:t>Average </a:t>
            </a:r>
            <a:r>
              <a:rPr lang="de-DE" sz="1200" dirty="0" err="1" smtClean="0"/>
              <a:t>velocity</a:t>
            </a:r>
            <a:r>
              <a:rPr lang="de-DE" sz="1200" dirty="0" smtClean="0"/>
              <a:t> </a:t>
            </a:r>
            <a:r>
              <a:rPr lang="de-DE" sz="1200" dirty="0" err="1" smtClean="0"/>
              <a:t>of</a:t>
            </a:r>
            <a:r>
              <a:rPr lang="de-DE" sz="1200" dirty="0" smtClean="0"/>
              <a:t> </a:t>
            </a:r>
            <a:r>
              <a:rPr lang="de-DE" sz="1200" dirty="0" err="1" smtClean="0"/>
              <a:t>associated</a:t>
            </a:r>
            <a:r>
              <a:rPr lang="de-DE" sz="1200" dirty="0" smtClean="0"/>
              <a:t> </a:t>
            </a:r>
            <a:r>
              <a:rPr lang="de-DE" sz="1200" dirty="0" err="1" smtClean="0"/>
              <a:t>tracks</a:t>
            </a:r>
            <a:endParaRPr lang="de-DE" sz="1200" dirty="0" smtClean="0"/>
          </a:p>
          <a:p>
            <a:pPr lvl="1"/>
            <a:endParaRPr lang="de-DE" sz="1200" dirty="0"/>
          </a:p>
          <a:p>
            <a:pPr>
              <a:spcBef>
                <a:spcPts val="300"/>
              </a:spcBef>
            </a:pPr>
            <a:r>
              <a:rPr lang="de-DE" dirty="0" err="1">
                <a:solidFill>
                  <a:srgbClr val="FF0000"/>
                </a:solidFill>
              </a:rPr>
              <a:t>ToDo</a:t>
            </a:r>
            <a:r>
              <a:rPr lang="de-DE" dirty="0">
                <a:solidFill>
                  <a:srgbClr val="FF0000"/>
                </a:solidFill>
              </a:rPr>
              <a:t>:</a:t>
            </a:r>
          </a:p>
          <a:p>
            <a:pPr lvl="1">
              <a:spcBef>
                <a:spcPts val="0"/>
              </a:spcBef>
            </a:pPr>
            <a:r>
              <a:rPr lang="de-DE" sz="1200" dirty="0" err="1" smtClean="0">
                <a:solidFill>
                  <a:srgbClr val="FF0000"/>
                </a:solidFill>
              </a:rPr>
              <a:t>idxContour</a:t>
            </a:r>
            <a:r>
              <a:rPr lang="de-DE" sz="1200" dirty="0" smtClean="0">
                <a:solidFill>
                  <a:srgbClr val="FF0000"/>
                </a:solidFill>
              </a:rPr>
              <a:t> not valid </a:t>
            </a:r>
            <a:r>
              <a:rPr lang="de-DE" sz="1200" dirty="0" err="1" smtClean="0">
                <a:solidFill>
                  <a:srgbClr val="FF0000"/>
                </a:solidFill>
              </a:rPr>
              <a:t>for</a:t>
            </a:r>
            <a:r>
              <a:rPr lang="de-DE" sz="1200" dirty="0" smtClean="0">
                <a:solidFill>
                  <a:srgbClr val="FF0000"/>
                </a:solidFill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</a:rPr>
              <a:t>substitute</a:t>
            </a:r>
            <a:r>
              <a:rPr lang="de-DE" sz="1200" dirty="0" smtClean="0">
                <a:solidFill>
                  <a:srgbClr val="FF0000"/>
                </a:solidFill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</a:rPr>
              <a:t>values</a:t>
            </a:r>
            <a:r>
              <a:rPr lang="de-DE" sz="1200" dirty="0" smtClean="0">
                <a:solidFill>
                  <a:srgbClr val="FF0000"/>
                </a:solidFill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</a:rPr>
              <a:t>of</a:t>
            </a:r>
            <a:r>
              <a:rPr lang="de-DE" sz="1200" dirty="0" smtClean="0">
                <a:solidFill>
                  <a:srgbClr val="FF0000"/>
                </a:solidFill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</a:rPr>
              <a:t>track</a:t>
            </a:r>
            <a:r>
              <a:rPr lang="de-DE" sz="1200" dirty="0" smtClean="0">
                <a:solidFill>
                  <a:srgbClr val="FF0000"/>
                </a:solidFill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</a:rPr>
              <a:t>entry</a:t>
            </a:r>
            <a:r>
              <a:rPr lang="de-DE" sz="1200" dirty="0" smtClean="0">
                <a:solidFill>
                  <a:srgbClr val="FF0000"/>
                </a:solidFill>
              </a:rPr>
              <a:t>:</a:t>
            </a:r>
          </a:p>
          <a:p>
            <a:pPr marL="450850" lvl="2" indent="-95250"/>
            <a:r>
              <a:rPr lang="en-US" sz="1200" dirty="0"/>
              <a:t>// ToDo: creating a fgMask from contours fails, if substitute values for blobs were calculated (conf &lt; maxConf)</a:t>
            </a:r>
          </a:p>
          <a:p>
            <a:pPr marL="450850" lvl="2" indent="-95250"/>
            <a:r>
              <a:rPr lang="en-US" sz="1200" dirty="0"/>
              <a:t>// in this case track entry must not assigned to idxContour </a:t>
            </a:r>
          </a:p>
          <a:p>
            <a:pPr lvl="1">
              <a:spcBef>
                <a:spcPts val="0"/>
              </a:spcBef>
            </a:pPr>
            <a:endParaRPr lang="de-DE" sz="1200" dirty="0" smtClean="0"/>
          </a:p>
          <a:p>
            <a:pPr lvl="1">
              <a:spcBef>
                <a:spcPts val="0"/>
              </a:spcBef>
            </a:pPr>
            <a:r>
              <a:rPr lang="de-DE" sz="1200" dirty="0" err="1" smtClean="0"/>
              <a:t>vehicle</a:t>
            </a:r>
            <a:r>
              <a:rPr lang="de-DE" sz="1200" dirty="0" smtClean="0"/>
              <a:t> </a:t>
            </a:r>
            <a:r>
              <a:rPr lang="de-DE" sz="1200" dirty="0"/>
              <a:t>must </a:t>
            </a:r>
            <a:r>
              <a:rPr lang="de-DE" sz="1200" dirty="0" err="1"/>
              <a:t>go</a:t>
            </a:r>
            <a:r>
              <a:rPr lang="de-DE" sz="1200" dirty="0"/>
              <a:t> </a:t>
            </a:r>
            <a:r>
              <a:rPr lang="de-DE" sz="1200" dirty="0" err="1"/>
              <a:t>over</a:t>
            </a:r>
            <a:r>
              <a:rPr lang="de-DE" sz="1200" dirty="0"/>
              <a:t> </a:t>
            </a:r>
            <a:r>
              <a:rPr lang="de-DE" sz="1200" dirty="0" err="1"/>
              <a:t>entire</a:t>
            </a:r>
            <a:r>
              <a:rPr lang="de-DE" sz="1200" dirty="0"/>
              <a:t> </a:t>
            </a:r>
            <a:r>
              <a:rPr lang="de-DE" sz="1200" dirty="0" err="1"/>
              <a:t>scene</a:t>
            </a:r>
            <a:r>
              <a:rPr lang="de-DE" sz="1200" dirty="0"/>
              <a:t> (</a:t>
            </a:r>
            <a:r>
              <a:rPr lang="de-DE" sz="1200" dirty="0" err="1"/>
              <a:t>and</a:t>
            </a:r>
            <a:r>
              <a:rPr lang="de-DE" sz="1200" dirty="0"/>
              <a:t> </a:t>
            </a:r>
            <a:r>
              <a:rPr lang="de-DE" sz="1200" dirty="0" err="1"/>
              <a:t>are</a:t>
            </a:r>
            <a:r>
              <a:rPr lang="de-DE" sz="1200" dirty="0"/>
              <a:t> </a:t>
            </a:r>
            <a:r>
              <a:rPr lang="de-DE" sz="1200" dirty="0" err="1"/>
              <a:t>only</a:t>
            </a:r>
            <a:r>
              <a:rPr lang="de-DE" sz="1200" dirty="0"/>
              <a:t> </a:t>
            </a:r>
            <a:r>
              <a:rPr lang="de-DE" sz="1200" dirty="0" err="1"/>
              <a:t>counted</a:t>
            </a:r>
            <a:r>
              <a:rPr lang="de-DE" sz="1200" dirty="0"/>
              <a:t> in </a:t>
            </a:r>
            <a:r>
              <a:rPr lang="de-DE" sz="1200" dirty="0" err="1"/>
              <a:t>this</a:t>
            </a:r>
            <a:r>
              <a:rPr lang="de-DE" sz="1200" dirty="0"/>
              <a:t> </a:t>
            </a:r>
            <a:r>
              <a:rPr lang="de-DE" sz="1200" dirty="0" err="1"/>
              <a:t>case</a:t>
            </a:r>
            <a:r>
              <a:rPr lang="de-DE" sz="1200" dirty="0"/>
              <a:t>)</a:t>
            </a:r>
          </a:p>
          <a:p>
            <a:pPr lvl="1">
              <a:spcBef>
                <a:spcPts val="0"/>
              </a:spcBef>
            </a:pPr>
            <a:r>
              <a:rPr lang="de-DE" sz="1200" dirty="0" err="1"/>
              <a:t>substitute</a:t>
            </a:r>
            <a:r>
              <a:rPr lang="de-DE" sz="1200" dirty="0"/>
              <a:t> </a:t>
            </a:r>
            <a:r>
              <a:rPr lang="de-DE" sz="1200" dirty="0" err="1"/>
              <a:t>value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vehicle</a:t>
            </a:r>
            <a:r>
              <a:rPr lang="de-DE" sz="1200" dirty="0"/>
              <a:t>, </a:t>
            </a:r>
            <a:r>
              <a:rPr lang="de-DE" sz="1200" dirty="0" err="1"/>
              <a:t>if</a:t>
            </a:r>
            <a:endParaRPr lang="de-DE" sz="1200" dirty="0"/>
          </a:p>
          <a:p>
            <a:pPr marL="712788" lvl="2" indent="-169863">
              <a:spcBef>
                <a:spcPts val="0"/>
              </a:spcBef>
              <a:buFont typeface="Symbol" panose="05050102010706020507" pitchFamily="18" charset="2"/>
              <a:buChar char="-"/>
            </a:pPr>
            <a:r>
              <a:rPr lang="de-DE" sz="1200" dirty="0" err="1"/>
              <a:t>track</a:t>
            </a:r>
            <a:r>
              <a:rPr lang="de-DE" sz="1200" dirty="0"/>
              <a:t> </a:t>
            </a:r>
            <a:r>
              <a:rPr lang="de-DE" sz="1200" dirty="0" err="1"/>
              <a:t>is</a:t>
            </a:r>
            <a:r>
              <a:rPr lang="de-DE" sz="1200" dirty="0"/>
              <a:t> lost</a:t>
            </a:r>
          </a:p>
          <a:p>
            <a:pPr marL="712788" lvl="2" indent="-169863">
              <a:spcBef>
                <a:spcPts val="0"/>
              </a:spcBef>
              <a:buFont typeface="Symbol" panose="05050102010706020507" pitchFamily="18" charset="2"/>
              <a:buChar char="-"/>
            </a:pPr>
            <a:r>
              <a:rPr lang="de-DE" sz="1200" dirty="0" err="1"/>
              <a:t>vehicle</a:t>
            </a:r>
            <a:r>
              <a:rPr lang="de-DE" sz="1200" dirty="0"/>
              <a:t> </a:t>
            </a:r>
            <a:r>
              <a:rPr lang="de-DE" sz="1200" dirty="0" err="1"/>
              <a:t>is</a:t>
            </a:r>
            <a:r>
              <a:rPr lang="de-DE" sz="1200" dirty="0"/>
              <a:t> </a:t>
            </a:r>
            <a:r>
              <a:rPr lang="de-DE" sz="1200" dirty="0" err="1"/>
              <a:t>obscured</a:t>
            </a:r>
            <a:r>
              <a:rPr lang="de-DE" sz="1200" dirty="0"/>
              <a:t> </a:t>
            </a:r>
          </a:p>
        </p:txBody>
      </p:sp>
      <p:sp>
        <p:nvSpPr>
          <p:cNvPr id="10" name="Rechteck 9"/>
          <p:cNvSpPr/>
          <p:nvPr/>
        </p:nvSpPr>
        <p:spPr>
          <a:xfrm>
            <a:off x="1295635" y="872716"/>
            <a:ext cx="1604868" cy="828092"/>
          </a:xfrm>
          <a:prstGeom prst="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1717969" y="1187037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12" name="Gerade Verbindung mit Pfeil 11"/>
          <p:cNvCxnSpPr/>
          <p:nvPr/>
        </p:nvCxnSpPr>
        <p:spPr>
          <a:xfrm flipH="1">
            <a:off x="1313638" y="1209896"/>
            <a:ext cx="3960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/>
          <p:cNvSpPr/>
          <p:nvPr/>
        </p:nvSpPr>
        <p:spPr>
          <a:xfrm>
            <a:off x="2150017" y="1511073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14" name="Gerade Verbindung mit Pfeil 13"/>
          <p:cNvCxnSpPr/>
          <p:nvPr/>
        </p:nvCxnSpPr>
        <p:spPr>
          <a:xfrm flipH="1">
            <a:off x="1745686" y="1533932"/>
            <a:ext cx="3960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/>
          <p:cNvSpPr/>
          <p:nvPr/>
        </p:nvSpPr>
        <p:spPr>
          <a:xfrm>
            <a:off x="2636071" y="935009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16" name="Gerade Verbindung mit Pfeil 15"/>
          <p:cNvCxnSpPr/>
          <p:nvPr/>
        </p:nvCxnSpPr>
        <p:spPr>
          <a:xfrm flipH="1">
            <a:off x="2231740" y="957868"/>
            <a:ext cx="3960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1187624" y="1664804"/>
            <a:ext cx="1906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Outbound </a:t>
            </a:r>
            <a:r>
              <a:rPr lang="de-DE" sz="1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rectangle</a:t>
            </a:r>
            <a:r>
              <a:rPr lang="de-DE" sz="1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1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de-DE" sz="1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representation</a:t>
            </a:r>
            <a:endParaRPr lang="de-DE" sz="12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Inhaltsplatzhalter 4"/>
          <p:cNvSpPr txBox="1">
            <a:spLocks/>
          </p:cNvSpPr>
          <p:nvPr/>
        </p:nvSpPr>
        <p:spPr>
          <a:xfrm>
            <a:off x="457200" y="2348880"/>
            <a:ext cx="5086908" cy="3836076"/>
          </a:xfrm>
          <a:prstGeom prst="rect">
            <a:avLst/>
          </a:prstGeom>
        </p:spPr>
        <p:txBody>
          <a:bodyPr>
            <a:normAutofit/>
          </a:bodyPr>
          <a:lstStyle>
            <a:lvl1pPr marL="180975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1950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712788" indent="-169863" algn="l" defTabSz="914400" rtl="0" eaLnBrk="1" latinLnBrk="0" hangingPunct="1">
              <a:spcBef>
                <a:spcPts val="0"/>
              </a:spcBef>
              <a:buFont typeface="Symbol" panose="05050102010706020507" pitchFamily="18" charset="2"/>
              <a:buChar char="-"/>
              <a:defRPr lang="de-DE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Test scenarios</a:t>
            </a:r>
          </a:p>
          <a:p>
            <a:pPr lvl="1"/>
            <a:r>
              <a:rPr lang="en-US" dirty="0" smtClean="0"/>
              <a:t>check </a:t>
            </a:r>
            <a:r>
              <a:rPr lang="en-US" dirty="0" err="1" smtClean="0"/>
              <a:t>IsClose</a:t>
            </a:r>
            <a:endParaRPr lang="en-US" dirty="0" smtClean="0"/>
          </a:p>
          <a:p>
            <a:pPr lvl="1"/>
            <a:r>
              <a:rPr lang="en-US" dirty="0" smtClean="0"/>
              <a:t>check </a:t>
            </a:r>
            <a:r>
              <a:rPr lang="en-US" dirty="0" err="1" smtClean="0"/>
              <a:t>HasSimilarVelocity</a:t>
            </a:r>
            <a:endParaRPr lang="en-US" dirty="0" smtClean="0"/>
          </a:p>
          <a:p>
            <a:pPr lvl="1"/>
            <a:r>
              <a:rPr lang="en-US" dirty="0" smtClean="0"/>
              <a:t>combination of tracks (depending on position and velocity)</a:t>
            </a:r>
          </a:p>
          <a:p>
            <a:pPr lvl="1"/>
            <a:r>
              <a:rPr lang="en-US" dirty="0" smtClean="0"/>
              <a:t>calculation of outbound rectangle</a:t>
            </a:r>
          </a:p>
          <a:p>
            <a:pPr lvl="1"/>
            <a:r>
              <a:rPr lang="en-US" dirty="0" smtClean="0"/>
              <a:t>calculation of velocity</a:t>
            </a:r>
          </a:p>
          <a:p>
            <a:pPr lvl="1"/>
            <a:r>
              <a:rPr lang="en-US" dirty="0" smtClean="0"/>
              <a:t>Vehicle::Update: assignment </a:t>
            </a:r>
            <a:r>
              <a:rPr lang="en-US" smtClean="0"/>
              <a:t>of tracks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3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Testscenario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836712"/>
            <a:ext cx="4258816" cy="5289451"/>
          </a:xfrm>
        </p:spPr>
        <p:txBody>
          <a:bodyPr/>
          <a:lstStyle/>
          <a:p>
            <a:r>
              <a:rPr lang="de-DE" dirty="0" err="1" smtClean="0"/>
              <a:t>Vehicle</a:t>
            </a:r>
            <a:r>
              <a:rPr lang="de-DE" dirty="0" smtClean="0"/>
              <a:t>::</a:t>
            </a:r>
            <a:r>
              <a:rPr lang="de-DE" dirty="0" err="1" smtClean="0"/>
              <a:t>IsClose</a:t>
            </a:r>
            <a:r>
              <a:rPr lang="de-DE" dirty="0" smtClean="0"/>
              <a:t>(</a:t>
            </a:r>
            <a:r>
              <a:rPr lang="de-DE" dirty="0" err="1" smtClean="0"/>
              <a:t>track</a:t>
            </a:r>
            <a:r>
              <a:rPr lang="de-DE" dirty="0" smtClean="0"/>
              <a:t>&amp;)</a:t>
            </a:r>
            <a:endParaRPr lang="de-DE" dirty="0"/>
          </a:p>
          <a:p>
            <a:pPr marL="542925" lvl="1"/>
            <a:r>
              <a:rPr lang="de-DE" dirty="0" err="1" smtClean="0"/>
              <a:t>dist</a:t>
            </a:r>
            <a:r>
              <a:rPr lang="de-DE" dirty="0" smtClean="0"/>
              <a:t> = 30</a:t>
            </a:r>
          </a:p>
          <a:p>
            <a:pPr marL="542925" lvl="1"/>
            <a:r>
              <a:rPr lang="de-DE" dirty="0" err="1" smtClean="0"/>
              <a:t>vehicle</a:t>
            </a:r>
            <a:r>
              <a:rPr lang="de-DE" dirty="0" smtClean="0"/>
              <a:t>(0, 0, 100, 50)</a:t>
            </a:r>
          </a:p>
          <a:p>
            <a:pPr marL="542925" lvl="1">
              <a:tabLst>
                <a:tab pos="2509838" algn="l"/>
              </a:tabLst>
            </a:pPr>
            <a:r>
              <a:rPr lang="de-DE" dirty="0" smtClean="0"/>
              <a:t>track1(120, 0, 100, 20) 	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ym typeface="Wingdings" panose="05000000000000000000" pitchFamily="2" charset="2"/>
              </a:rPr>
              <a:t>IsClose</a:t>
            </a:r>
            <a:r>
              <a:rPr lang="de-DE" dirty="0" smtClean="0">
                <a:sym typeface="Wingdings" panose="05000000000000000000" pitchFamily="2" charset="2"/>
              </a:rPr>
              <a:t> == </a:t>
            </a:r>
            <a:r>
              <a:rPr lang="de-DE" dirty="0" err="1" smtClean="0">
                <a:sym typeface="Wingdings" panose="05000000000000000000" pitchFamily="2" charset="2"/>
              </a:rPr>
              <a:t>true</a:t>
            </a:r>
            <a:endParaRPr lang="de-DE" dirty="0" smtClean="0"/>
          </a:p>
          <a:p>
            <a:pPr marL="542925" lvl="1">
              <a:tabLst>
                <a:tab pos="2509838" algn="l"/>
              </a:tabLst>
            </a:pPr>
            <a:r>
              <a:rPr lang="de-DE" dirty="0" smtClean="0"/>
              <a:t>track2(150</a:t>
            </a:r>
            <a:r>
              <a:rPr lang="de-DE" smtClean="0"/>
              <a:t>, 150</a:t>
            </a:r>
            <a:r>
              <a:rPr lang="de-DE" dirty="0" smtClean="0"/>
              <a:t>, 100, 100)	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ym typeface="Wingdings" panose="05000000000000000000" pitchFamily="2" charset="2"/>
              </a:rPr>
              <a:t>IsClose</a:t>
            </a:r>
            <a:r>
              <a:rPr lang="de-DE" dirty="0" smtClean="0">
                <a:sym typeface="Wingdings" panose="05000000000000000000" pitchFamily="2" charset="2"/>
              </a:rPr>
              <a:t> == </a:t>
            </a:r>
            <a:r>
              <a:rPr lang="de-DE" dirty="0" err="1" smtClean="0">
                <a:sym typeface="Wingdings" panose="05000000000000000000" pitchFamily="2" charset="2"/>
              </a:rPr>
              <a:t>false</a:t>
            </a:r>
            <a:endParaRPr lang="de-DE" dirty="0"/>
          </a:p>
          <a:p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5271389" y="944724"/>
            <a:ext cx="877165" cy="5400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6804248" y="1916832"/>
            <a:ext cx="445117" cy="3240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6351509" y="872716"/>
            <a:ext cx="524747" cy="1620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5271388" y="872716"/>
            <a:ext cx="1604868" cy="612068"/>
          </a:xfrm>
          <a:prstGeom prst="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5693722" y="1187037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9" name="Gerade Verbindung mit Pfeil 8"/>
          <p:cNvCxnSpPr/>
          <p:nvPr/>
        </p:nvCxnSpPr>
        <p:spPr>
          <a:xfrm flipH="1">
            <a:off x="5289391" y="1209896"/>
            <a:ext cx="3960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/>
          <p:cNvSpPr/>
          <p:nvPr/>
        </p:nvSpPr>
        <p:spPr>
          <a:xfrm>
            <a:off x="7023626" y="2051133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11" name="Gerade Verbindung mit Pfeil 10"/>
          <p:cNvCxnSpPr/>
          <p:nvPr/>
        </p:nvCxnSpPr>
        <p:spPr>
          <a:xfrm flipH="1">
            <a:off x="6619295" y="2073992"/>
            <a:ext cx="39604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e 11"/>
          <p:cNvSpPr/>
          <p:nvPr/>
        </p:nvSpPr>
        <p:spPr>
          <a:xfrm>
            <a:off x="6611824" y="935009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13" name="Gerade Verbindung mit Pfeil 12"/>
          <p:cNvCxnSpPr/>
          <p:nvPr/>
        </p:nvCxnSpPr>
        <p:spPr>
          <a:xfrm flipH="1">
            <a:off x="6207493" y="957868"/>
            <a:ext cx="39604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5184068" y="1207785"/>
            <a:ext cx="1035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vehicle.bbox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6372329" y="615794"/>
            <a:ext cx="603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track1</a:t>
            </a:r>
            <a:endParaRPr lang="de-DE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6673854" y="1664804"/>
            <a:ext cx="603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track2</a:t>
            </a:r>
            <a:endParaRPr lang="de-DE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Gerade Verbindung 17"/>
          <p:cNvCxnSpPr/>
          <p:nvPr/>
        </p:nvCxnSpPr>
        <p:spPr>
          <a:xfrm>
            <a:off x="6148554" y="620688"/>
            <a:ext cx="0" cy="2021409"/>
          </a:xfrm>
          <a:prstGeom prst="line">
            <a:avLst/>
          </a:prstGeom>
          <a:ln w="95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>
            <a:endCxn id="6" idx="1"/>
          </p:cNvCxnSpPr>
          <p:nvPr/>
        </p:nvCxnSpPr>
        <p:spPr>
          <a:xfrm>
            <a:off x="6351509" y="620688"/>
            <a:ext cx="0" cy="333037"/>
          </a:xfrm>
          <a:prstGeom prst="line">
            <a:avLst/>
          </a:prstGeom>
          <a:ln w="95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5839055" y="413888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dx &lt; </a:t>
            </a:r>
            <a:r>
              <a:rPr lang="de-DE" sz="1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</a:t>
            </a:r>
            <a:endParaRPr lang="de-DE" sz="12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6084168" y="2365098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dx &gt; </a:t>
            </a:r>
            <a:r>
              <a:rPr lang="de-DE" sz="1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</a:t>
            </a:r>
            <a:endParaRPr lang="de-DE" sz="12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Gerade Verbindung 25"/>
          <p:cNvCxnSpPr/>
          <p:nvPr/>
        </p:nvCxnSpPr>
        <p:spPr>
          <a:xfrm flipH="1">
            <a:off x="6817317" y="1916832"/>
            <a:ext cx="1" cy="725265"/>
          </a:xfrm>
          <a:prstGeom prst="line">
            <a:avLst/>
          </a:prstGeom>
          <a:ln w="95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89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RSpec</a:t>
            </a:r>
            <a:r>
              <a:rPr lang="de-DE" dirty="0" smtClean="0"/>
              <a:t> 0.1 - </a:t>
            </a:r>
            <a:r>
              <a:rPr lang="de-DE" dirty="0" err="1" smtClean="0"/>
              <a:t>Vehicle</a:t>
            </a:r>
            <a:r>
              <a:rPr lang="de-DE" dirty="0" smtClean="0"/>
              <a:t> Counter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Webcam </a:t>
            </a:r>
            <a:r>
              <a:rPr lang="de-DE" dirty="0" err="1" smtClean="0"/>
              <a:t>window</a:t>
            </a:r>
            <a:r>
              <a:rPr lang="de-DE" dirty="0" smtClean="0"/>
              <a:t> (</a:t>
            </a:r>
            <a:r>
              <a:rPr lang="de-DE" dirty="0" err="1" smtClean="0"/>
              <a:t>parameter</a:t>
            </a:r>
            <a:r>
              <a:rPr lang="de-DE" dirty="0" smtClean="0"/>
              <a:t>: x </a:t>
            </a:r>
            <a:r>
              <a:rPr lang="de-DE" dirty="0" err="1" smtClean="0"/>
              <a:t>by</a:t>
            </a:r>
            <a:r>
              <a:rPr lang="de-DE" dirty="0" smtClean="0"/>
              <a:t> y in </a:t>
            </a:r>
            <a:r>
              <a:rPr lang="de-DE" dirty="0" err="1" smtClean="0"/>
              <a:t>pixels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Configurable</a:t>
            </a:r>
            <a:r>
              <a:rPr lang="de-DE" dirty="0" smtClean="0"/>
              <a:t> </a:t>
            </a:r>
            <a:r>
              <a:rPr lang="de-DE" dirty="0" err="1" smtClean="0"/>
              <a:t>region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interest</a:t>
            </a:r>
            <a:r>
              <a:rPr lang="de-DE" dirty="0" smtClean="0"/>
              <a:t> (ROI)</a:t>
            </a:r>
          </a:p>
          <a:p>
            <a:pPr lvl="1"/>
            <a:r>
              <a:rPr lang="de-DE" dirty="0" err="1" smtClean="0"/>
              <a:t>increases</a:t>
            </a:r>
            <a:r>
              <a:rPr lang="de-DE" dirty="0" smtClean="0"/>
              <a:t> </a:t>
            </a:r>
            <a:r>
              <a:rPr lang="de-DE" dirty="0" err="1" smtClean="0"/>
              <a:t>focus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reduces</a:t>
            </a:r>
            <a:r>
              <a:rPr lang="de-DE" dirty="0" smtClean="0"/>
              <a:t> </a:t>
            </a:r>
            <a:r>
              <a:rPr lang="de-DE" dirty="0" err="1" smtClean="0"/>
              <a:t>processing</a:t>
            </a:r>
            <a:r>
              <a:rPr lang="de-DE" dirty="0" smtClean="0"/>
              <a:t> </a:t>
            </a:r>
            <a:r>
              <a:rPr lang="de-DE" dirty="0" err="1" smtClean="0"/>
              <a:t>load</a:t>
            </a:r>
            <a:endParaRPr lang="de-DE" dirty="0" smtClean="0"/>
          </a:p>
          <a:p>
            <a:r>
              <a:rPr lang="de-DE" dirty="0" err="1" smtClean="0"/>
              <a:t>Configurable</a:t>
            </a:r>
            <a:r>
              <a:rPr lang="de-DE" dirty="0" smtClean="0"/>
              <a:t> </a:t>
            </a:r>
            <a:r>
              <a:rPr lang="de-DE" dirty="0" err="1" smtClean="0"/>
              <a:t>counting</a:t>
            </a:r>
            <a:r>
              <a:rPr lang="de-DE" dirty="0" smtClean="0"/>
              <a:t> </a:t>
            </a:r>
            <a:r>
              <a:rPr lang="de-DE" dirty="0" err="1" smtClean="0"/>
              <a:t>position</a:t>
            </a:r>
            <a:r>
              <a:rPr lang="de-DE" dirty="0" smtClean="0"/>
              <a:t> (</a:t>
            </a:r>
            <a:r>
              <a:rPr lang="de-DE" dirty="0" err="1" smtClean="0"/>
              <a:t>cntPos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Vehicles</a:t>
            </a:r>
            <a:r>
              <a:rPr lang="de-DE" dirty="0" smtClean="0"/>
              <a:t> </a:t>
            </a:r>
            <a:r>
              <a:rPr lang="de-DE" dirty="0" err="1" smtClean="0"/>
              <a:t>represented</a:t>
            </a:r>
            <a:r>
              <a:rPr lang="de-DE" dirty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bounding</a:t>
            </a:r>
            <a:r>
              <a:rPr lang="de-DE" dirty="0" smtClean="0"/>
              <a:t> box</a:t>
            </a:r>
          </a:p>
          <a:p>
            <a:pPr lvl="1"/>
            <a:r>
              <a:rPr lang="de-DE" dirty="0" smtClean="0"/>
              <a:t>must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associated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in </a:t>
            </a:r>
            <a:r>
              <a:rPr lang="de-DE" dirty="0" err="1" smtClean="0"/>
              <a:t>order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Tracking </a:t>
            </a:r>
            <a:r>
              <a:rPr lang="de-DE" dirty="0" err="1" smtClean="0"/>
              <a:t>process</a:t>
            </a:r>
            <a:endParaRPr lang="de-DE" dirty="0" smtClean="0"/>
          </a:p>
          <a:p>
            <a:pPr lvl="1"/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motion</a:t>
            </a:r>
            <a:r>
              <a:rPr lang="de-DE" dirty="0" smtClean="0"/>
              <a:t> </a:t>
            </a:r>
            <a:r>
              <a:rPr lang="de-DE" dirty="0" err="1" smtClean="0"/>
              <a:t>detection</a:t>
            </a:r>
            <a:r>
              <a:rPr lang="de-DE" dirty="0" smtClean="0"/>
              <a:t> in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frame</a:t>
            </a:r>
            <a:endParaRPr lang="de-DE" dirty="0" smtClean="0"/>
          </a:p>
          <a:p>
            <a:pPr lvl="1"/>
            <a:r>
              <a:rPr lang="de-DE" dirty="0" err="1" smtClean="0"/>
              <a:t>associate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existing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create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(</a:t>
            </a:r>
            <a:r>
              <a:rPr lang="de-DE" dirty="0" err="1" smtClean="0"/>
              <a:t>trackID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</a:t>
            </a:r>
            <a:r>
              <a:rPr lang="de-DE" dirty="0" err="1" smtClean="0"/>
              <a:t>above</a:t>
            </a:r>
            <a:r>
              <a:rPr lang="de-DE" dirty="0" smtClean="0"/>
              <a:t> </a:t>
            </a:r>
            <a:r>
              <a:rPr lang="de-DE" dirty="0" err="1" smtClean="0"/>
              <a:t>configurable</a:t>
            </a:r>
            <a:r>
              <a:rPr lang="de-DE" dirty="0" smtClean="0"/>
              <a:t> </a:t>
            </a:r>
            <a:r>
              <a:rPr lang="de-DE" dirty="0" err="1" smtClean="0"/>
              <a:t>confidence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, </a:t>
            </a:r>
            <a:r>
              <a:rPr lang="de-DE" dirty="0" err="1" smtClean="0"/>
              <a:t>make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</a:t>
            </a:r>
            <a:r>
              <a:rPr lang="de-DE" dirty="0" err="1" smtClean="0"/>
              <a:t>visible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vehicle</a:t>
            </a:r>
            <a:r>
              <a:rPr lang="de-DE" dirty="0" smtClean="0"/>
              <a:t> (</a:t>
            </a:r>
            <a:r>
              <a:rPr lang="de-DE" dirty="0" err="1" smtClean="0"/>
              <a:t>vehicle</a:t>
            </a:r>
            <a:r>
              <a:rPr lang="de-DE" dirty="0" smtClean="0"/>
              <a:t> ID)</a:t>
            </a:r>
          </a:p>
          <a:p>
            <a:pPr lvl="1"/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</a:t>
            </a:r>
            <a:r>
              <a:rPr lang="de-DE" dirty="0" err="1" smtClean="0"/>
              <a:t>fallls</a:t>
            </a:r>
            <a:r>
              <a:rPr lang="de-DE" dirty="0" smtClean="0"/>
              <a:t> </a:t>
            </a:r>
            <a:r>
              <a:rPr lang="de-DE" dirty="0" err="1" smtClean="0"/>
              <a:t>below</a:t>
            </a:r>
            <a:r>
              <a:rPr lang="de-DE" dirty="0" smtClean="0"/>
              <a:t> </a:t>
            </a:r>
            <a:r>
              <a:rPr lang="de-DE" dirty="0" err="1" smtClean="0"/>
              <a:t>confidence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, </a:t>
            </a:r>
            <a:r>
              <a:rPr lang="de-DE" dirty="0" err="1" smtClean="0"/>
              <a:t>delete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endParaRPr lang="de-DE" dirty="0" smtClean="0"/>
          </a:p>
          <a:p>
            <a:r>
              <a:rPr lang="de-DE" dirty="0" err="1" smtClean="0"/>
              <a:t>Counting</a:t>
            </a:r>
            <a:r>
              <a:rPr lang="de-DE" dirty="0" smtClean="0"/>
              <a:t> </a:t>
            </a:r>
            <a:r>
              <a:rPr lang="de-DE" dirty="0" err="1" smtClean="0"/>
              <a:t>process</a:t>
            </a:r>
            <a:endParaRPr lang="de-DE" dirty="0" smtClean="0"/>
          </a:p>
          <a:p>
            <a:pPr lvl="1"/>
            <a:r>
              <a:rPr lang="de-DE" dirty="0" err="1" smtClean="0"/>
              <a:t>counting</a:t>
            </a:r>
            <a:r>
              <a:rPr lang="de-DE" dirty="0" smtClean="0"/>
              <a:t> </a:t>
            </a:r>
            <a:r>
              <a:rPr lang="de-DE" dirty="0" err="1" smtClean="0"/>
              <a:t>condition</a:t>
            </a:r>
            <a:r>
              <a:rPr lang="de-DE" dirty="0" smtClean="0"/>
              <a:t>: high </a:t>
            </a:r>
            <a:r>
              <a:rPr lang="de-DE" dirty="0" err="1" smtClean="0"/>
              <a:t>track</a:t>
            </a:r>
            <a:r>
              <a:rPr lang="de-DE" dirty="0" smtClean="0"/>
              <a:t> </a:t>
            </a:r>
            <a:r>
              <a:rPr lang="de-DE" dirty="0" err="1" smtClean="0"/>
              <a:t>confidence</a:t>
            </a:r>
            <a:r>
              <a:rPr lang="de-DE" dirty="0" smtClean="0"/>
              <a:t> &amp;&amp; </a:t>
            </a:r>
            <a:r>
              <a:rPr lang="de-DE" dirty="0" err="1" smtClean="0"/>
              <a:t>track</a:t>
            </a:r>
            <a:r>
              <a:rPr lang="de-DE" dirty="0" smtClean="0"/>
              <a:t> </a:t>
            </a:r>
            <a:r>
              <a:rPr lang="de-DE" dirty="0" err="1" smtClean="0"/>
              <a:t>length</a:t>
            </a:r>
            <a:r>
              <a:rPr lang="de-DE" dirty="0" smtClean="0"/>
              <a:t> &gt; </a:t>
            </a:r>
            <a:r>
              <a:rPr lang="de-DE" dirty="0" err="1" smtClean="0"/>
              <a:t>count</a:t>
            </a:r>
            <a:r>
              <a:rPr lang="de-DE" dirty="0" smtClean="0"/>
              <a:t> </a:t>
            </a:r>
            <a:r>
              <a:rPr lang="de-DE" dirty="0" err="1" smtClean="0"/>
              <a:t>length</a:t>
            </a:r>
            <a:r>
              <a:rPr lang="de-DE" dirty="0" smtClean="0"/>
              <a:t> &amp;&amp;</a:t>
            </a:r>
          </a:p>
          <a:p>
            <a:pPr lvl="2"/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moves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left</a:t>
            </a:r>
            <a:r>
              <a:rPr lang="de-DE" dirty="0" smtClean="0"/>
              <a:t>:  </a:t>
            </a:r>
            <a:r>
              <a:rPr lang="de-DE" dirty="0" err="1" smtClean="0"/>
              <a:t>centroid</a:t>
            </a:r>
            <a:r>
              <a:rPr lang="de-DE" dirty="0" smtClean="0"/>
              <a:t> </a:t>
            </a:r>
            <a:r>
              <a:rPr lang="de-DE" dirty="0" err="1" smtClean="0"/>
              <a:t>pos</a:t>
            </a:r>
            <a:r>
              <a:rPr lang="de-DE" dirty="0" smtClean="0"/>
              <a:t> &lt; </a:t>
            </a:r>
            <a:r>
              <a:rPr lang="de-DE" dirty="0" err="1" smtClean="0"/>
              <a:t>count</a:t>
            </a:r>
            <a:r>
              <a:rPr lang="de-DE" dirty="0" smtClean="0"/>
              <a:t> </a:t>
            </a:r>
            <a:r>
              <a:rPr lang="de-DE" dirty="0" err="1" smtClean="0"/>
              <a:t>pos</a:t>
            </a:r>
            <a:endParaRPr lang="de-DE" dirty="0" smtClean="0"/>
          </a:p>
          <a:p>
            <a:pPr lvl="2"/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move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right</a:t>
            </a:r>
            <a:r>
              <a:rPr lang="de-DE" dirty="0" smtClean="0"/>
              <a:t>: </a:t>
            </a:r>
            <a:r>
              <a:rPr lang="de-DE" dirty="0" err="1" smtClean="0"/>
              <a:t>centroid</a:t>
            </a:r>
            <a:r>
              <a:rPr lang="de-DE" dirty="0" smtClean="0"/>
              <a:t> </a:t>
            </a:r>
            <a:r>
              <a:rPr lang="de-DE" dirty="0" err="1" smtClean="0"/>
              <a:t>pos</a:t>
            </a:r>
            <a:r>
              <a:rPr lang="de-DE" dirty="0" smtClean="0"/>
              <a:t> &gt; </a:t>
            </a:r>
            <a:r>
              <a:rPr lang="de-DE" dirty="0" err="1" smtClean="0"/>
              <a:t>count</a:t>
            </a:r>
            <a:r>
              <a:rPr lang="de-DE" dirty="0" smtClean="0"/>
              <a:t> </a:t>
            </a:r>
            <a:r>
              <a:rPr lang="de-DE" dirty="0" err="1" smtClean="0"/>
              <a:t>pos</a:t>
            </a:r>
            <a:endParaRPr lang="de-DE" dirty="0" smtClean="0"/>
          </a:p>
          <a:p>
            <a:pPr lvl="1"/>
            <a:r>
              <a:rPr lang="de-DE" dirty="0" err="1" smtClean="0"/>
              <a:t>increment</a:t>
            </a:r>
            <a:r>
              <a:rPr lang="de-DE" dirty="0" smtClean="0"/>
              <a:t> </a:t>
            </a:r>
            <a:r>
              <a:rPr lang="de-DE" dirty="0" err="1" smtClean="0"/>
              <a:t>counter</a:t>
            </a:r>
            <a:r>
              <a:rPr lang="de-DE" dirty="0" smtClean="0"/>
              <a:t>, </a:t>
            </a:r>
            <a:r>
              <a:rPr lang="de-DE" dirty="0" err="1" smtClean="0"/>
              <a:t>mark</a:t>
            </a:r>
            <a:r>
              <a:rPr lang="de-DE" dirty="0" smtClean="0"/>
              <a:t> </a:t>
            </a:r>
            <a:r>
              <a:rPr lang="de-DE" dirty="0" err="1" smtClean="0"/>
              <a:t>vehicle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counted</a:t>
            </a:r>
            <a:endParaRPr lang="de-DE" dirty="0" smtClean="0"/>
          </a:p>
          <a:p>
            <a:pPr lvl="1"/>
            <a:endParaRPr lang="de-DE" dirty="0"/>
          </a:p>
          <a:p>
            <a:r>
              <a:rPr lang="de-DE" dirty="0" err="1" smtClean="0"/>
              <a:t>ToDo</a:t>
            </a:r>
            <a:r>
              <a:rPr lang="de-DE" dirty="0" smtClean="0"/>
              <a:t> [2017-10-14]</a:t>
            </a:r>
          </a:p>
          <a:p>
            <a:pPr lvl="1"/>
            <a:r>
              <a:rPr lang="de-DE" dirty="0" err="1" smtClean="0"/>
              <a:t>centralized</a:t>
            </a:r>
            <a:r>
              <a:rPr lang="de-DE" dirty="0" smtClean="0"/>
              <a:t> </a:t>
            </a:r>
            <a:r>
              <a:rPr lang="de-DE" dirty="0" err="1" smtClean="0"/>
              <a:t>parameter</a:t>
            </a:r>
            <a:r>
              <a:rPr lang="de-DE" dirty="0" smtClean="0"/>
              <a:t> </a:t>
            </a:r>
            <a:r>
              <a:rPr lang="de-DE" dirty="0" err="1" smtClean="0"/>
              <a:t>struct</a:t>
            </a:r>
            <a:r>
              <a:rPr lang="de-DE" dirty="0" smtClean="0"/>
              <a:t> in </a:t>
            </a:r>
            <a:r>
              <a:rPr lang="de-DE" i="1" dirty="0" err="1" smtClean="0"/>
              <a:t>scene</a:t>
            </a:r>
            <a:r>
              <a:rPr lang="de-DE" dirty="0" smtClean="0"/>
              <a:t>: </a:t>
            </a:r>
            <a:r>
              <a:rPr lang="de-DE" dirty="0" err="1" smtClean="0"/>
              <a:t>framesize</a:t>
            </a:r>
            <a:r>
              <a:rPr lang="de-DE" dirty="0" smtClean="0"/>
              <a:t> (</a:t>
            </a:r>
            <a:r>
              <a:rPr lang="de-DE" dirty="0" err="1" smtClean="0"/>
              <a:t>x,y</a:t>
            </a:r>
            <a:r>
              <a:rPr lang="de-DE" dirty="0" smtClean="0"/>
              <a:t>), </a:t>
            </a:r>
            <a:r>
              <a:rPr lang="de-DE" dirty="0" err="1" smtClean="0"/>
              <a:t>confidence</a:t>
            </a:r>
            <a:r>
              <a:rPr lang="de-DE" dirty="0" smtClean="0"/>
              <a:t>, </a:t>
            </a:r>
            <a:r>
              <a:rPr lang="de-DE" dirty="0" err="1" smtClean="0"/>
              <a:t>samevelocity</a:t>
            </a:r>
            <a:r>
              <a:rPr lang="de-DE" dirty="0" smtClean="0"/>
              <a:t>, </a:t>
            </a:r>
            <a:r>
              <a:rPr lang="de-DE" dirty="0" err="1" smtClean="0"/>
              <a:t>blobArea</a:t>
            </a:r>
            <a:r>
              <a:rPr lang="de-DE" dirty="0" smtClean="0"/>
              <a:t>(</a:t>
            </a:r>
            <a:r>
              <a:rPr lang="de-DE" dirty="0" err="1" smtClean="0"/>
              <a:t>min,max</a:t>
            </a:r>
            <a:r>
              <a:rPr lang="de-DE" dirty="0" smtClean="0"/>
              <a:t>)...</a:t>
            </a:r>
            <a:r>
              <a:rPr lang="de-DE" dirty="0" err="1" smtClean="0"/>
              <a:t>videosize</a:t>
            </a:r>
            <a:endParaRPr lang="de-DE" dirty="0" smtClean="0"/>
          </a:p>
          <a:p>
            <a:pPr lvl="1"/>
            <a:r>
              <a:rPr lang="de-DE" dirty="0" err="1" smtClean="0"/>
              <a:t>calculate</a:t>
            </a:r>
            <a:r>
              <a:rPr lang="de-DE" dirty="0" smtClean="0"/>
              <a:t> all </a:t>
            </a:r>
            <a:r>
              <a:rPr lang="de-DE" dirty="0" err="1" smtClean="0"/>
              <a:t>positions</a:t>
            </a:r>
            <a:r>
              <a:rPr lang="de-DE" dirty="0" smtClean="0"/>
              <a:t>, </a:t>
            </a:r>
            <a:r>
              <a:rPr lang="de-DE" dirty="0" err="1" smtClean="0"/>
              <a:t>velocities</a:t>
            </a:r>
            <a:r>
              <a:rPr lang="de-DE" dirty="0" smtClean="0"/>
              <a:t> relative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window</a:t>
            </a:r>
            <a:r>
              <a:rPr lang="de-DE" dirty="0" smtClean="0"/>
              <a:t> </a:t>
            </a:r>
            <a:r>
              <a:rPr lang="de-DE" dirty="0" err="1" smtClean="0"/>
              <a:t>size</a:t>
            </a:r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5316423" y="861683"/>
            <a:ext cx="3396037" cy="1980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5798820" y="1207378"/>
            <a:ext cx="2481592" cy="83049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5724128" y="969695"/>
            <a:ext cx="407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00B050"/>
                </a:solidFill>
              </a:rPr>
              <a:t>ROI</a:t>
            </a:r>
            <a:endParaRPr lang="de-DE" sz="1200" dirty="0">
              <a:solidFill>
                <a:srgbClr val="00B050"/>
              </a:solidFill>
            </a:endParaRPr>
          </a:p>
        </p:txBody>
      </p:sp>
      <p:cxnSp>
        <p:nvCxnSpPr>
          <p:cNvPr id="8" name="Gerade Verbindung 7"/>
          <p:cNvCxnSpPr/>
          <p:nvPr/>
        </p:nvCxnSpPr>
        <p:spPr>
          <a:xfrm>
            <a:off x="7014441" y="1108194"/>
            <a:ext cx="0" cy="1060666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6737154" y="2107885"/>
            <a:ext cx="607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err="1" smtClean="0">
                <a:solidFill>
                  <a:srgbClr val="C00000"/>
                </a:solidFill>
              </a:rPr>
              <a:t>cntPos</a:t>
            </a:r>
            <a:endParaRPr lang="de-DE" sz="1200" b="1" dirty="0">
              <a:solidFill>
                <a:srgbClr val="C00000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7479940" y="1501808"/>
            <a:ext cx="548444" cy="27343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/>
          <p:cNvCxnSpPr/>
          <p:nvPr/>
        </p:nvCxnSpPr>
        <p:spPr>
          <a:xfrm flipH="1">
            <a:off x="7176363" y="1638527"/>
            <a:ext cx="509836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07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ToDo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r>
              <a:rPr lang="de-DE" dirty="0" smtClean="0"/>
              <a:t> Tracking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2376263"/>
          </a:xfrm>
        </p:spPr>
        <p:txBody>
          <a:bodyPr/>
          <a:lstStyle/>
          <a:p>
            <a:pPr marL="177800" indent="-177800"/>
            <a:r>
              <a:rPr lang="de-DE" dirty="0" smtClean="0"/>
              <a:t>Combine </a:t>
            </a:r>
            <a:r>
              <a:rPr lang="de-DE" dirty="0" err="1" smtClean="0"/>
              <a:t>tracks</a:t>
            </a:r>
            <a:endParaRPr lang="de-DE" dirty="0" smtClean="0"/>
          </a:p>
          <a:p>
            <a:pPr marL="439738" lvl="1" indent="-177800"/>
            <a:r>
              <a:rPr lang="de-DE" dirty="0" err="1" smtClean="0"/>
              <a:t>combine</a:t>
            </a:r>
            <a:r>
              <a:rPr lang="de-DE" dirty="0" smtClean="0"/>
              <a:t> </a:t>
            </a:r>
            <a:r>
              <a:rPr lang="de-DE" dirty="0" err="1" smtClean="0"/>
              <a:t>tracks</a:t>
            </a:r>
            <a:r>
              <a:rPr lang="de-DE" dirty="0" smtClean="0"/>
              <a:t>, </a:t>
            </a:r>
            <a:r>
              <a:rPr lang="de-DE" dirty="0" err="1" smtClean="0"/>
              <a:t>depending</a:t>
            </a:r>
            <a:r>
              <a:rPr lang="de-DE" dirty="0" smtClean="0"/>
              <a:t> on same </a:t>
            </a:r>
            <a:r>
              <a:rPr lang="de-DE" dirty="0" err="1" smtClean="0"/>
              <a:t>velocity</a:t>
            </a:r>
            <a:endParaRPr lang="de-DE" dirty="0" smtClean="0"/>
          </a:p>
          <a:p>
            <a:pPr marL="439738" lvl="1" indent="-177800"/>
            <a:r>
              <a:rPr lang="de-DE" sz="1200" dirty="0" err="1" smtClean="0"/>
              <a:t>use</a:t>
            </a:r>
            <a:r>
              <a:rPr lang="de-DE" sz="1200" dirty="0" smtClean="0"/>
              <a:t> </a:t>
            </a:r>
            <a:r>
              <a:rPr lang="de-DE" sz="1200" dirty="0" err="1" smtClean="0"/>
              <a:t>only</a:t>
            </a:r>
            <a:r>
              <a:rPr lang="de-DE" sz="1200" dirty="0" smtClean="0"/>
              <a:t> </a:t>
            </a:r>
            <a:r>
              <a:rPr lang="de-DE" sz="1200" dirty="0" err="1" smtClean="0"/>
              <a:t>tracks</a:t>
            </a:r>
            <a:r>
              <a:rPr lang="de-DE" sz="1200" dirty="0" smtClean="0"/>
              <a:t> </a:t>
            </a:r>
            <a:r>
              <a:rPr lang="de-DE" sz="1200" dirty="0" err="1" smtClean="0"/>
              <a:t>with</a:t>
            </a:r>
            <a:r>
              <a:rPr lang="de-DE" sz="1200" dirty="0" smtClean="0"/>
              <a:t> high </a:t>
            </a:r>
            <a:r>
              <a:rPr lang="de-DE" sz="1200" dirty="0" err="1" smtClean="0"/>
              <a:t>confidence</a:t>
            </a:r>
            <a:endParaRPr lang="de-DE" sz="1200" dirty="0" smtClean="0"/>
          </a:p>
          <a:p>
            <a:pPr marL="177800" indent="-177800"/>
            <a:r>
              <a:rPr lang="de-DE" sz="1400" dirty="0" err="1" smtClean="0"/>
              <a:t>Counting</a:t>
            </a:r>
            <a:endParaRPr lang="de-DE" sz="1400" dirty="0" smtClean="0"/>
          </a:p>
          <a:p>
            <a:pPr marL="439738" lvl="1" indent="-177800"/>
            <a:r>
              <a:rPr lang="de-DE" sz="1200" dirty="0" err="1" smtClean="0"/>
              <a:t>count</a:t>
            </a:r>
            <a:r>
              <a:rPr lang="de-DE" sz="1200" dirty="0" smtClean="0"/>
              <a:t> </a:t>
            </a:r>
            <a:r>
              <a:rPr lang="de-DE" sz="1200" dirty="0" err="1" smtClean="0"/>
              <a:t>only</a:t>
            </a:r>
            <a:endParaRPr lang="de-DE" sz="1200" dirty="0" smtClean="0"/>
          </a:p>
          <a:p>
            <a:pPr marL="177800" indent="-177800"/>
            <a:r>
              <a:rPr lang="de-DE" dirty="0" err="1" smtClean="0"/>
              <a:t>Refactoring</a:t>
            </a:r>
            <a:endParaRPr lang="de-DE" dirty="0" smtClean="0"/>
          </a:p>
          <a:p>
            <a:pPr marL="439738" lvl="1" indent="-177800"/>
            <a:r>
              <a:rPr lang="de-DE" dirty="0" err="1" smtClean="0"/>
              <a:t>make</a:t>
            </a:r>
            <a:r>
              <a:rPr lang="de-DE" dirty="0" smtClean="0"/>
              <a:t> all </a:t>
            </a:r>
            <a:r>
              <a:rPr lang="de-DE" dirty="0" err="1" smtClean="0"/>
              <a:t>class</a:t>
            </a:r>
            <a:r>
              <a:rPr lang="de-DE" dirty="0" smtClean="0"/>
              <a:t> variables private</a:t>
            </a:r>
          </a:p>
          <a:p>
            <a:pPr marL="439738" lvl="1" indent="-177800"/>
            <a:r>
              <a:rPr lang="de-DE" dirty="0" err="1" smtClean="0"/>
              <a:t>implement</a:t>
            </a:r>
            <a:r>
              <a:rPr lang="de-DE" dirty="0" smtClean="0"/>
              <a:t> </a:t>
            </a:r>
            <a:r>
              <a:rPr lang="de-DE" dirty="0" err="1" smtClean="0"/>
              <a:t>Blob</a:t>
            </a:r>
            <a:r>
              <a:rPr lang="de-DE" dirty="0" smtClean="0"/>
              <a:t> ID </a:t>
            </a:r>
            <a:r>
              <a:rPr lang="de-DE" dirty="0" err="1" smtClean="0"/>
              <a:t>handling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Track </a:t>
            </a:r>
            <a:r>
              <a:rPr lang="de-DE" dirty="0" err="1" smtClean="0"/>
              <a:t>method</a:t>
            </a:r>
            <a:r>
              <a:rPr lang="de-DE" dirty="0" smtClean="0"/>
              <a:t> (</a:t>
            </a:r>
            <a:r>
              <a:rPr lang="de-DE" dirty="0" err="1" smtClean="0"/>
              <a:t>static</a:t>
            </a:r>
            <a:r>
              <a:rPr lang="de-DE" dirty="0" smtClean="0"/>
              <a:t> </a:t>
            </a:r>
            <a:r>
              <a:rPr lang="de-DE" dirty="0" err="1" smtClean="0"/>
              <a:t>list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IDs) </a:t>
            </a:r>
          </a:p>
          <a:p>
            <a:pPr marL="439738" lvl="1" indent="-177800"/>
            <a:r>
              <a:rPr lang="de-DE" dirty="0" smtClean="0"/>
              <a:t>Tracks::</a:t>
            </a:r>
            <a:r>
              <a:rPr lang="de-DE" smtClean="0"/>
              <a:t>DeleteTrack</a:t>
            </a:r>
            <a:endParaRPr lang="de-DE" dirty="0" smtClean="0"/>
          </a:p>
          <a:p>
            <a:pPr marL="177800" indent="-177800"/>
            <a:r>
              <a:rPr lang="de-DE" dirty="0" smtClean="0"/>
              <a:t>Set </a:t>
            </a:r>
            <a:r>
              <a:rPr lang="de-DE" dirty="0" err="1" smtClean="0"/>
              <a:t>Up</a:t>
            </a:r>
            <a:r>
              <a:rPr lang="de-DE" dirty="0" smtClean="0"/>
              <a:t> Test Environment</a:t>
            </a:r>
          </a:p>
          <a:p>
            <a:pPr marL="439738" lvl="1" indent="-177800"/>
            <a:r>
              <a:rPr lang="de-DE" dirty="0" err="1" smtClean="0"/>
              <a:t>tests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tracking</a:t>
            </a:r>
            <a:r>
              <a:rPr lang="de-DE" dirty="0" smtClean="0"/>
              <a:t> </a:t>
            </a:r>
            <a:r>
              <a:rPr lang="de-DE" dirty="0" err="1" smtClean="0"/>
              <a:t>classes</a:t>
            </a:r>
            <a:r>
              <a:rPr lang="de-DE" dirty="0" smtClean="0"/>
              <a:t> (in </a:t>
            </a:r>
            <a:r>
              <a:rPr lang="de-DE" dirty="0" err="1" smtClean="0"/>
              <a:t>tst_track</a:t>
            </a:r>
            <a:r>
              <a:rPr lang="de-DE" dirty="0" smtClean="0"/>
              <a:t>)</a:t>
            </a:r>
            <a:endParaRPr lang="de-DE" sz="1200" dirty="0" smtClean="0"/>
          </a:p>
        </p:txBody>
      </p:sp>
    </p:spTree>
    <p:extLst>
      <p:ext uri="{BB962C8B-B14F-4D97-AF65-F5344CB8AC3E}">
        <p14:creationId xmlns:p14="http://schemas.microsoft.com/office/powerpoint/2010/main" val="318306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Backup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800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Motion </a:t>
            </a:r>
            <a:r>
              <a:rPr lang="de-DE" dirty="0" err="1" smtClean="0"/>
              <a:t>based</a:t>
            </a:r>
            <a:r>
              <a:rPr lang="de-DE" dirty="0" smtClean="0"/>
              <a:t> multiple 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tracking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stationary</a:t>
            </a:r>
            <a:r>
              <a:rPr lang="de-DE" dirty="0" smtClean="0"/>
              <a:t> </a:t>
            </a:r>
            <a:r>
              <a:rPr lang="de-DE" dirty="0" err="1" smtClean="0"/>
              <a:t>camera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836712"/>
            <a:ext cx="6131024" cy="5289451"/>
          </a:xfrm>
        </p:spPr>
        <p:txBody>
          <a:bodyPr/>
          <a:lstStyle/>
          <a:p>
            <a:r>
              <a:rPr lang="de-DE" dirty="0" smtClean="0"/>
              <a:t>Initialize </a:t>
            </a:r>
            <a:r>
              <a:rPr lang="de-DE" dirty="0" err="1" smtClean="0"/>
              <a:t>tracks</a:t>
            </a:r>
            <a:endParaRPr lang="de-DE" dirty="0" smtClean="0"/>
          </a:p>
          <a:p>
            <a:r>
              <a:rPr lang="de-DE" dirty="0" smtClean="0"/>
              <a:t>Read </a:t>
            </a:r>
            <a:r>
              <a:rPr lang="de-DE" dirty="0" err="1" smtClean="0"/>
              <a:t>video</a:t>
            </a:r>
            <a:r>
              <a:rPr lang="de-DE" dirty="0" smtClean="0"/>
              <a:t> </a:t>
            </a:r>
            <a:r>
              <a:rPr lang="de-DE" dirty="0" err="1" smtClean="0"/>
              <a:t>frame</a:t>
            </a:r>
            <a:endParaRPr lang="de-DE" dirty="0" smtClean="0"/>
          </a:p>
          <a:p>
            <a:r>
              <a:rPr lang="de-DE" dirty="0" err="1" smtClean="0"/>
              <a:t>Detecting</a:t>
            </a:r>
            <a:r>
              <a:rPr lang="de-DE" dirty="0" smtClean="0"/>
              <a:t> </a:t>
            </a:r>
            <a:r>
              <a:rPr lang="de-DE" dirty="0" err="1" smtClean="0"/>
              <a:t>moving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r>
              <a:rPr lang="de-DE" dirty="0" smtClean="0"/>
              <a:t> in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frame</a:t>
            </a:r>
            <a:r>
              <a:rPr lang="de-DE" dirty="0" smtClean="0"/>
              <a:t>,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background</a:t>
            </a:r>
            <a:r>
              <a:rPr lang="de-DE" dirty="0" smtClean="0"/>
              <a:t> </a:t>
            </a:r>
            <a:r>
              <a:rPr lang="de-DE" dirty="0" err="1" smtClean="0"/>
              <a:t>subtraction</a:t>
            </a:r>
            <a:endParaRPr lang="de-DE" dirty="0" smtClean="0"/>
          </a:p>
          <a:p>
            <a:pPr lvl="1"/>
            <a:r>
              <a:rPr lang="de-DE" dirty="0" smtClean="0"/>
              <a:t>Background </a:t>
            </a:r>
            <a:r>
              <a:rPr lang="de-DE" dirty="0" err="1" smtClean="0"/>
              <a:t>mdeling</a:t>
            </a:r>
            <a:endParaRPr lang="de-DE" dirty="0" smtClean="0"/>
          </a:p>
          <a:p>
            <a:pPr lvl="1"/>
            <a:r>
              <a:rPr lang="de-DE" dirty="0" smtClean="0"/>
              <a:t>Background </a:t>
            </a:r>
            <a:r>
              <a:rPr lang="de-DE" dirty="0" err="1" smtClean="0"/>
              <a:t>initializaiton</a:t>
            </a:r>
            <a:endParaRPr lang="de-DE" dirty="0" smtClean="0"/>
          </a:p>
          <a:p>
            <a:pPr lvl="1"/>
            <a:r>
              <a:rPr lang="de-DE" dirty="0" smtClean="0"/>
              <a:t>Background </a:t>
            </a:r>
            <a:r>
              <a:rPr lang="de-DE" dirty="0" err="1" smtClean="0"/>
              <a:t>maintenance</a:t>
            </a:r>
            <a:endParaRPr lang="de-DE" dirty="0" smtClean="0"/>
          </a:p>
          <a:p>
            <a:pPr lvl="1"/>
            <a:r>
              <a:rPr lang="de-DE" dirty="0" err="1" smtClean="0"/>
              <a:t>Foreground</a:t>
            </a:r>
            <a:r>
              <a:rPr lang="de-DE" dirty="0" smtClean="0"/>
              <a:t>  </a:t>
            </a:r>
            <a:r>
              <a:rPr lang="de-DE" dirty="0" err="1" smtClean="0"/>
              <a:t>detection</a:t>
            </a:r>
            <a:endParaRPr lang="de-DE" dirty="0" smtClean="0"/>
          </a:p>
          <a:p>
            <a:r>
              <a:rPr lang="de-DE" dirty="0" err="1" smtClean="0"/>
              <a:t>Associating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detections</a:t>
            </a:r>
            <a:r>
              <a:rPr lang="de-DE" dirty="0" smtClean="0"/>
              <a:t> </a:t>
            </a:r>
            <a:r>
              <a:rPr lang="de-DE" dirty="0" err="1" smtClean="0"/>
              <a:t>corresponding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same 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over</a:t>
            </a:r>
            <a:r>
              <a:rPr lang="de-DE" dirty="0" smtClean="0"/>
              <a:t> time</a:t>
            </a:r>
          </a:p>
          <a:p>
            <a:pPr lvl="1"/>
            <a:r>
              <a:rPr lang="de-DE" dirty="0" err="1" smtClean="0"/>
              <a:t>Assign</a:t>
            </a:r>
            <a:r>
              <a:rPr lang="de-DE" dirty="0" smtClean="0"/>
              <a:t> </a:t>
            </a:r>
            <a:r>
              <a:rPr lang="de-DE" dirty="0" err="1"/>
              <a:t>d</a:t>
            </a:r>
            <a:r>
              <a:rPr lang="de-DE" dirty="0" err="1" smtClean="0"/>
              <a:t>etections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endParaRPr lang="de-DE" dirty="0" smtClean="0"/>
          </a:p>
          <a:p>
            <a:pPr lvl="1"/>
            <a:r>
              <a:rPr lang="de-DE" dirty="0" smtClean="0"/>
              <a:t>Update </a:t>
            </a:r>
            <a:r>
              <a:rPr lang="de-DE" dirty="0" err="1"/>
              <a:t>a</a:t>
            </a:r>
            <a:r>
              <a:rPr lang="de-DE" dirty="0" err="1" smtClean="0"/>
              <a:t>ssigned</a:t>
            </a:r>
            <a:r>
              <a:rPr lang="de-DE" dirty="0" smtClean="0"/>
              <a:t> </a:t>
            </a:r>
            <a:r>
              <a:rPr lang="de-DE" dirty="0" err="1" smtClean="0"/>
              <a:t>tracks</a:t>
            </a:r>
            <a:endParaRPr lang="de-DE" dirty="0" smtClean="0"/>
          </a:p>
          <a:p>
            <a:pPr lvl="1"/>
            <a:r>
              <a:rPr lang="de-DE" dirty="0" smtClean="0"/>
              <a:t>Update </a:t>
            </a:r>
            <a:r>
              <a:rPr lang="de-DE" dirty="0" err="1" smtClean="0"/>
              <a:t>unassigned</a:t>
            </a:r>
            <a:r>
              <a:rPr lang="de-DE" dirty="0" smtClean="0"/>
              <a:t> </a:t>
            </a:r>
            <a:r>
              <a:rPr lang="de-DE" dirty="0" err="1" smtClean="0"/>
              <a:t>tracks</a:t>
            </a:r>
            <a:endParaRPr lang="de-DE" dirty="0" smtClean="0"/>
          </a:p>
          <a:p>
            <a:pPr lvl="1"/>
            <a:r>
              <a:rPr lang="de-DE" dirty="0" smtClean="0"/>
              <a:t>Delete lost </a:t>
            </a:r>
            <a:r>
              <a:rPr lang="de-DE" dirty="0" err="1" smtClean="0"/>
              <a:t>tracks</a:t>
            </a:r>
            <a:endParaRPr lang="de-DE" dirty="0" smtClean="0"/>
          </a:p>
          <a:p>
            <a:pPr lvl="1"/>
            <a:r>
              <a:rPr lang="de-DE" dirty="0" smtClean="0"/>
              <a:t>Create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tracks</a:t>
            </a:r>
            <a:endParaRPr lang="de-DE" dirty="0" smtClean="0"/>
          </a:p>
          <a:p>
            <a:pPr lvl="2"/>
            <a:r>
              <a:rPr lang="de-DE" dirty="0" err="1" smtClean="0"/>
              <a:t>Assumption</a:t>
            </a:r>
            <a:r>
              <a:rPr lang="de-DE" dirty="0" smtClean="0"/>
              <a:t>: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newly</a:t>
            </a:r>
            <a:r>
              <a:rPr lang="de-DE" dirty="0" smtClean="0"/>
              <a:t> </a:t>
            </a:r>
            <a:r>
              <a:rPr lang="de-DE" dirty="0" err="1" smtClean="0"/>
              <a:t>detected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starts</a:t>
            </a:r>
            <a:r>
              <a:rPr lang="de-DE" dirty="0" smtClean="0"/>
              <a:t> a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(</a:t>
            </a:r>
            <a:r>
              <a:rPr lang="de-DE" dirty="0" err="1" smtClean="0"/>
              <a:t>judged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size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location</a:t>
            </a:r>
            <a:r>
              <a:rPr lang="de-DE" dirty="0" smtClean="0"/>
              <a:t>) </a:t>
            </a:r>
          </a:p>
          <a:p>
            <a:r>
              <a:rPr lang="de-DE" dirty="0" smtClean="0"/>
              <a:t>Display </a:t>
            </a:r>
            <a:r>
              <a:rPr lang="de-DE" dirty="0" err="1" smtClean="0"/>
              <a:t>tracking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7164288" y="2132856"/>
            <a:ext cx="1827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Motion </a:t>
            </a:r>
            <a:r>
              <a:rPr lang="de-DE" dirty="0" err="1" smtClean="0"/>
              <a:t>detection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7315973" y="4067780"/>
            <a:ext cx="160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tracking</a:t>
            </a:r>
            <a:endParaRPr lang="de-DE" dirty="0"/>
          </a:p>
        </p:txBody>
      </p:sp>
      <p:sp>
        <p:nvSpPr>
          <p:cNvPr id="7" name="Geschweifte Klammer rechts 6"/>
          <p:cNvSpPr/>
          <p:nvPr/>
        </p:nvSpPr>
        <p:spPr>
          <a:xfrm>
            <a:off x="6804248" y="1700808"/>
            <a:ext cx="288032" cy="1224136"/>
          </a:xfrm>
          <a:prstGeom prst="rightBrace">
            <a:avLst>
              <a:gd name="adj1" fmla="val 15548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Geschweifte Klammer rechts 7"/>
          <p:cNvSpPr/>
          <p:nvPr/>
        </p:nvSpPr>
        <p:spPr>
          <a:xfrm>
            <a:off x="6804248" y="3284984"/>
            <a:ext cx="288032" cy="1872208"/>
          </a:xfrm>
          <a:prstGeom prst="rightBrace">
            <a:avLst>
              <a:gd name="adj1" fmla="val 15548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740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Read </a:t>
            </a:r>
            <a:r>
              <a:rPr lang="de-DE" dirty="0" err="1" smtClean="0"/>
              <a:t>video</a:t>
            </a:r>
            <a:r>
              <a:rPr lang="de-DE" dirty="0" smtClean="0"/>
              <a:t> </a:t>
            </a:r>
            <a:r>
              <a:rPr lang="de-DE" dirty="0" err="1" smtClean="0"/>
              <a:t>frame</a:t>
            </a:r>
            <a:r>
              <a:rPr lang="de-DE" dirty="0" smtClean="0"/>
              <a:t>: Test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Single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step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mode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for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reading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and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displaying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frames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done</a:t>
            </a:r>
            <a:endParaRPr lang="de-DE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Continuous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mode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based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on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timer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(100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ms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/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frame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) 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done</a:t>
            </a:r>
            <a:endParaRPr lang="de-DE" dirty="0" smtClean="0">
              <a:solidFill>
                <a:schemeClr val="accent3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Reference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videos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 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done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 (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c#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\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recordings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\2015-03-30_Überschneidung_V2.wmv – 1:20 min)</a:t>
            </a:r>
            <a:endParaRPr lang="de-DE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Comparison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of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different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background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modeling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algorithms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(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Aforge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simple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background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modeling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, CV MOG, CV MOG2) 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done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, MOG2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is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best</a:t>
            </a:r>
            <a:endParaRPr lang="de-DE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de-DE" dirty="0" err="1" smtClean="0"/>
              <a:t>Apply</a:t>
            </a:r>
            <a:r>
              <a:rPr lang="de-DE" dirty="0" smtClean="0"/>
              <a:t> </a:t>
            </a:r>
            <a:r>
              <a:rPr lang="de-DE" dirty="0" err="1" smtClean="0"/>
              <a:t>filters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improve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r>
              <a:rPr lang="de-DE" dirty="0" smtClean="0"/>
              <a:t> (e.g. </a:t>
            </a:r>
            <a:r>
              <a:rPr lang="de-DE" dirty="0" err="1" smtClean="0"/>
              <a:t>busses</a:t>
            </a:r>
            <a:r>
              <a:rPr lang="de-DE" dirty="0" smtClean="0"/>
              <a:t> </a:t>
            </a:r>
            <a:r>
              <a:rPr lang="de-DE" dirty="0" err="1" smtClean="0"/>
              <a:t>contain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multiple </a:t>
            </a:r>
            <a:r>
              <a:rPr lang="de-DE" dirty="0" err="1" smtClean="0"/>
              <a:t>blobs</a:t>
            </a:r>
            <a:r>
              <a:rPr lang="de-DE" dirty="0" smtClean="0"/>
              <a:t>,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windows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not </a:t>
            </a:r>
            <a:r>
              <a:rPr lang="de-DE" dirty="0" err="1" smtClean="0"/>
              <a:t>recognized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foreground</a:t>
            </a:r>
            <a:r>
              <a:rPr lang="de-DE" dirty="0" smtClean="0"/>
              <a:t>)</a:t>
            </a:r>
          </a:p>
          <a:p>
            <a:r>
              <a:rPr lang="de-DE" dirty="0" smtClean="0"/>
              <a:t>Filter </a:t>
            </a:r>
            <a:r>
              <a:rPr lang="de-DE" dirty="0" err="1" smtClean="0"/>
              <a:t>sequence</a:t>
            </a:r>
            <a:r>
              <a:rPr lang="de-DE" dirty="0" smtClean="0"/>
              <a:t>: </a:t>
            </a:r>
            <a:r>
              <a:rPr lang="de-DE" dirty="0" err="1" smtClean="0"/>
              <a:t>blur</a:t>
            </a:r>
            <a:r>
              <a:rPr lang="de-DE" dirty="0" smtClean="0"/>
              <a:t>, MOG, </a:t>
            </a:r>
            <a:r>
              <a:rPr lang="de-DE" dirty="0" err="1" smtClean="0"/>
              <a:t>erosion</a:t>
            </a:r>
            <a:r>
              <a:rPr lang="de-DE" dirty="0" smtClean="0"/>
              <a:t>, </a:t>
            </a:r>
            <a:r>
              <a:rPr lang="de-DE" dirty="0" err="1" smtClean="0"/>
              <a:t>combine</a:t>
            </a:r>
            <a:r>
              <a:rPr lang="de-DE" dirty="0" smtClean="0"/>
              <a:t> </a:t>
            </a:r>
            <a:r>
              <a:rPr lang="de-DE" dirty="0" err="1" smtClean="0"/>
              <a:t>blobs</a:t>
            </a:r>
            <a:endParaRPr lang="de-DE" dirty="0" smtClean="0"/>
          </a:p>
          <a:p>
            <a:r>
              <a:rPr lang="de-DE" dirty="0" err="1" smtClean="0"/>
              <a:t>Testinfrastructure</a:t>
            </a:r>
            <a:r>
              <a:rPr lang="de-DE" dirty="0" smtClean="0"/>
              <a:t>,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compare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065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Detecting</a:t>
            </a:r>
            <a:r>
              <a:rPr lang="de-DE" dirty="0" smtClean="0"/>
              <a:t> </a:t>
            </a:r>
            <a:r>
              <a:rPr lang="de-DE" dirty="0" err="1" smtClean="0"/>
              <a:t>moving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r>
              <a:rPr lang="de-DE" dirty="0" smtClean="0"/>
              <a:t> in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frame</a:t>
            </a:r>
            <a:r>
              <a:rPr lang="de-DE" dirty="0" smtClean="0"/>
              <a:t>: Test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Display </a:t>
            </a:r>
            <a:r>
              <a:rPr lang="de-DE" dirty="0" err="1" smtClean="0"/>
              <a:t>background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foreground</a:t>
            </a:r>
            <a:r>
              <a:rPr lang="de-DE" dirty="0" smtClean="0"/>
              <a:t> </a:t>
            </a:r>
            <a:r>
              <a:rPr lang="de-DE" dirty="0" err="1" smtClean="0"/>
              <a:t>mask</a:t>
            </a:r>
            <a:r>
              <a:rPr lang="de-DE" dirty="0" smtClean="0"/>
              <a:t> in </a:t>
            </a:r>
            <a:r>
              <a:rPr lang="de-DE" dirty="0" err="1" smtClean="0"/>
              <a:t>seprarate</a:t>
            </a:r>
            <a:r>
              <a:rPr lang="de-DE" dirty="0" smtClean="0"/>
              <a:t> </a:t>
            </a:r>
            <a:r>
              <a:rPr lang="de-DE" dirty="0" err="1" smtClean="0"/>
              <a:t>window</a:t>
            </a:r>
            <a:endParaRPr lang="de-DE" dirty="0" smtClean="0"/>
          </a:p>
          <a:p>
            <a:r>
              <a:rPr lang="de-DE" dirty="0" smtClean="0"/>
              <a:t>Show </a:t>
            </a:r>
            <a:r>
              <a:rPr lang="de-DE" dirty="0" err="1" smtClean="0"/>
              <a:t>bounding</a:t>
            </a:r>
            <a:r>
              <a:rPr lang="de-DE" dirty="0" smtClean="0"/>
              <a:t> box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centroid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identified</a:t>
            </a:r>
            <a:r>
              <a:rPr lang="de-DE" dirty="0" smtClean="0"/>
              <a:t> </a:t>
            </a:r>
            <a:r>
              <a:rPr lang="de-DE" dirty="0" err="1" smtClean="0"/>
              <a:t>blob</a:t>
            </a:r>
            <a:r>
              <a:rPr lang="de-DE" dirty="0" smtClean="0"/>
              <a:t> in original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mask</a:t>
            </a:r>
            <a:r>
              <a:rPr lang="de-DE" dirty="0" smtClean="0"/>
              <a:t> </a:t>
            </a:r>
            <a:r>
              <a:rPr lang="de-DE" dirty="0" err="1" smtClean="0"/>
              <a:t>window</a:t>
            </a:r>
            <a:endParaRPr lang="de-DE" dirty="0" smtClean="0"/>
          </a:p>
          <a:p>
            <a:r>
              <a:rPr lang="de-DE" dirty="0" smtClean="0"/>
              <a:t>Control </a:t>
            </a:r>
            <a:r>
              <a:rPr lang="de-DE" dirty="0" err="1" smtClean="0"/>
              <a:t>panel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parametrization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971600" y="2420888"/>
            <a:ext cx="5400600" cy="36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331640" y="2780928"/>
            <a:ext cx="1944216" cy="1296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4067944" y="2780928"/>
            <a:ext cx="1944216" cy="1296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4080702" y="4437112"/>
            <a:ext cx="1944216" cy="1296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4392534" y="3244334"/>
            <a:ext cx="12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Background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547664" y="3275692"/>
            <a:ext cx="1526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Original </a:t>
            </a:r>
            <a:r>
              <a:rPr lang="de-DE" dirty="0" err="1" smtClean="0"/>
              <a:t>frame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4413118" y="4762018"/>
            <a:ext cx="1274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/>
              <a:t>Foreground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 smtClean="0"/>
              <a:t>mask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1331640" y="4437112"/>
            <a:ext cx="1944216" cy="12961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1577141" y="4931876"/>
            <a:ext cx="1453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Control </a:t>
            </a:r>
            <a:r>
              <a:rPr lang="de-DE" dirty="0" err="1" smtClean="0"/>
              <a:t>panel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416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Detecting</a:t>
            </a:r>
            <a:r>
              <a:rPr lang="de-DE" dirty="0" smtClean="0"/>
              <a:t> </a:t>
            </a:r>
            <a:r>
              <a:rPr lang="de-DE" dirty="0" err="1" smtClean="0"/>
              <a:t>moving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r>
              <a:rPr lang="de-DE" dirty="0" smtClean="0"/>
              <a:t> in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frame</a:t>
            </a:r>
            <a:r>
              <a:rPr lang="de-DE" dirty="0" smtClean="0"/>
              <a:t>: Test </a:t>
            </a:r>
            <a:r>
              <a:rPr lang="de-DE" dirty="0" err="1" smtClean="0"/>
              <a:t>control</a:t>
            </a:r>
            <a:r>
              <a:rPr lang="de-DE" dirty="0" smtClean="0"/>
              <a:t> </a:t>
            </a:r>
            <a:r>
              <a:rPr lang="de-DE" dirty="0" err="1" smtClean="0"/>
              <a:t>panel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836713"/>
            <a:ext cx="8229600" cy="1368152"/>
          </a:xfrm>
        </p:spPr>
        <p:txBody>
          <a:bodyPr/>
          <a:lstStyle/>
          <a:p>
            <a:r>
              <a:rPr lang="de-DE" dirty="0" smtClean="0"/>
              <a:t>Control </a:t>
            </a:r>
            <a:r>
              <a:rPr lang="de-DE" dirty="0" err="1" smtClean="0"/>
              <a:t>panel</a:t>
            </a:r>
            <a:r>
              <a:rPr lang="de-DE" dirty="0" smtClean="0"/>
              <a:t> </a:t>
            </a:r>
            <a:r>
              <a:rPr lang="de-DE" dirty="0" err="1" smtClean="0"/>
              <a:t>functionality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575556" y="1628800"/>
            <a:ext cx="7920880" cy="41044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1059787" y="1808820"/>
            <a:ext cx="553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Run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2081197" y="1808820"/>
            <a:ext cx="735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Pause</a:t>
            </a:r>
            <a:endParaRPr lang="de-DE" dirty="0"/>
          </a:p>
        </p:txBody>
      </p:sp>
      <p:sp>
        <p:nvSpPr>
          <p:cNvPr id="10" name="Gleichschenkliges Dreieck 9"/>
          <p:cNvSpPr/>
          <p:nvPr/>
        </p:nvSpPr>
        <p:spPr>
          <a:xfrm rot="5400000">
            <a:off x="762180" y="1901153"/>
            <a:ext cx="288032" cy="184666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3" name="Gruppieren 12"/>
          <p:cNvGrpSpPr/>
          <p:nvPr/>
        </p:nvGrpSpPr>
        <p:grpSpPr>
          <a:xfrm>
            <a:off x="1901177" y="1862093"/>
            <a:ext cx="180020" cy="288032"/>
            <a:chOff x="6048164" y="3861048"/>
            <a:chExt cx="180020" cy="288032"/>
          </a:xfrm>
        </p:grpSpPr>
        <p:sp>
          <p:nvSpPr>
            <p:cNvPr id="11" name="Rechteck 10"/>
            <p:cNvSpPr/>
            <p:nvPr/>
          </p:nvSpPr>
          <p:spPr>
            <a:xfrm>
              <a:off x="6048164" y="3861048"/>
              <a:ext cx="72008" cy="2880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6156176" y="3861048"/>
              <a:ext cx="72008" cy="2880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  <p:sp>
        <p:nvSpPr>
          <p:cNvPr id="14" name="Textfeld 13"/>
          <p:cNvSpPr txBox="1"/>
          <p:nvPr/>
        </p:nvSpPr>
        <p:spPr>
          <a:xfrm>
            <a:off x="3419872" y="1821443"/>
            <a:ext cx="1386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Single Frame</a:t>
            </a:r>
            <a:endParaRPr lang="de-DE" dirty="0"/>
          </a:p>
        </p:txBody>
      </p:sp>
      <p:grpSp>
        <p:nvGrpSpPr>
          <p:cNvPr id="24" name="Gruppieren 23"/>
          <p:cNvGrpSpPr/>
          <p:nvPr/>
        </p:nvGrpSpPr>
        <p:grpSpPr>
          <a:xfrm>
            <a:off x="4806855" y="1835456"/>
            <a:ext cx="184667" cy="341305"/>
            <a:chOff x="3743908" y="2763659"/>
            <a:chExt cx="184667" cy="341305"/>
          </a:xfrm>
        </p:grpSpPr>
        <p:sp>
          <p:nvSpPr>
            <p:cNvPr id="15" name="Gleichschenkliges Dreieck 14"/>
            <p:cNvSpPr/>
            <p:nvPr/>
          </p:nvSpPr>
          <p:spPr>
            <a:xfrm rot="5400000">
              <a:off x="3692225" y="2849880"/>
              <a:ext cx="288032" cy="184666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 Verbindung 16"/>
            <p:cNvCxnSpPr/>
            <p:nvPr/>
          </p:nvCxnSpPr>
          <p:spPr>
            <a:xfrm>
              <a:off x="3928575" y="2763659"/>
              <a:ext cx="0" cy="341305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2" name="Rechteck 21"/>
          <p:cNvSpPr/>
          <p:nvPr/>
        </p:nvSpPr>
        <p:spPr>
          <a:xfrm>
            <a:off x="6732240" y="1859641"/>
            <a:ext cx="756084" cy="3434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3" name="Textfeld 22"/>
          <p:cNvSpPr txBox="1"/>
          <p:nvPr/>
        </p:nvSpPr>
        <p:spPr>
          <a:xfrm>
            <a:off x="5346578" y="1843644"/>
            <a:ext cx="1408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Go </a:t>
            </a:r>
            <a:r>
              <a:rPr lang="de-DE" dirty="0" err="1" smtClean="0"/>
              <a:t>to</a:t>
            </a:r>
            <a:r>
              <a:rPr lang="de-DE" dirty="0" smtClean="0"/>
              <a:t> Frame:</a:t>
            </a:r>
            <a:endParaRPr lang="de-DE" dirty="0"/>
          </a:p>
        </p:txBody>
      </p:sp>
      <p:grpSp>
        <p:nvGrpSpPr>
          <p:cNvPr id="25" name="Gruppieren 24"/>
          <p:cNvGrpSpPr/>
          <p:nvPr/>
        </p:nvGrpSpPr>
        <p:grpSpPr>
          <a:xfrm flipH="1">
            <a:off x="3228384" y="1825104"/>
            <a:ext cx="184667" cy="341305"/>
            <a:chOff x="3743908" y="2763659"/>
            <a:chExt cx="184667" cy="341305"/>
          </a:xfrm>
        </p:grpSpPr>
        <p:sp>
          <p:nvSpPr>
            <p:cNvPr id="26" name="Gleichschenkliges Dreieck 25"/>
            <p:cNvSpPr/>
            <p:nvPr/>
          </p:nvSpPr>
          <p:spPr>
            <a:xfrm rot="5400000">
              <a:off x="3692225" y="2849880"/>
              <a:ext cx="288032" cy="184666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7" name="Gerade Verbindung 26"/>
            <p:cNvCxnSpPr/>
            <p:nvPr/>
          </p:nvCxnSpPr>
          <p:spPr>
            <a:xfrm>
              <a:off x="3928575" y="2763659"/>
              <a:ext cx="0" cy="341305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8960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Modules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721109" y="1016732"/>
            <a:ext cx="7252499" cy="1015663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de-DE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endParaRPr lang="de-DE" sz="1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975" lvl="1" indent="-180975">
              <a:buFont typeface="Wingdings" panose="05000000000000000000" pitchFamily="2" charset="2"/>
              <a:buChar char="§"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configuration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classes</a:t>
            </a:r>
            <a:endParaRPr 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975" lvl="1" indent="-180975">
              <a:buFont typeface="Wingdings" panose="05000000000000000000" pitchFamily="2" charset="2"/>
              <a:buChar char="§"/>
            </a:pP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loaded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Sqlite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7675" lvl="3" indent="-180975">
              <a:buFont typeface="Arial" panose="020B0604020202020204" pitchFamily="34" charset="0"/>
              <a:buChar char="-"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startup</a:t>
            </a:r>
            <a:endParaRPr 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7675" lvl="3" indent="-180975">
              <a:buFont typeface="Arial" panose="020B0604020202020204" pitchFamily="34" charset="0"/>
              <a:buChar char="-"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0" lvl="2" indent="-190500">
              <a:buFont typeface="Wingdings" panose="05000000000000000000" pitchFamily="2" charset="2"/>
              <a:buChar char="§"/>
            </a:pP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classes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endParaRPr 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5544109" y="2579703"/>
            <a:ext cx="2429500" cy="861774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de-DE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SceneTracker</a:t>
            </a:r>
            <a:endParaRPr lang="de-DE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ctor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read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7675" lvl="3" indent="-180975">
              <a:buFont typeface="Arial" panose="020B0604020202020204" pitchFamily="34" charset="0"/>
              <a:buChar char="-"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ctor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7675" lvl="3" indent="-180975">
              <a:buFont typeface="Arial" panose="020B0604020202020204" pitchFamily="34" charset="0"/>
              <a:buChar char="-"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4860031" y="1160748"/>
            <a:ext cx="304880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Observer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pattern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notify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, pull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instantiate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47675" lvl="2" indent="-180975">
              <a:buFont typeface="Arial" panose="020B0604020202020204" pitchFamily="34" charset="0"/>
              <a:buChar char="-"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instantiate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subject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47675" lvl="2" indent="-180975">
              <a:buFont typeface="Arial" panose="020B0604020202020204" pitchFamily="34" charset="0"/>
              <a:buChar char="-"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instantiate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scene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observer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47675" lvl="2" indent="-180975">
              <a:buFont typeface="Arial" panose="020B0604020202020204" pitchFamily="34" charset="0"/>
              <a:buChar char="-"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call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attachObserver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pScene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4" name="Rechteck 13"/>
          <p:cNvSpPr/>
          <p:nvPr/>
        </p:nvSpPr>
        <p:spPr>
          <a:xfrm>
            <a:off x="1544662" y="2572460"/>
            <a:ext cx="2266715" cy="861774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de-DE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FrameHandler</a:t>
            </a:r>
            <a:endParaRPr lang="de-DE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ROI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Segmentation</a:t>
            </a:r>
          </a:p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Visualization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graphical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textual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overlays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363190" y="2572460"/>
            <a:ext cx="489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lobs</a:t>
            </a:r>
            <a:endParaRPr 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Gerade Verbindung mit Pfeil 17"/>
          <p:cNvCxnSpPr/>
          <p:nvPr/>
        </p:nvCxnSpPr>
        <p:spPr>
          <a:xfrm flipH="1">
            <a:off x="3743907" y="3126457"/>
            <a:ext cx="187220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4355976" y="2880236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vehicles</a:t>
            </a:r>
            <a:endParaRPr 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" name="Gruppieren 26"/>
          <p:cNvGrpSpPr/>
          <p:nvPr/>
        </p:nvGrpSpPr>
        <p:grpSpPr>
          <a:xfrm>
            <a:off x="646096" y="2636912"/>
            <a:ext cx="577532" cy="479072"/>
            <a:chOff x="646096" y="3453984"/>
            <a:chExt cx="577532" cy="479072"/>
          </a:xfrm>
        </p:grpSpPr>
        <p:sp>
          <p:nvSpPr>
            <p:cNvPr id="23" name="Ellipse 22"/>
            <p:cNvSpPr/>
            <p:nvPr/>
          </p:nvSpPr>
          <p:spPr>
            <a:xfrm>
              <a:off x="802259" y="3453984"/>
              <a:ext cx="179251" cy="180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/>
            <p:cNvSpPr/>
            <p:nvPr/>
          </p:nvSpPr>
          <p:spPr>
            <a:xfrm>
              <a:off x="1042116" y="3453984"/>
              <a:ext cx="179251" cy="180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Gleichschenkliges Dreieck 23"/>
            <p:cNvSpPr/>
            <p:nvPr/>
          </p:nvSpPr>
          <p:spPr>
            <a:xfrm rot="5400000">
              <a:off x="610096" y="3681056"/>
              <a:ext cx="288000" cy="216000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Abgerundetes Rechteck 19"/>
            <p:cNvSpPr/>
            <p:nvPr/>
          </p:nvSpPr>
          <p:spPr>
            <a:xfrm>
              <a:off x="827628" y="3681056"/>
              <a:ext cx="396000" cy="216000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8" name="Flussdiagramm: Magnetplattenspeicher 27"/>
          <p:cNvSpPr/>
          <p:nvPr/>
        </p:nvSpPr>
        <p:spPr>
          <a:xfrm>
            <a:off x="3156957" y="4401108"/>
            <a:ext cx="453821" cy="576064"/>
          </a:xfrm>
          <a:prstGeom prst="flowChartMagneticDisk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rade Verbindung mit Pfeil 29"/>
          <p:cNvCxnSpPr/>
          <p:nvPr/>
        </p:nvCxnSpPr>
        <p:spPr>
          <a:xfrm flipV="1">
            <a:off x="3165886" y="1952836"/>
            <a:ext cx="0" cy="68057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 flipV="1">
            <a:off x="7131286" y="1952836"/>
            <a:ext cx="0" cy="66432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7096349" y="2116592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3106905" y="2123966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</a:p>
        </p:txBody>
      </p:sp>
      <p:cxnSp>
        <p:nvCxnSpPr>
          <p:cNvPr id="35" name="Gerade Verbindung mit Pfeil 34"/>
          <p:cNvCxnSpPr/>
          <p:nvPr/>
        </p:nvCxnSpPr>
        <p:spPr>
          <a:xfrm>
            <a:off x="3062834" y="1952836"/>
            <a:ext cx="0" cy="70032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>
            <a:off x="1547664" y="2138663"/>
            <a:ext cx="165918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lvl="2" indent="-180975">
              <a:buFont typeface="Webdings" panose="05030102010509060703" pitchFamily="18" charset="2"/>
              <a:buChar char="~"/>
            </a:pPr>
            <a:r>
              <a:rPr lang="de-DE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de-DE" sz="1000" i="1" dirty="0" err="1"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r>
              <a:rPr lang="de-DE" sz="1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endParaRPr lang="de-DE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Gerade Verbindung mit Pfeil 39"/>
          <p:cNvCxnSpPr/>
          <p:nvPr/>
        </p:nvCxnSpPr>
        <p:spPr>
          <a:xfrm>
            <a:off x="7023274" y="1952836"/>
            <a:ext cx="0" cy="67912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/>
          <p:cNvSpPr/>
          <p:nvPr/>
        </p:nvSpPr>
        <p:spPr>
          <a:xfrm>
            <a:off x="5508104" y="2138663"/>
            <a:ext cx="165918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lvl="2" indent="-180975">
              <a:buFont typeface="Webdings" panose="05030102010509060703" pitchFamily="18" charset="2"/>
              <a:buChar char="~"/>
            </a:pPr>
            <a:r>
              <a:rPr lang="de-DE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de-DE" sz="1000" i="1" dirty="0" err="1"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r>
              <a:rPr lang="de-DE" sz="1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endParaRPr lang="de-DE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8" name="Gerade Verbindung mit Pfeil 47"/>
          <p:cNvCxnSpPr/>
          <p:nvPr/>
        </p:nvCxnSpPr>
        <p:spPr>
          <a:xfrm flipH="1">
            <a:off x="3670313" y="4689140"/>
            <a:ext cx="208879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hteck 48"/>
          <p:cNvSpPr/>
          <p:nvPr/>
        </p:nvSpPr>
        <p:spPr>
          <a:xfrm>
            <a:off x="5544109" y="3970221"/>
            <a:ext cx="2429499" cy="861774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de-DE" sz="1000" b="1" smtClean="0">
                <a:latin typeface="Arial" panose="020B0604020202020204" pitchFamily="34" charset="0"/>
                <a:cs typeface="Arial" panose="020B0604020202020204" pitchFamily="34" charset="0"/>
              </a:rPr>
              <a:t>Recorder</a:t>
            </a:r>
            <a:endParaRPr lang="de-DE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ctor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read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7675" lvl="3" indent="-180975">
              <a:buFont typeface="Arial" panose="020B0604020202020204" pitchFamily="34" charset="0"/>
              <a:buChar char="-"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ctor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7675" lvl="3" indent="-180975">
              <a:buFont typeface="Arial" panose="020B0604020202020204" pitchFamily="34" charset="0"/>
              <a:buChar char="-"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Gerade Verbindung mit Pfeil 49"/>
          <p:cNvCxnSpPr/>
          <p:nvPr/>
        </p:nvCxnSpPr>
        <p:spPr>
          <a:xfrm>
            <a:off x="6810088" y="3361944"/>
            <a:ext cx="0" cy="66432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/>
          <p:cNvSpPr txBox="1"/>
          <p:nvPr/>
        </p:nvSpPr>
        <p:spPr>
          <a:xfrm>
            <a:off x="6775151" y="3525700"/>
            <a:ext cx="8931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record</a:t>
            </a:r>
            <a:endParaRPr 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9" name="Gerade Verbindung mit Pfeil 58"/>
          <p:cNvCxnSpPr/>
          <p:nvPr/>
        </p:nvCxnSpPr>
        <p:spPr>
          <a:xfrm>
            <a:off x="3743908" y="2816932"/>
            <a:ext cx="187220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/>
          <p:nvPr/>
        </p:nvCxnSpPr>
        <p:spPr>
          <a:xfrm>
            <a:off x="1268016" y="2969332"/>
            <a:ext cx="35165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2" descr="https://upload.wikimedia.org/wikipedia/commons/0/01/W3sDesign_Observer_Design_Pattern_UM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41" y="5085184"/>
            <a:ext cx="3888432" cy="1555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/>
        </p:nvSpPr>
        <p:spPr>
          <a:xfrm>
            <a:off x="397228" y="4982979"/>
            <a:ext cx="117692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Observer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pattern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52964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Config</a:t>
            </a:r>
            <a:r>
              <a:rPr lang="de-DE" dirty="0" smtClean="0"/>
              <a:t>: </a:t>
            </a:r>
            <a:r>
              <a:rPr lang="de-DE" dirty="0" err="1" smtClean="0"/>
              <a:t>state</a:t>
            </a:r>
            <a:r>
              <a:rPr lang="de-DE" dirty="0" smtClean="0"/>
              <a:t> </a:t>
            </a:r>
            <a:r>
              <a:rPr lang="de-DE" dirty="0" err="1" smtClean="0"/>
              <a:t>machine</a:t>
            </a:r>
            <a:endParaRPr lang="de-DE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457200" y="836712"/>
            <a:ext cx="8229600" cy="5289451"/>
          </a:xfrm>
          <a:prstGeom prst="rect">
            <a:avLst/>
          </a:prstGeom>
        </p:spPr>
        <p:txBody>
          <a:bodyPr/>
          <a:lstStyle>
            <a:lvl1pPr marL="180975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47675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712788" indent="-169863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-"/>
              <a:defRPr lang="de-DE" sz="1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tabLst>
                <a:tab pos="5018088" algn="l"/>
                <a:tab pos="6461125" algn="l"/>
              </a:tabLst>
            </a:pPr>
            <a:r>
              <a:rPr lang="de-DE" dirty="0" err="1" smtClean="0"/>
              <a:t>Config</a:t>
            </a:r>
            <a:r>
              <a:rPr lang="de-DE" dirty="0" smtClean="0"/>
              <a:t>() 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err="1" smtClean="0"/>
              <a:t>calls</a:t>
            </a:r>
            <a:r>
              <a:rPr lang="de-DE" dirty="0" smtClean="0"/>
              <a:t> </a:t>
            </a:r>
            <a:r>
              <a:rPr lang="de-DE" dirty="0" err="1" smtClean="0"/>
              <a:t>init</a:t>
            </a:r>
            <a:r>
              <a:rPr lang="de-DE" dirty="0" smtClean="0"/>
              <a:t>()</a:t>
            </a:r>
          </a:p>
          <a:p>
            <a:pPr lvl="2">
              <a:tabLst>
                <a:tab pos="5018088" algn="l"/>
                <a:tab pos="6461125" algn="l"/>
              </a:tabLst>
            </a:pPr>
            <a:r>
              <a:rPr lang="de-DE" dirty="0" err="1" smtClean="0"/>
              <a:t>populateStandardParameters</a:t>
            </a:r>
            <a:r>
              <a:rPr lang="de-DE" dirty="0" smtClean="0"/>
              <a:t>()	</a:t>
            </a:r>
            <a:r>
              <a:rPr lang="de-DE" dirty="0" err="1" smtClean="0"/>
              <a:t>m_params</a:t>
            </a:r>
            <a:endParaRPr lang="de-DE" dirty="0" smtClean="0"/>
          </a:p>
          <a:p>
            <a:pPr lvl="2">
              <a:tabLst>
                <a:tab pos="5018088" algn="l"/>
                <a:tab pos="6276975" algn="l"/>
              </a:tabLst>
            </a:pPr>
            <a:r>
              <a:rPr lang="de-DE" dirty="0" err="1" smtClean="0"/>
              <a:t>setAppPath</a:t>
            </a:r>
            <a:r>
              <a:rPr lang="de-DE" dirty="0" smtClean="0"/>
              <a:t>(</a:t>
            </a:r>
            <a:r>
              <a:rPr lang="de-DE" dirty="0" err="1" smtClean="0"/>
              <a:t>appDir</a:t>
            </a:r>
            <a:r>
              <a:rPr lang="de-DE" dirty="0" smtClean="0"/>
              <a:t>): </a:t>
            </a:r>
            <a:r>
              <a:rPr lang="de-DE" dirty="0" err="1" smtClean="0"/>
              <a:t>read</a:t>
            </a:r>
            <a:r>
              <a:rPr lang="de-DE" dirty="0" smtClean="0"/>
              <a:t> </a:t>
            </a:r>
            <a:r>
              <a:rPr lang="de-DE" dirty="0" err="1" smtClean="0"/>
              <a:t>home</a:t>
            </a:r>
            <a:r>
              <a:rPr lang="de-DE" dirty="0" smtClean="0"/>
              <a:t>,  </a:t>
            </a:r>
            <a:r>
              <a:rPr lang="de-DE" dirty="0" err="1" smtClean="0"/>
              <a:t>set</a:t>
            </a:r>
            <a:r>
              <a:rPr lang="de-DE" dirty="0" smtClean="0"/>
              <a:t> </a:t>
            </a:r>
            <a:r>
              <a:rPr lang="de-DE" dirty="0" err="1" smtClean="0"/>
              <a:t>app</a:t>
            </a:r>
            <a:r>
              <a:rPr lang="de-DE" dirty="0" smtClean="0"/>
              <a:t> </a:t>
            </a:r>
            <a:r>
              <a:rPr lang="de-DE" smtClean="0"/>
              <a:t>path</a:t>
            </a:r>
            <a:r>
              <a:rPr lang="de-DE" dirty="0"/>
              <a:t>	</a:t>
            </a:r>
            <a:r>
              <a:rPr lang="de-DE" dirty="0" err="1" smtClean="0"/>
              <a:t>m_appPath</a:t>
            </a:r>
            <a:r>
              <a:rPr lang="de-DE" dirty="0" smtClean="0"/>
              <a:t>    	// </a:t>
            </a:r>
            <a:r>
              <a:rPr lang="de-DE" dirty="0"/>
              <a:t>/</a:t>
            </a:r>
            <a:r>
              <a:rPr lang="de-DE" dirty="0" err="1"/>
              <a:t>home</a:t>
            </a:r>
            <a:r>
              <a:rPr lang="de-DE" dirty="0"/>
              <a:t>/</a:t>
            </a:r>
            <a:r>
              <a:rPr lang="de-DE" dirty="0" err="1"/>
              <a:t>counter</a:t>
            </a:r>
            <a:r>
              <a:rPr lang="de-DE" dirty="0"/>
              <a:t>/ </a:t>
            </a:r>
          </a:p>
          <a:p>
            <a:pPr lvl="2">
              <a:tabLst>
                <a:tab pos="5018088" algn="l"/>
                <a:tab pos="6276975" algn="l"/>
              </a:tabLst>
            </a:pPr>
            <a:r>
              <a:rPr lang="de-DE" dirty="0" err="1" smtClean="0"/>
              <a:t>updateParameter</a:t>
            </a:r>
            <a:r>
              <a:rPr lang="de-DE" dirty="0" smtClean="0"/>
              <a:t> 	</a:t>
            </a:r>
            <a:r>
              <a:rPr lang="de-DE" dirty="0" smtClean="0">
                <a:solidFill>
                  <a:srgbClr val="00B050"/>
                </a:solidFill>
              </a:rPr>
              <a:t>"</a:t>
            </a:r>
            <a:r>
              <a:rPr lang="de-DE" dirty="0" err="1" smtClean="0">
                <a:solidFill>
                  <a:srgbClr val="00B050"/>
                </a:solidFill>
              </a:rPr>
              <a:t>application_path</a:t>
            </a:r>
            <a:r>
              <a:rPr lang="de-DE" dirty="0" smtClean="0">
                <a:solidFill>
                  <a:srgbClr val="00B050"/>
                </a:solidFill>
              </a:rPr>
              <a:t>"</a:t>
            </a:r>
          </a:p>
          <a:p>
            <a:pPr lvl="2">
              <a:tabLst>
                <a:tab pos="5018088" algn="l"/>
                <a:tab pos="6276975" algn="l"/>
              </a:tabLst>
            </a:pPr>
            <a:r>
              <a:rPr lang="de-DE" dirty="0" err="1" smtClean="0"/>
              <a:t>setConfigProps</a:t>
            </a:r>
            <a:r>
              <a:rPr lang="de-DE" dirty="0" smtClean="0"/>
              <a:t>() </a:t>
            </a:r>
            <a:r>
              <a:rPr lang="de-DE" dirty="0" err="1" smtClean="0"/>
              <a:t>path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config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table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r>
              <a:rPr lang="de-DE" dirty="0" smtClean="0"/>
              <a:t> 	</a:t>
            </a:r>
            <a:r>
              <a:rPr lang="de-DE" dirty="0" err="1" smtClean="0"/>
              <a:t>m_configFilePath</a:t>
            </a:r>
            <a:r>
              <a:rPr lang="de-DE" dirty="0" smtClean="0"/>
              <a:t>	// /</a:t>
            </a:r>
            <a:r>
              <a:rPr lang="de-DE" dirty="0" err="1" smtClean="0"/>
              <a:t>home</a:t>
            </a:r>
            <a:r>
              <a:rPr lang="de-DE" dirty="0" smtClean="0"/>
              <a:t>/</a:t>
            </a:r>
            <a:r>
              <a:rPr lang="de-DE" dirty="0" err="1" smtClean="0"/>
              <a:t>counter</a:t>
            </a:r>
            <a:r>
              <a:rPr lang="de-DE" dirty="0" smtClean="0"/>
              <a:t>/</a:t>
            </a:r>
            <a:r>
              <a:rPr lang="de-DE" dirty="0" err="1" smtClean="0"/>
              <a:t>config.sqlite</a:t>
            </a:r>
            <a:endParaRPr lang="de-DE" dirty="0" smtClean="0"/>
          </a:p>
          <a:p>
            <a:pPr marL="542925" lvl="2" indent="0">
              <a:buNone/>
              <a:tabLst>
                <a:tab pos="5018088" algn="l"/>
                <a:tab pos="6276975" algn="l"/>
              </a:tabLst>
            </a:pPr>
            <a:r>
              <a:rPr lang="de-DE" dirty="0"/>
              <a:t>	</a:t>
            </a:r>
            <a:r>
              <a:rPr lang="de-DE" dirty="0" err="1" smtClean="0"/>
              <a:t>m_configTableName</a:t>
            </a:r>
            <a:r>
              <a:rPr lang="de-DE" dirty="0" smtClean="0"/>
              <a:t>	// </a:t>
            </a:r>
            <a:r>
              <a:rPr lang="de-DE" dirty="0" err="1" smtClean="0"/>
              <a:t>config</a:t>
            </a:r>
            <a:endParaRPr lang="de-DE" dirty="0" smtClean="0"/>
          </a:p>
          <a:p>
            <a:pPr lvl="1">
              <a:tabLst>
                <a:tab pos="5018088" algn="l"/>
                <a:tab pos="6276975" algn="l"/>
              </a:tabLst>
            </a:pPr>
            <a:r>
              <a:rPr lang="de-DE" dirty="0" err="1" smtClean="0"/>
              <a:t>readConfigFile</a:t>
            </a:r>
            <a:r>
              <a:rPr lang="de-DE" dirty="0" smtClean="0"/>
              <a:t>()</a:t>
            </a:r>
          </a:p>
          <a:p>
            <a:pPr lvl="2">
              <a:tabLst>
                <a:tab pos="5018088" algn="l"/>
                <a:tab pos="6276975" algn="l"/>
              </a:tabLst>
            </a:pP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r>
              <a:rPr lang="de-DE" dirty="0" smtClean="0"/>
              <a:t> </a:t>
            </a:r>
            <a:r>
              <a:rPr lang="de-DE" dirty="0" err="1" smtClean="0"/>
              <a:t>specified</a:t>
            </a:r>
            <a:r>
              <a:rPr lang="de-DE" dirty="0" smtClean="0"/>
              <a:t>: </a:t>
            </a:r>
            <a:r>
              <a:rPr lang="de-DE" dirty="0" err="1" smtClean="0"/>
              <a:t>use</a:t>
            </a:r>
            <a:r>
              <a:rPr lang="de-DE" dirty="0" smtClean="0"/>
              <a:t> $</a:t>
            </a:r>
            <a:r>
              <a:rPr lang="de-DE" dirty="0" err="1" smtClean="0"/>
              <a:t>apppath</a:t>
            </a:r>
            <a:r>
              <a:rPr lang="de-DE" dirty="0" smtClean="0"/>
              <a:t>/</a:t>
            </a:r>
            <a:r>
              <a:rPr lang="de-DE" dirty="0" err="1" smtClean="0"/>
              <a:t>config.sqlite</a:t>
            </a:r>
            <a:r>
              <a:rPr lang="de-DE" dirty="0"/>
              <a:t>	 </a:t>
            </a:r>
            <a:r>
              <a:rPr lang="de-DE" dirty="0" err="1"/>
              <a:t>m_params</a:t>
            </a:r>
            <a:r>
              <a:rPr lang="de-DE" dirty="0"/>
              <a:t> -&gt; </a:t>
            </a:r>
            <a:r>
              <a:rPr lang="de-DE" dirty="0" smtClean="0"/>
              <a:t>update	</a:t>
            </a:r>
          </a:p>
          <a:p>
            <a:pPr lvl="2">
              <a:tabLst>
                <a:tab pos="5018088" algn="l"/>
                <a:tab pos="6276975" algn="l"/>
              </a:tabLst>
            </a:pPr>
            <a:r>
              <a:rPr lang="de-DE" dirty="0" smtClean="0"/>
              <a:t>update </a:t>
            </a:r>
            <a:r>
              <a:rPr lang="de-DE" dirty="0" err="1" smtClean="0"/>
              <a:t>parameter</a:t>
            </a:r>
            <a:r>
              <a:rPr lang="de-DE" dirty="0" smtClean="0"/>
              <a:t> "</a:t>
            </a:r>
            <a:r>
              <a:rPr lang="de-DE" dirty="0" err="1" smtClean="0"/>
              <a:t>application_path</a:t>
            </a:r>
            <a:r>
              <a:rPr lang="de-DE" dirty="0"/>
              <a:t>"	"</a:t>
            </a:r>
            <a:r>
              <a:rPr lang="de-DE" dirty="0" err="1"/>
              <a:t>application_path</a:t>
            </a:r>
            <a:r>
              <a:rPr lang="de-DE" dirty="0"/>
              <a:t>"	// </a:t>
            </a: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 smtClean="0"/>
              <a:t>path</a:t>
            </a:r>
            <a:endParaRPr lang="de-DE" dirty="0" smtClean="0"/>
          </a:p>
          <a:p>
            <a:pPr marL="542925" lvl="2" indent="0">
              <a:buNone/>
              <a:tabLst>
                <a:tab pos="5018088" algn="l"/>
                <a:tab pos="6461125" algn="l"/>
              </a:tabLst>
            </a:pPr>
            <a:r>
              <a:rPr lang="de-DE" dirty="0" smtClean="0"/>
              <a:t>	</a:t>
            </a:r>
            <a:endParaRPr lang="de-DE" dirty="0"/>
          </a:p>
          <a:p>
            <a:pPr lvl="1">
              <a:tabLst>
                <a:tab pos="5018088" algn="l"/>
                <a:tab pos="6461125" algn="l"/>
              </a:tabLst>
            </a:pPr>
            <a:r>
              <a:rPr lang="de-DE" dirty="0" err="1" smtClean="0"/>
              <a:t>readCmdLine</a:t>
            </a:r>
            <a:r>
              <a:rPr lang="de-DE" dirty="0" smtClean="0"/>
              <a:t>()</a:t>
            </a:r>
            <a:endParaRPr lang="de-DE" dirty="0"/>
          </a:p>
          <a:p>
            <a:pPr lvl="2">
              <a:tabLst>
                <a:tab pos="5018088" algn="l"/>
                <a:tab pos="6461125" algn="l"/>
              </a:tabLst>
            </a:pPr>
            <a:r>
              <a:rPr lang="de-DE" dirty="0" smtClean="0"/>
              <a:t>parse </a:t>
            </a:r>
            <a:r>
              <a:rPr lang="de-DE" dirty="0" err="1" smtClean="0"/>
              <a:t>program</a:t>
            </a:r>
            <a:r>
              <a:rPr lang="de-DE" dirty="0" smtClean="0"/>
              <a:t> </a:t>
            </a:r>
            <a:r>
              <a:rPr lang="de-DE" dirty="0" err="1" smtClean="0"/>
              <a:t>options</a:t>
            </a:r>
            <a:endParaRPr lang="de-DE" dirty="0" smtClean="0"/>
          </a:p>
          <a:p>
            <a:pPr lvl="2">
              <a:tabLst>
                <a:tab pos="5018088" algn="l"/>
                <a:tab pos="6461125" algn="l"/>
              </a:tabLst>
            </a:pPr>
            <a:r>
              <a:rPr lang="de-DE" dirty="0" err="1" smtClean="0"/>
              <a:t>perform</a:t>
            </a:r>
            <a:r>
              <a:rPr lang="de-DE" dirty="0" smtClean="0"/>
              <a:t> </a:t>
            </a:r>
            <a:r>
              <a:rPr lang="de-DE" dirty="0" err="1" smtClean="0"/>
              <a:t>lexical</a:t>
            </a:r>
            <a:r>
              <a:rPr lang="de-DE" dirty="0" smtClean="0"/>
              <a:t> check</a:t>
            </a:r>
          </a:p>
          <a:p>
            <a:pPr lvl="2">
              <a:tabLst>
                <a:tab pos="5018088" algn="l"/>
                <a:tab pos="6461125" algn="l"/>
              </a:tabLst>
            </a:pPr>
            <a:r>
              <a:rPr lang="de-DE" dirty="0" err="1" smtClean="0"/>
              <a:t>updateParameters</a:t>
            </a:r>
            <a:endParaRPr lang="de-DE" dirty="0" smtClean="0"/>
          </a:p>
          <a:p>
            <a:pPr marL="1169988" lvl="3" indent="-180975">
              <a:buFont typeface="Calibri" panose="020F0502020204030204" pitchFamily="34" charset="0"/>
              <a:buChar char="-"/>
              <a:tabLst>
                <a:tab pos="5018088" algn="l"/>
                <a:tab pos="6461125" algn="l"/>
              </a:tabLst>
            </a:pPr>
            <a:r>
              <a:rPr lang="de-DE" sz="1000" dirty="0" err="1" smtClean="0">
                <a:solidFill>
                  <a:srgbClr val="00B050"/>
                </a:solidFill>
              </a:rPr>
              <a:t>input</a:t>
            </a:r>
            <a:r>
              <a:rPr lang="de-DE" sz="1000" dirty="0" smtClean="0">
                <a:solidFill>
                  <a:srgbClr val="00B050"/>
                </a:solidFill>
              </a:rPr>
              <a:t> </a:t>
            </a:r>
            <a:r>
              <a:rPr lang="de-DE" sz="1000" dirty="0" err="1" smtClean="0">
                <a:solidFill>
                  <a:srgbClr val="00B050"/>
                </a:solidFill>
              </a:rPr>
              <a:t>source</a:t>
            </a:r>
            <a:r>
              <a:rPr lang="de-DE" sz="1000" dirty="0" smtClean="0">
                <a:solidFill>
                  <a:srgbClr val="00B050"/>
                </a:solidFill>
              </a:rPr>
              <a:t> (</a:t>
            </a:r>
            <a:r>
              <a:rPr lang="de-DE" sz="1000" dirty="0" err="1" smtClean="0">
                <a:solidFill>
                  <a:srgbClr val="00B050"/>
                </a:solidFill>
              </a:rPr>
              <a:t>cam</a:t>
            </a:r>
            <a:r>
              <a:rPr lang="de-DE" sz="1000" dirty="0" smtClean="0">
                <a:solidFill>
                  <a:srgbClr val="00B050"/>
                </a:solidFill>
              </a:rPr>
              <a:t> </a:t>
            </a:r>
            <a:r>
              <a:rPr lang="de-DE" sz="1000" dirty="0" err="1" smtClean="0">
                <a:solidFill>
                  <a:srgbClr val="00B050"/>
                </a:solidFill>
              </a:rPr>
              <a:t>or</a:t>
            </a:r>
            <a:r>
              <a:rPr lang="de-DE" sz="1000" dirty="0" smtClean="0">
                <a:solidFill>
                  <a:srgbClr val="00B050"/>
                </a:solidFill>
              </a:rPr>
              <a:t> </a:t>
            </a:r>
            <a:r>
              <a:rPr lang="de-DE" sz="1000" dirty="0" err="1" smtClean="0">
                <a:solidFill>
                  <a:srgbClr val="00B050"/>
                </a:solidFill>
              </a:rPr>
              <a:t>file</a:t>
            </a:r>
            <a:r>
              <a:rPr lang="de-DE" sz="1000" dirty="0" smtClean="0">
                <a:solidFill>
                  <a:srgbClr val="00B050"/>
                </a:solidFill>
              </a:rPr>
              <a:t>) </a:t>
            </a:r>
            <a:r>
              <a:rPr lang="de-DE" sz="1000" dirty="0">
                <a:solidFill>
                  <a:srgbClr val="00B050"/>
                </a:solidFill>
              </a:rPr>
              <a:t>	"</a:t>
            </a:r>
            <a:r>
              <a:rPr lang="de-DE" sz="1000" dirty="0" err="1">
                <a:solidFill>
                  <a:srgbClr val="00B050"/>
                </a:solidFill>
              </a:rPr>
              <a:t>is_from_cam</a:t>
            </a:r>
            <a:r>
              <a:rPr lang="de-DE" sz="1000" dirty="0">
                <a:solidFill>
                  <a:srgbClr val="00B050"/>
                </a:solidFill>
              </a:rPr>
              <a:t>"</a:t>
            </a:r>
          </a:p>
          <a:p>
            <a:pPr marL="1169988" lvl="3" indent="-180975">
              <a:buFont typeface="Calibri" panose="020F0502020204030204" pitchFamily="34" charset="0"/>
              <a:buChar char="-"/>
              <a:tabLst>
                <a:tab pos="5018088" algn="l"/>
                <a:tab pos="6461125" algn="l"/>
              </a:tabLst>
            </a:pPr>
            <a:r>
              <a:rPr lang="de-DE" sz="1000" dirty="0" err="1" smtClean="0">
                <a:solidFill>
                  <a:srgbClr val="00B050"/>
                </a:solidFill>
              </a:rPr>
              <a:t>cam</a:t>
            </a:r>
            <a:r>
              <a:rPr lang="de-DE" sz="1000" dirty="0" smtClean="0">
                <a:solidFill>
                  <a:srgbClr val="00B050"/>
                </a:solidFill>
              </a:rPr>
              <a:t> ID</a:t>
            </a:r>
            <a:r>
              <a:rPr lang="de-DE" sz="1000" dirty="0">
                <a:solidFill>
                  <a:srgbClr val="00B050"/>
                </a:solidFill>
              </a:rPr>
              <a:t>	"</a:t>
            </a:r>
            <a:r>
              <a:rPr lang="de-DE" sz="1000" dirty="0" err="1">
                <a:solidFill>
                  <a:srgbClr val="00B050"/>
                </a:solidFill>
              </a:rPr>
              <a:t>cam_device_ID</a:t>
            </a:r>
            <a:r>
              <a:rPr lang="de-DE" sz="1000" dirty="0">
                <a:solidFill>
                  <a:srgbClr val="00B050"/>
                </a:solidFill>
              </a:rPr>
              <a:t>"</a:t>
            </a:r>
          </a:p>
          <a:p>
            <a:pPr marL="1169988" lvl="3" indent="-180975">
              <a:buFont typeface="Calibri" panose="020F0502020204030204" pitchFamily="34" charset="0"/>
              <a:buChar char="-"/>
              <a:tabLst>
                <a:tab pos="5018088" algn="l"/>
                <a:tab pos="6461125" algn="l"/>
              </a:tabLst>
            </a:pPr>
            <a:r>
              <a:rPr lang="de-DE" sz="1000" dirty="0" err="1" smtClean="0">
                <a:solidFill>
                  <a:srgbClr val="00B050"/>
                </a:solidFill>
              </a:rPr>
              <a:t>cam</a:t>
            </a:r>
            <a:r>
              <a:rPr lang="de-DE" sz="1000" dirty="0" smtClean="0">
                <a:solidFill>
                  <a:srgbClr val="00B050"/>
                </a:solidFill>
              </a:rPr>
              <a:t> </a:t>
            </a:r>
            <a:r>
              <a:rPr lang="de-DE" sz="1000" dirty="0" err="1" smtClean="0">
                <a:solidFill>
                  <a:srgbClr val="00B050"/>
                </a:solidFill>
              </a:rPr>
              <a:t>resolution</a:t>
            </a:r>
            <a:r>
              <a:rPr lang="de-DE" sz="1000" dirty="0" smtClean="0">
                <a:solidFill>
                  <a:srgbClr val="00B050"/>
                </a:solidFill>
              </a:rPr>
              <a:t> ID	</a:t>
            </a:r>
            <a:r>
              <a:rPr lang="de-DE" sz="1000" dirty="0">
                <a:solidFill>
                  <a:srgbClr val="00B050"/>
                </a:solidFill>
              </a:rPr>
              <a:t>"</a:t>
            </a:r>
            <a:r>
              <a:rPr lang="de-DE" sz="1000" dirty="0" err="1">
                <a:solidFill>
                  <a:srgbClr val="00B050"/>
                </a:solidFill>
              </a:rPr>
              <a:t>cam_resolution_ID</a:t>
            </a:r>
            <a:r>
              <a:rPr lang="de-DE" sz="1000" dirty="0" smtClean="0">
                <a:solidFill>
                  <a:srgbClr val="00B050"/>
                </a:solidFill>
              </a:rPr>
              <a:t>"</a:t>
            </a:r>
          </a:p>
          <a:p>
            <a:pPr marL="1169988" lvl="3" indent="-180975">
              <a:buFont typeface="Calibri" panose="020F0502020204030204" pitchFamily="34" charset="0"/>
              <a:buChar char="-"/>
              <a:tabLst>
                <a:tab pos="5018088" algn="l"/>
                <a:tab pos="6461125" algn="l"/>
              </a:tabLst>
            </a:pPr>
            <a:r>
              <a:rPr lang="de-DE" sz="1000" dirty="0" err="1" smtClean="0">
                <a:solidFill>
                  <a:srgbClr val="00B050"/>
                </a:solidFill>
              </a:rPr>
              <a:t>cam</a:t>
            </a:r>
            <a:r>
              <a:rPr lang="de-DE" sz="1000" dirty="0" smtClean="0">
                <a:solidFill>
                  <a:srgbClr val="00B050"/>
                </a:solidFill>
              </a:rPr>
              <a:t> </a:t>
            </a:r>
            <a:r>
              <a:rPr lang="de-DE" sz="1000" dirty="0" err="1" smtClean="0">
                <a:solidFill>
                  <a:srgbClr val="00B050"/>
                </a:solidFill>
              </a:rPr>
              <a:t>frame</a:t>
            </a:r>
            <a:r>
              <a:rPr lang="de-DE" sz="1000" dirty="0" smtClean="0">
                <a:solidFill>
                  <a:srgbClr val="00B050"/>
                </a:solidFill>
              </a:rPr>
              <a:t> rate	</a:t>
            </a:r>
            <a:r>
              <a:rPr lang="de-DE" sz="1000" dirty="0">
                <a:solidFill>
                  <a:srgbClr val="00B050"/>
                </a:solidFill>
              </a:rPr>
              <a:t>"</a:t>
            </a:r>
            <a:r>
              <a:rPr lang="de-DE" sz="1000" dirty="0" err="1">
                <a:solidFill>
                  <a:srgbClr val="00B050"/>
                </a:solidFill>
              </a:rPr>
              <a:t>cam_fps</a:t>
            </a:r>
            <a:r>
              <a:rPr lang="de-DE" sz="1000" dirty="0" smtClean="0">
                <a:solidFill>
                  <a:srgbClr val="00B050"/>
                </a:solidFill>
              </a:rPr>
              <a:t>"</a:t>
            </a:r>
          </a:p>
          <a:p>
            <a:pPr marL="1169988" lvl="3" indent="-180975">
              <a:buFont typeface="Calibri" panose="020F0502020204030204" pitchFamily="34" charset="0"/>
              <a:buChar char="-"/>
              <a:tabLst>
                <a:tab pos="5018088" algn="l"/>
                <a:tab pos="6461125" algn="l"/>
              </a:tabLst>
            </a:pPr>
            <a:r>
              <a:rPr lang="de-DE" sz="1000" dirty="0" err="1" smtClean="0">
                <a:solidFill>
                  <a:srgbClr val="00B050"/>
                </a:solidFill>
              </a:rPr>
              <a:t>video</a:t>
            </a:r>
            <a:r>
              <a:rPr lang="de-DE" sz="1000" dirty="0" smtClean="0">
                <a:solidFill>
                  <a:srgbClr val="00B050"/>
                </a:solidFill>
              </a:rPr>
              <a:t> </a:t>
            </a:r>
            <a:r>
              <a:rPr lang="de-DE" sz="1000" dirty="0" err="1">
                <a:solidFill>
                  <a:srgbClr val="00B050"/>
                </a:solidFill>
              </a:rPr>
              <a:t>input</a:t>
            </a:r>
            <a:r>
              <a:rPr lang="de-DE" sz="1000" dirty="0">
                <a:solidFill>
                  <a:srgbClr val="00B050"/>
                </a:solidFill>
              </a:rPr>
              <a:t> </a:t>
            </a:r>
            <a:r>
              <a:rPr lang="de-DE" sz="1000" dirty="0" err="1">
                <a:solidFill>
                  <a:srgbClr val="00B050"/>
                </a:solidFill>
              </a:rPr>
              <a:t>file</a:t>
            </a:r>
            <a:r>
              <a:rPr lang="de-DE" sz="1000" dirty="0">
                <a:solidFill>
                  <a:srgbClr val="00B050"/>
                </a:solidFill>
              </a:rPr>
              <a:t> (</a:t>
            </a:r>
            <a:r>
              <a:rPr lang="de-DE" sz="1000" dirty="0" err="1">
                <a:solidFill>
                  <a:srgbClr val="00B050"/>
                </a:solidFill>
              </a:rPr>
              <a:t>call</a:t>
            </a:r>
            <a:r>
              <a:rPr lang="de-DE" sz="1000" dirty="0">
                <a:solidFill>
                  <a:srgbClr val="00B050"/>
                </a:solidFill>
              </a:rPr>
              <a:t> </a:t>
            </a:r>
            <a:r>
              <a:rPr lang="de-DE" sz="1000" dirty="0" err="1">
                <a:solidFill>
                  <a:srgbClr val="00B050"/>
                </a:solidFill>
              </a:rPr>
              <a:t>locateVideoFile</a:t>
            </a:r>
            <a:r>
              <a:rPr lang="de-DE" sz="1000" dirty="0">
                <a:solidFill>
                  <a:srgbClr val="00B050"/>
                </a:solidFill>
              </a:rPr>
              <a:t>)	"</a:t>
            </a:r>
            <a:r>
              <a:rPr lang="de-DE" sz="1000" dirty="0" err="1">
                <a:solidFill>
                  <a:srgbClr val="00B050"/>
                </a:solidFill>
              </a:rPr>
              <a:t>video_file_path</a:t>
            </a:r>
            <a:r>
              <a:rPr lang="de-DE" sz="1000" dirty="0">
                <a:solidFill>
                  <a:srgbClr val="00B050"/>
                </a:solidFill>
              </a:rPr>
              <a:t>" </a:t>
            </a:r>
            <a:r>
              <a:rPr lang="de-DE" sz="1000" dirty="0" smtClean="0">
                <a:solidFill>
                  <a:srgbClr val="00B050"/>
                </a:solidFill>
              </a:rPr>
              <a:t>	// </a:t>
            </a:r>
            <a:r>
              <a:rPr lang="de-DE" sz="1000" dirty="0" err="1">
                <a:solidFill>
                  <a:srgbClr val="00B050"/>
                </a:solidFill>
              </a:rPr>
              <a:t>full</a:t>
            </a:r>
            <a:r>
              <a:rPr lang="de-DE" sz="1000" dirty="0">
                <a:solidFill>
                  <a:srgbClr val="00B050"/>
                </a:solidFill>
              </a:rPr>
              <a:t> </a:t>
            </a:r>
            <a:r>
              <a:rPr lang="de-DE" sz="1000" dirty="0" err="1" smtClean="0">
                <a:solidFill>
                  <a:srgbClr val="00B050"/>
                </a:solidFill>
              </a:rPr>
              <a:t>path</a:t>
            </a:r>
            <a:endParaRPr lang="de-DE" sz="1000" dirty="0" smtClean="0">
              <a:solidFill>
                <a:srgbClr val="00B050"/>
              </a:solidFill>
            </a:endParaRPr>
          </a:p>
          <a:p>
            <a:pPr marL="1169988" lvl="3" indent="-180975">
              <a:buFont typeface="Calibri" panose="020F0502020204030204" pitchFamily="34" charset="0"/>
              <a:buChar char="-"/>
              <a:tabLst>
                <a:tab pos="5018088" algn="l"/>
                <a:tab pos="6461125" algn="l"/>
              </a:tabLst>
            </a:pPr>
            <a:endParaRPr lang="de-DE" sz="1000" dirty="0" smtClean="0">
              <a:solidFill>
                <a:srgbClr val="00B050"/>
              </a:solidFill>
            </a:endParaRPr>
          </a:p>
          <a:p>
            <a:pPr lvl="1">
              <a:tabLst>
                <a:tab pos="5381625" algn="l"/>
              </a:tabLst>
            </a:pPr>
            <a:r>
              <a:rPr lang="de-DE" dirty="0" err="1" smtClean="0"/>
              <a:t>depending</a:t>
            </a:r>
            <a:r>
              <a:rPr lang="de-DE" dirty="0" smtClean="0"/>
              <a:t> on </a:t>
            </a:r>
            <a:r>
              <a:rPr lang="de-DE" dirty="0" err="1" smtClean="0"/>
              <a:t>input</a:t>
            </a:r>
            <a:r>
              <a:rPr lang="de-DE" dirty="0" smtClean="0"/>
              <a:t> </a:t>
            </a:r>
            <a:r>
              <a:rPr lang="de-DE" dirty="0" err="1" smtClean="0"/>
              <a:t>sourceFrameHandler</a:t>
            </a:r>
            <a:r>
              <a:rPr lang="de-DE" dirty="0" smtClean="0"/>
              <a:t>::</a:t>
            </a:r>
            <a:r>
              <a:rPr lang="de-DE" dirty="0" err="1" smtClean="0"/>
              <a:t>openCapSource</a:t>
            </a:r>
            <a:r>
              <a:rPr lang="de-DE" dirty="0" smtClean="0"/>
              <a:t>() </a:t>
            </a:r>
            <a:r>
              <a:rPr lang="de-DE" dirty="0" err="1"/>
              <a:t>switch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 smtClean="0"/>
              <a:t>source</a:t>
            </a:r>
            <a:endParaRPr lang="de-DE" dirty="0" smtClean="0"/>
          </a:p>
          <a:p>
            <a:pPr lvl="2">
              <a:tabLst>
                <a:tab pos="5381625" algn="l"/>
              </a:tabLst>
            </a:pPr>
            <a:r>
              <a:rPr lang="en-US" dirty="0" err="1"/>
              <a:t>initCam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camID</a:t>
            </a:r>
            <a:r>
              <a:rPr lang="en-US" dirty="0"/>
              <a:t> = 0,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camResolutionID</a:t>
            </a:r>
            <a:r>
              <a:rPr lang="en-US" dirty="0"/>
              <a:t> = </a:t>
            </a:r>
            <a:r>
              <a:rPr lang="en-US" dirty="0" smtClean="0"/>
              <a:t>0)</a:t>
            </a:r>
            <a:endParaRPr lang="de-DE" dirty="0" smtClean="0"/>
          </a:p>
          <a:p>
            <a:pPr marL="714375" lvl="2" indent="-171450">
              <a:buFont typeface="Calibri" panose="020F0502020204030204" pitchFamily="34" charset="0"/>
              <a:buChar char="-"/>
              <a:tabLst>
                <a:tab pos="5381625" algn="l"/>
              </a:tabLst>
            </a:pPr>
            <a:r>
              <a:rPr lang="de-DE" dirty="0" err="1" smtClean="0"/>
              <a:t>initFileReader</a:t>
            </a:r>
            <a:r>
              <a:rPr lang="de-DE" dirty="0" smtClean="0"/>
              <a:t>(</a:t>
            </a:r>
            <a:r>
              <a:rPr lang="de-DE" dirty="0" err="1" smtClean="0"/>
              <a:t>string</a:t>
            </a:r>
            <a:r>
              <a:rPr lang="de-DE" dirty="0" smtClean="0"/>
              <a:t>: </a:t>
            </a:r>
            <a:r>
              <a:rPr lang="de-DE" dirty="0" err="1" smtClean="0"/>
              <a:t>videoFilePath</a:t>
            </a:r>
            <a:r>
              <a:rPr lang="de-DE" dirty="0" smtClean="0"/>
              <a:t>)</a:t>
            </a:r>
          </a:p>
          <a:p>
            <a:pPr marL="895350" lvl="3" indent="-180975">
              <a:spcBef>
                <a:spcPts val="0"/>
              </a:spcBef>
              <a:buFont typeface="Calibri" panose="020F0502020204030204" pitchFamily="34" charset="0"/>
              <a:buChar char="-"/>
              <a:tabLst>
                <a:tab pos="5381625" algn="l"/>
              </a:tabLst>
            </a:pPr>
            <a:r>
              <a:rPr lang="de-DE" sz="1000" dirty="0" err="1" smtClean="0">
                <a:sym typeface="Wingdings" panose="05000000000000000000" pitchFamily="2" charset="2"/>
              </a:rPr>
              <a:t>locateVideo</a:t>
            </a:r>
            <a:r>
              <a:rPr lang="de-DE" sz="1000" dirty="0" smtClean="0">
                <a:sym typeface="Wingdings" panose="05000000000000000000" pitchFamily="2" charset="2"/>
              </a:rPr>
              <a:t>()</a:t>
            </a:r>
          </a:p>
          <a:p>
            <a:pPr marL="895350" lvl="3" indent="-180975">
              <a:spcBef>
                <a:spcPts val="0"/>
              </a:spcBef>
              <a:buFont typeface="Calibri" panose="020F0502020204030204" pitchFamily="34" charset="0"/>
              <a:buChar char="-"/>
              <a:tabLst>
                <a:tab pos="5381625" algn="l"/>
              </a:tabLst>
            </a:pPr>
            <a:r>
              <a:rPr lang="de-DE" sz="1000" dirty="0" smtClean="0">
                <a:sym typeface="Wingdings" panose="05000000000000000000" pitchFamily="2" charset="2"/>
              </a:rPr>
              <a:t>open()</a:t>
            </a:r>
          </a:p>
          <a:p>
            <a:pPr marL="895350" lvl="3" indent="-180975">
              <a:spcBef>
                <a:spcPts val="0"/>
              </a:spcBef>
              <a:buFont typeface="Calibri" panose="020F0502020204030204" pitchFamily="34" charset="0"/>
              <a:buChar char="-"/>
              <a:tabLst>
                <a:tab pos="5381625" algn="l"/>
              </a:tabLst>
            </a:pPr>
            <a:r>
              <a:rPr lang="de-DE" sz="1000" dirty="0" err="1" smtClean="0">
                <a:sym typeface="Wingdings" panose="05000000000000000000" pitchFamily="2" charset="2"/>
              </a:rPr>
              <a:t>getFrameSize</a:t>
            </a:r>
            <a:r>
              <a:rPr lang="de-DE" sz="1000" dirty="0" smtClean="0">
                <a:sym typeface="Wingdings" panose="05000000000000000000" pitchFamily="2" charset="2"/>
              </a:rPr>
              <a:t>()</a:t>
            </a:r>
            <a:endParaRPr lang="de-DE" dirty="0" smtClean="0"/>
          </a:p>
          <a:p>
            <a:pPr lvl="1">
              <a:tabLst>
                <a:tab pos="5022850" algn="l"/>
                <a:tab pos="6459538" algn="l"/>
              </a:tabLst>
            </a:pPr>
            <a:r>
              <a:rPr lang="de-DE" dirty="0" err="1" smtClean="0"/>
              <a:t>updateConfigParams</a:t>
            </a:r>
            <a:r>
              <a:rPr lang="de-DE" dirty="0" smtClean="0"/>
              <a:t>()</a:t>
            </a:r>
          </a:p>
          <a:p>
            <a:pPr lvl="2">
              <a:tabLst>
                <a:tab pos="5022850" algn="l"/>
                <a:tab pos="6459538" algn="l"/>
              </a:tabLst>
            </a:pP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 smtClean="0"/>
              <a:t>path</a:t>
            </a:r>
            <a:r>
              <a:rPr lang="de-DE" dirty="0"/>
              <a:t>	"</a:t>
            </a:r>
            <a:r>
              <a:rPr lang="de-DE" dirty="0" err="1"/>
              <a:t>application_path</a:t>
            </a:r>
            <a:r>
              <a:rPr lang="de-DE" dirty="0" smtClean="0"/>
              <a:t>"	// </a:t>
            </a:r>
            <a:r>
              <a:rPr lang="de-DE" dirty="0" err="1" smtClean="0"/>
              <a:t>full</a:t>
            </a:r>
            <a:r>
              <a:rPr lang="de-DE" dirty="0" smtClean="0"/>
              <a:t> </a:t>
            </a:r>
            <a:r>
              <a:rPr lang="de-DE" dirty="0" err="1" smtClean="0"/>
              <a:t>path</a:t>
            </a:r>
            <a:endParaRPr lang="de-DE" dirty="0" smtClean="0"/>
          </a:p>
          <a:p>
            <a:pPr lvl="2">
              <a:tabLst>
                <a:tab pos="5022850" algn="l"/>
                <a:tab pos="6459538" algn="l"/>
              </a:tabLst>
            </a:pP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input</a:t>
            </a:r>
            <a:r>
              <a:rPr lang="de-DE" dirty="0" smtClean="0"/>
              <a:t> </a:t>
            </a:r>
            <a:r>
              <a:rPr lang="de-DE" dirty="0" err="1" smtClean="0"/>
              <a:t>source</a:t>
            </a:r>
            <a:r>
              <a:rPr lang="de-DE" dirty="0" smtClean="0"/>
              <a:t> == </a:t>
            </a:r>
            <a:r>
              <a:rPr lang="de-DE" dirty="0" err="1" smtClean="0"/>
              <a:t>file</a:t>
            </a:r>
            <a:endParaRPr lang="de-DE" dirty="0" smtClean="0"/>
          </a:p>
          <a:p>
            <a:pPr marL="903288" lvl="3" indent="-190500">
              <a:spcBef>
                <a:spcPts val="0"/>
              </a:spcBef>
              <a:buFont typeface="Calibri" panose="020F0502020204030204" pitchFamily="34" charset="0"/>
              <a:buChar char="-"/>
              <a:tabLst>
                <a:tab pos="5022850" algn="l"/>
                <a:tab pos="6459538" algn="l"/>
              </a:tabLst>
            </a:pPr>
            <a:r>
              <a:rPr lang="de-DE" sz="1000" dirty="0" err="1" smtClean="0">
                <a:sym typeface="Wingdings" panose="05000000000000000000" pitchFamily="2" charset="2"/>
              </a:rPr>
              <a:t>locateVideo</a:t>
            </a:r>
            <a:r>
              <a:rPr lang="de-DE" sz="1000" dirty="0" smtClean="0">
                <a:sym typeface="Wingdings" panose="05000000000000000000" pitchFamily="2" charset="2"/>
              </a:rPr>
              <a:t>()	</a:t>
            </a:r>
            <a:r>
              <a:rPr lang="de-DE" sz="1000" dirty="0" err="1" smtClean="0">
                <a:sym typeface="Wingdings" panose="05000000000000000000" pitchFamily="2" charset="2"/>
              </a:rPr>
              <a:t>frameSize</a:t>
            </a:r>
            <a:r>
              <a:rPr lang="de-DE" sz="1000" dirty="0" smtClean="0">
                <a:sym typeface="Wingdings" panose="05000000000000000000" pitchFamily="2" charset="2"/>
              </a:rPr>
              <a:t>()	"</a:t>
            </a:r>
            <a:r>
              <a:rPr lang="de-DE" sz="1000" dirty="0" err="1" smtClean="0">
                <a:sym typeface="Wingdings" panose="05000000000000000000" pitchFamily="2" charset="2"/>
              </a:rPr>
              <a:t>frame_size</a:t>
            </a:r>
            <a:r>
              <a:rPr lang="de-DE" sz="1000" dirty="0" smtClean="0">
                <a:sym typeface="Wingdings" panose="05000000000000000000" pitchFamily="2" charset="2"/>
              </a:rPr>
              <a:t>_?"</a:t>
            </a:r>
            <a:endParaRPr lang="de-DE" sz="1000" dirty="0" smtClean="0"/>
          </a:p>
          <a:p>
            <a:pPr lvl="2">
              <a:tabLst>
                <a:tab pos="5022850" algn="l"/>
                <a:tab pos="6459538" algn="l"/>
              </a:tabLst>
            </a:pP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input</a:t>
            </a:r>
            <a:r>
              <a:rPr lang="de-DE" dirty="0" smtClean="0"/>
              <a:t> </a:t>
            </a:r>
            <a:r>
              <a:rPr lang="de-DE" dirty="0" err="1" smtClean="0"/>
              <a:t>source</a:t>
            </a:r>
            <a:r>
              <a:rPr lang="de-DE" dirty="0" smtClean="0"/>
              <a:t> == </a:t>
            </a:r>
            <a:r>
              <a:rPr lang="de-DE" dirty="0" err="1" smtClean="0"/>
              <a:t>cam</a:t>
            </a:r>
            <a:endParaRPr lang="de-DE" dirty="0" smtClean="0"/>
          </a:p>
          <a:p>
            <a:pPr marL="895350" lvl="3" indent="-180975">
              <a:spcBef>
                <a:spcPts val="0"/>
              </a:spcBef>
              <a:buFont typeface="Calibri" panose="020F0502020204030204" pitchFamily="34" charset="0"/>
              <a:buChar char="-"/>
              <a:tabLst>
                <a:tab pos="5022850" algn="l"/>
                <a:tab pos="6459538" algn="l"/>
              </a:tabLst>
            </a:pPr>
            <a:r>
              <a:rPr lang="de-DE" sz="1000" dirty="0" err="1" smtClean="0"/>
              <a:t>frameSize</a:t>
            </a:r>
            <a:r>
              <a:rPr lang="de-DE" sz="1000" dirty="0" smtClean="0"/>
              <a:t>()	</a:t>
            </a:r>
            <a:r>
              <a:rPr lang="de-DE" sz="1000" dirty="0">
                <a:sym typeface="Wingdings" panose="05000000000000000000" pitchFamily="2" charset="2"/>
              </a:rPr>
              <a:t>"</a:t>
            </a:r>
            <a:r>
              <a:rPr lang="de-DE" sz="1000" dirty="0" err="1">
                <a:sym typeface="Wingdings" panose="05000000000000000000" pitchFamily="2" charset="2"/>
              </a:rPr>
              <a:t>frame_size</a:t>
            </a:r>
            <a:r>
              <a:rPr lang="de-DE" sz="1000" dirty="0" smtClean="0">
                <a:sym typeface="Wingdings" panose="05000000000000000000" pitchFamily="2" charset="2"/>
              </a:rPr>
              <a:t>_?"</a:t>
            </a:r>
            <a:endParaRPr lang="de-DE" sz="1000" dirty="0"/>
          </a:p>
          <a:p>
            <a:pPr lvl="2">
              <a:tabLst>
                <a:tab pos="5022850" algn="l"/>
                <a:tab pos="6459538" algn="l"/>
              </a:tabLst>
            </a:pPr>
            <a:r>
              <a:rPr lang="de-DE" dirty="0" err="1" smtClean="0"/>
              <a:t>recalcFrameSizeDependentParameters</a:t>
            </a:r>
            <a:r>
              <a:rPr lang="de-DE" dirty="0" smtClean="0"/>
              <a:t>()</a:t>
            </a:r>
            <a:endParaRPr lang="de-DE" dirty="0"/>
          </a:p>
          <a:p>
            <a:pPr lvl="2">
              <a:tabLst>
                <a:tab pos="5022850" algn="l"/>
                <a:tab pos="6459538" algn="l"/>
              </a:tabLst>
            </a:pPr>
            <a:r>
              <a:rPr lang="de-DE" dirty="0" err="1" smtClean="0"/>
              <a:t>wirteConfigToFile</a:t>
            </a:r>
            <a:r>
              <a:rPr lang="de-DE" dirty="0" smtClean="0"/>
              <a:t>()</a:t>
            </a:r>
          </a:p>
          <a:p>
            <a:pPr marL="895350" lvl="2" indent="-180975">
              <a:tabLst>
                <a:tab pos="5022850" algn="l"/>
                <a:tab pos="6459538" algn="l"/>
              </a:tabLst>
            </a:pPr>
            <a:r>
              <a:rPr lang="de-DE" dirty="0" err="1"/>
              <a:t>create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, </a:t>
            </a:r>
            <a:r>
              <a:rPr lang="de-DE" dirty="0" err="1" smtClean="0"/>
              <a:t>write</a:t>
            </a:r>
            <a:r>
              <a:rPr lang="de-DE" dirty="0" smtClean="0"/>
              <a:t> </a:t>
            </a:r>
            <a:r>
              <a:rPr lang="de-DE" dirty="0"/>
              <a:t>all </a:t>
            </a:r>
            <a:r>
              <a:rPr lang="de-DE" dirty="0" err="1"/>
              <a:t>params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 smtClean="0"/>
              <a:t>config</a:t>
            </a:r>
            <a:r>
              <a:rPr lang="de-DE" dirty="0" smtClean="0"/>
              <a:t> </a:t>
            </a:r>
            <a:r>
              <a:rPr lang="de-DE" dirty="0" err="1" smtClean="0"/>
              <a:t>db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endParaRPr lang="de-DE" dirty="0"/>
          </a:p>
          <a:p>
            <a:pPr lvl="1">
              <a:tabLst>
                <a:tab pos="5022850" algn="l"/>
                <a:tab pos="6459538" algn="l"/>
              </a:tabLst>
            </a:pPr>
            <a:r>
              <a:rPr lang="en-US" dirty="0" err="1"/>
              <a:t>locateVideoFile</a:t>
            </a:r>
            <a:r>
              <a:rPr lang="en-US" dirty="0"/>
              <a:t>  in</a:t>
            </a:r>
          </a:p>
          <a:p>
            <a:pPr lvl="2">
              <a:tabLst>
                <a:tab pos="5022850" algn="l"/>
                <a:tab pos="6459538" algn="l"/>
              </a:tabLst>
            </a:pPr>
            <a:r>
              <a:rPr lang="en-US" dirty="0"/>
              <a:t>current directory</a:t>
            </a:r>
          </a:p>
          <a:p>
            <a:pPr lvl="2">
              <a:tabLst>
                <a:tab pos="5022850" algn="l"/>
                <a:tab pos="6459538" algn="l"/>
              </a:tabLst>
            </a:pPr>
            <a:r>
              <a:rPr lang="en-US" dirty="0" smtClean="0"/>
              <a:t>/</a:t>
            </a:r>
            <a:r>
              <a:rPr lang="en-US" dirty="0"/>
              <a:t>home/</a:t>
            </a:r>
            <a:r>
              <a:rPr lang="en-US" dirty="0" err="1"/>
              <a:t>work_path</a:t>
            </a:r>
            <a:endParaRPr lang="en-US" dirty="0"/>
          </a:p>
          <a:p>
            <a:pPr lvl="2">
              <a:tabLst>
                <a:tab pos="5022850" algn="l"/>
                <a:tab pos="6459538" algn="l"/>
              </a:tabLst>
            </a:pPr>
            <a:r>
              <a:rPr lang="en-US" dirty="0"/>
              <a:t>check File permissions</a:t>
            </a:r>
          </a:p>
          <a:p>
            <a:pPr lvl="1">
              <a:tabLst>
                <a:tab pos="5022850" algn="l"/>
                <a:tab pos="6459538" algn="l"/>
              </a:tabLst>
            </a:pPr>
            <a:r>
              <a:rPr lang="de-DE" dirty="0" err="1" smtClean="0"/>
              <a:t>FrameHandler</a:t>
            </a:r>
            <a:r>
              <a:rPr lang="de-DE" dirty="0" smtClean="0"/>
              <a:t>::</a:t>
            </a:r>
            <a:r>
              <a:rPr lang="de-DE" dirty="0" err="1" smtClean="0"/>
              <a:t>openCapSource</a:t>
            </a:r>
            <a:endParaRPr lang="de-DE" dirty="0" smtClean="0"/>
          </a:p>
          <a:p>
            <a:pPr lvl="2">
              <a:tabLst>
                <a:tab pos="5022850" algn="l"/>
                <a:tab pos="6459538" algn="l"/>
              </a:tabLst>
            </a:pP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isCamera</a:t>
            </a:r>
            <a:r>
              <a:rPr lang="de-DE" dirty="0" smtClean="0"/>
              <a:t> -&gt; </a:t>
            </a:r>
            <a:r>
              <a:rPr lang="de-DE" dirty="0" err="1" smtClean="0"/>
              <a:t>setCameraParameters</a:t>
            </a:r>
            <a:r>
              <a:rPr lang="de-DE" dirty="0" smtClean="0"/>
              <a:t> (</a:t>
            </a:r>
            <a:r>
              <a:rPr lang="de-DE" dirty="0" err="1" smtClean="0"/>
              <a:t>frame</a:t>
            </a:r>
            <a:r>
              <a:rPr lang="de-DE" dirty="0" err="1"/>
              <a:t>_</a:t>
            </a:r>
            <a:r>
              <a:rPr lang="de-DE" dirty="0" err="1" smtClean="0"/>
              <a:t>size</a:t>
            </a:r>
            <a:r>
              <a:rPr lang="de-DE" dirty="0" smtClean="0"/>
              <a:t>, </a:t>
            </a:r>
            <a:r>
              <a:rPr lang="de-DE" dirty="0" err="1" smtClean="0"/>
              <a:t>frame</a:t>
            </a:r>
            <a:r>
              <a:rPr lang="de-DE" dirty="0" err="1"/>
              <a:t>_</a:t>
            </a:r>
            <a:r>
              <a:rPr lang="de-DE" dirty="0" err="1" smtClean="0"/>
              <a:t>rate</a:t>
            </a:r>
            <a:r>
              <a:rPr lang="de-DE" dirty="0" smtClean="0"/>
              <a:t>)</a:t>
            </a:r>
          </a:p>
          <a:p>
            <a:pPr lvl="2">
              <a:tabLst>
                <a:tab pos="5022850" algn="l"/>
                <a:tab pos="6459538" algn="l"/>
              </a:tabLst>
            </a:pP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isFile</a:t>
            </a:r>
            <a:r>
              <a:rPr lang="de-DE" dirty="0" smtClean="0"/>
              <a:t> -&gt; 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frame_size</a:t>
            </a:r>
            <a:endParaRPr lang="de-DE" dirty="0" smtClean="0"/>
          </a:p>
          <a:p>
            <a:pPr lvl="2">
              <a:tabLst>
                <a:tab pos="5022850" algn="l"/>
                <a:tab pos="6459538" algn="l"/>
              </a:tabLst>
            </a:pPr>
            <a:r>
              <a:rPr lang="de-DE" dirty="0" err="1"/>
              <a:t>re-CalcFrameSizeDependentParameters</a:t>
            </a:r>
            <a:endParaRPr lang="de-DE" dirty="0"/>
          </a:p>
          <a:p>
            <a:pPr lvl="2">
              <a:tabLst>
                <a:tab pos="5022850" algn="l"/>
                <a:tab pos="6459538" algn="l"/>
              </a:tabLst>
            </a:pPr>
            <a:r>
              <a:rPr lang="de-DE" dirty="0" err="1"/>
              <a:t>saveConfigToFile</a:t>
            </a:r>
            <a:endParaRPr lang="de-DE" dirty="0"/>
          </a:p>
          <a:p>
            <a:pPr lvl="2">
              <a:tabLst>
                <a:tab pos="5022850" algn="l"/>
                <a:tab pos="6459538" algn="l"/>
              </a:tabLst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2106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Config</a:t>
            </a:r>
            <a:r>
              <a:rPr lang="de-DE" dirty="0" smtClean="0"/>
              <a:t>: </a:t>
            </a:r>
            <a:r>
              <a:rPr lang="de-DE" dirty="0" err="1" smtClean="0"/>
              <a:t>command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r>
              <a:rPr lang="de-DE" dirty="0" smtClean="0"/>
              <a:t> </a:t>
            </a:r>
            <a:r>
              <a:rPr lang="de-DE" dirty="0" err="1" smtClean="0"/>
              <a:t>options</a:t>
            </a:r>
            <a:endParaRPr lang="de-DE" dirty="0"/>
          </a:p>
        </p:txBody>
      </p:sp>
      <p:sp>
        <p:nvSpPr>
          <p:cNvPr id="3" name="Inhaltsplatzhalter 2"/>
          <p:cNvSpPr txBox="1">
            <a:spLocks/>
          </p:cNvSpPr>
          <p:nvPr/>
        </p:nvSpPr>
        <p:spPr>
          <a:xfrm>
            <a:off x="457200" y="836712"/>
            <a:ext cx="8229600" cy="5289451"/>
          </a:xfrm>
          <a:prstGeom prst="rect">
            <a:avLst/>
          </a:prstGeom>
        </p:spPr>
        <p:txBody>
          <a:bodyPr/>
          <a:lstStyle>
            <a:lvl1pPr marL="180975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47675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712788" indent="-169863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-"/>
              <a:defRPr lang="de-DE" sz="1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Cmd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options</a:t>
            </a:r>
            <a:r>
              <a:rPr lang="de-DE" dirty="0"/>
              <a:t>: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argument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given</a:t>
            </a:r>
            <a:r>
              <a:rPr lang="de-DE" dirty="0"/>
              <a:t>, </a:t>
            </a:r>
            <a:r>
              <a:rPr lang="de-DE" dirty="0" err="1"/>
              <a:t>take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config.sqlite</a:t>
            </a:r>
            <a:endParaRPr lang="de-DE" dirty="0"/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smtClean="0"/>
              <a:t>i(</a:t>
            </a:r>
            <a:r>
              <a:rPr lang="de-DE" dirty="0" err="1" smtClean="0"/>
              <a:t>nput</a:t>
            </a:r>
            <a:r>
              <a:rPr lang="de-DE" dirty="0"/>
              <a:t>)</a:t>
            </a:r>
          </a:p>
          <a:p>
            <a:pPr lvl="2"/>
            <a:r>
              <a:rPr lang="de-DE" dirty="0">
                <a:solidFill>
                  <a:srgbClr val="FF0000"/>
                </a:solidFill>
              </a:rPr>
              <a:t>arg: "0" </a:t>
            </a:r>
            <a:r>
              <a:rPr lang="de-DE" dirty="0" err="1">
                <a:solidFill>
                  <a:srgbClr val="FF0000"/>
                </a:solidFill>
              </a:rPr>
              <a:t>video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device</a:t>
            </a:r>
            <a:r>
              <a:rPr lang="de-DE" dirty="0">
                <a:solidFill>
                  <a:srgbClr val="FF0000"/>
                </a:solidFill>
              </a:rPr>
              <a:t> - </a:t>
            </a:r>
            <a:r>
              <a:rPr lang="de-DE" dirty="0" err="1">
                <a:solidFill>
                  <a:srgbClr val="FF0000"/>
                </a:solidFill>
              </a:rPr>
              <a:t>number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of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device</a:t>
            </a:r>
            <a:r>
              <a:rPr lang="de-DE" dirty="0">
                <a:solidFill>
                  <a:srgbClr val="FF0000"/>
                </a:solidFill>
              </a:rPr>
              <a:t> in pick </a:t>
            </a:r>
            <a:r>
              <a:rPr lang="de-DE" dirty="0" err="1">
                <a:solidFill>
                  <a:srgbClr val="FF0000"/>
                </a:solidFill>
              </a:rPr>
              <a:t>list</a:t>
            </a:r>
            <a:r>
              <a:rPr lang="de-DE" dirty="0">
                <a:solidFill>
                  <a:srgbClr val="FF0000"/>
                </a:solidFill>
              </a:rPr>
              <a:t>, e.g. 0 -&gt; "</a:t>
            </a:r>
            <a:r>
              <a:rPr lang="de-DE" dirty="0" err="1">
                <a:solidFill>
                  <a:srgbClr val="FF0000"/>
                </a:solidFill>
              </a:rPr>
              <a:t>logitech</a:t>
            </a:r>
            <a:r>
              <a:rPr lang="de-DE" dirty="0">
                <a:solidFill>
                  <a:srgbClr val="FF0000"/>
                </a:solidFill>
              </a:rPr>
              <a:t> S5500"</a:t>
            </a:r>
          </a:p>
          <a:p>
            <a:pPr lvl="2"/>
            <a:r>
              <a:rPr lang="de-DE" dirty="0"/>
              <a:t>arg: "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":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</a:t>
            </a:r>
            <a:r>
              <a:rPr lang="de-DE" dirty="0" err="1"/>
              <a:t>from</a:t>
            </a:r>
            <a:endParaRPr lang="de-DE" dirty="0"/>
          </a:p>
          <a:p>
            <a:pPr lvl="2"/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empty</a:t>
            </a:r>
            <a:r>
              <a:rPr lang="de-DE" dirty="0"/>
              <a:t>, </a:t>
            </a:r>
            <a:r>
              <a:rPr lang="de-DE" dirty="0" err="1"/>
              <a:t>take</a:t>
            </a:r>
            <a:r>
              <a:rPr lang="de-DE" dirty="0"/>
              <a:t> </a:t>
            </a:r>
            <a:r>
              <a:rPr lang="de-DE" dirty="0" err="1"/>
              <a:t>standard</a:t>
            </a:r>
            <a:r>
              <a:rPr lang="de-DE" dirty="0"/>
              <a:t> </a:t>
            </a:r>
            <a:r>
              <a:rPr lang="de-DE" dirty="0" err="1"/>
              <a:t>cam</a:t>
            </a:r>
            <a:endParaRPr lang="de-DE" dirty="0"/>
          </a:p>
          <a:p>
            <a:pPr lvl="1">
              <a:buFont typeface="Calibri" panose="020F0502020204030204" pitchFamily="34" charset="0"/>
              <a:buChar char="-"/>
            </a:pPr>
            <a:r>
              <a:rPr lang="de-DE" smtClean="0"/>
              <a:t>o(</a:t>
            </a:r>
            <a:r>
              <a:rPr lang="de-DE" dirty="0" err="1" smtClean="0"/>
              <a:t>utput</a:t>
            </a:r>
            <a:r>
              <a:rPr lang="de-DE" dirty="0" smtClean="0"/>
              <a:t> </a:t>
            </a:r>
            <a:r>
              <a:rPr lang="de-DE" dirty="0" err="1"/>
              <a:t>file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arg: "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":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write</a:t>
            </a:r>
            <a:r>
              <a:rPr lang="de-DE" dirty="0"/>
              <a:t> </a:t>
            </a:r>
            <a:r>
              <a:rPr lang="de-DE" dirty="0" err="1"/>
              <a:t>to</a:t>
            </a:r>
            <a:endParaRPr lang="de-DE" dirty="0"/>
          </a:p>
          <a:p>
            <a:pPr lvl="1">
              <a:buFont typeface="Arial" panose="020B0604020202020204" pitchFamily="34" charset="0"/>
              <a:buChar char="-"/>
            </a:pPr>
            <a:r>
              <a:rPr lang="de-DE" dirty="0">
                <a:solidFill>
                  <a:srgbClr val="FF0000"/>
                </a:solidFill>
              </a:rPr>
              <a:t>q(</a:t>
            </a:r>
            <a:r>
              <a:rPr lang="de-DE" dirty="0" err="1">
                <a:solidFill>
                  <a:srgbClr val="FF0000"/>
                </a:solidFill>
              </a:rPr>
              <a:t>uiet</a:t>
            </a:r>
            <a:r>
              <a:rPr lang="de-DE" dirty="0">
                <a:solidFill>
                  <a:srgbClr val="FF0000"/>
                </a:solidFill>
              </a:rPr>
              <a:t>)</a:t>
            </a:r>
          </a:p>
          <a:p>
            <a:pPr lvl="2"/>
            <a:r>
              <a:rPr lang="de-DE" dirty="0" err="1">
                <a:solidFill>
                  <a:srgbClr val="FF0000"/>
                </a:solidFill>
              </a:rPr>
              <a:t>no</a:t>
            </a:r>
            <a:r>
              <a:rPr lang="de-DE" dirty="0">
                <a:solidFill>
                  <a:srgbClr val="FF0000"/>
                </a:solidFill>
              </a:rPr>
              <a:t> arg, </a:t>
            </a:r>
            <a:r>
              <a:rPr lang="de-DE" dirty="0" err="1">
                <a:solidFill>
                  <a:srgbClr val="FF0000"/>
                </a:solidFill>
              </a:rPr>
              <a:t>take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standard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arguments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without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asking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for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user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input</a:t>
            </a:r>
            <a:r>
              <a:rPr lang="de-DE" dirty="0">
                <a:solidFill>
                  <a:srgbClr val="FF0000"/>
                </a:solidFill>
              </a:rPr>
              <a:t>, e.g. </a:t>
            </a:r>
            <a:r>
              <a:rPr lang="de-DE" dirty="0" err="1">
                <a:solidFill>
                  <a:srgbClr val="FF0000"/>
                </a:solidFill>
              </a:rPr>
              <a:t>pre-selected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items</a:t>
            </a:r>
            <a:r>
              <a:rPr lang="de-DE" dirty="0">
                <a:solidFill>
                  <a:srgbClr val="FF0000"/>
                </a:solidFill>
              </a:rPr>
              <a:t> in pick </a:t>
            </a:r>
            <a:r>
              <a:rPr lang="de-DE" dirty="0" err="1">
                <a:solidFill>
                  <a:srgbClr val="FF0000"/>
                </a:solidFill>
              </a:rPr>
              <a:t>lists</a:t>
            </a:r>
            <a:endParaRPr lang="de-DE" dirty="0">
              <a:solidFill>
                <a:srgbClr val="FF0000"/>
              </a:solidFill>
            </a:endParaRPr>
          </a:p>
          <a:p>
            <a:pPr lvl="1">
              <a:buFont typeface="Arial" panose="020B0604020202020204" pitchFamily="34" charset="0"/>
              <a:buChar char="-"/>
            </a:pPr>
            <a:r>
              <a:rPr lang="de-DE" dirty="0"/>
              <a:t>r(</a:t>
            </a:r>
            <a:r>
              <a:rPr lang="de-DE" dirty="0" err="1"/>
              <a:t>ate</a:t>
            </a:r>
            <a:r>
              <a:rPr lang="de-DE" dirty="0"/>
              <a:t>)</a:t>
            </a:r>
          </a:p>
          <a:p>
            <a:pPr lvl="2"/>
            <a:r>
              <a:rPr lang="de-DE" dirty="0">
                <a:solidFill>
                  <a:srgbClr val="FF0000"/>
                </a:solidFill>
              </a:rPr>
              <a:t>not </a:t>
            </a:r>
            <a:r>
              <a:rPr lang="de-DE" dirty="0" err="1">
                <a:solidFill>
                  <a:srgbClr val="FF0000"/>
                </a:solidFill>
              </a:rPr>
              <a:t>yet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implemented</a:t>
            </a:r>
            <a:endParaRPr lang="de-DE" dirty="0">
              <a:solidFill>
                <a:srgbClr val="FF0000"/>
              </a:solidFill>
            </a:endParaRPr>
          </a:p>
          <a:p>
            <a:pPr lvl="2"/>
            <a:r>
              <a:rPr lang="de-DE" dirty="0"/>
              <a:t>arg: "</a:t>
            </a:r>
            <a:r>
              <a:rPr lang="de-DE" dirty="0" err="1"/>
              <a:t>fps</a:t>
            </a:r>
            <a:r>
              <a:rPr lang="de-DE" dirty="0"/>
              <a:t>" </a:t>
            </a:r>
            <a:r>
              <a:rPr lang="de-DE" dirty="0" err="1"/>
              <a:t>frames</a:t>
            </a:r>
            <a:r>
              <a:rPr lang="de-DE" dirty="0"/>
              <a:t> per </a:t>
            </a:r>
            <a:r>
              <a:rPr lang="de-DE" dirty="0" err="1"/>
              <a:t>second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video</a:t>
            </a:r>
            <a:r>
              <a:rPr lang="de-DE" dirty="0"/>
              <a:t> </a:t>
            </a:r>
            <a:r>
              <a:rPr lang="de-DE" dirty="0" err="1"/>
              <a:t>device</a:t>
            </a:r>
            <a:endParaRPr lang="de-DE" dirty="0"/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/>
              <a:t>v(</a:t>
            </a:r>
            <a:r>
              <a:rPr lang="de-DE" dirty="0" err="1"/>
              <a:t>ideo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)</a:t>
            </a:r>
          </a:p>
          <a:p>
            <a:pPr lvl="2">
              <a:buFont typeface="Calibri" panose="020F0502020204030204" pitchFamily="34" charset="0"/>
              <a:buChar char="-"/>
            </a:pPr>
            <a:r>
              <a:rPr lang="de-DE" dirty="0">
                <a:solidFill>
                  <a:srgbClr val="FF0000"/>
                </a:solidFill>
              </a:rPr>
              <a:t>arg: "0" </a:t>
            </a:r>
            <a:r>
              <a:rPr lang="de-DE" dirty="0" err="1">
                <a:solidFill>
                  <a:srgbClr val="FF0000"/>
                </a:solidFill>
              </a:rPr>
              <a:t>frame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size</a:t>
            </a:r>
            <a:r>
              <a:rPr lang="de-DE" dirty="0">
                <a:solidFill>
                  <a:srgbClr val="FF0000"/>
                </a:solidFill>
              </a:rPr>
              <a:t> - </a:t>
            </a:r>
            <a:r>
              <a:rPr lang="de-DE" dirty="0" err="1">
                <a:solidFill>
                  <a:srgbClr val="FF0000"/>
                </a:solidFill>
              </a:rPr>
              <a:t>number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of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size</a:t>
            </a:r>
            <a:r>
              <a:rPr lang="de-DE" dirty="0">
                <a:solidFill>
                  <a:srgbClr val="FF0000"/>
                </a:solidFill>
              </a:rPr>
              <a:t> in </a:t>
            </a:r>
            <a:r>
              <a:rPr lang="de-DE" dirty="0" err="1">
                <a:solidFill>
                  <a:srgbClr val="FF0000"/>
                </a:solidFill>
              </a:rPr>
              <a:t>pick_list</a:t>
            </a:r>
            <a:r>
              <a:rPr lang="de-DE" dirty="0">
                <a:solidFill>
                  <a:srgbClr val="FF0000"/>
                </a:solidFill>
              </a:rPr>
              <a:t> (e.g. 0 -&gt; 320x240)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option</a:t>
            </a:r>
            <a:r>
              <a:rPr lang="de-DE" dirty="0"/>
              <a:t> </a:t>
            </a:r>
            <a:r>
              <a:rPr lang="de-DE" dirty="0" err="1"/>
              <a:t>occurs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once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option</a:t>
            </a:r>
            <a:r>
              <a:rPr lang="de-DE" dirty="0"/>
              <a:t> (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opt</a:t>
            </a:r>
            <a:r>
              <a:rPr lang="de-DE" dirty="0"/>
              <a:t> arg)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 smtClean="0"/>
              <a:t>taken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481677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Config</a:t>
            </a:r>
            <a:r>
              <a:rPr lang="de-DE" dirty="0" smtClean="0"/>
              <a:t> - Test Cases</a:t>
            </a:r>
            <a:endParaRPr lang="de-DE" dirty="0"/>
          </a:p>
        </p:txBody>
      </p:sp>
      <p:sp>
        <p:nvSpPr>
          <p:cNvPr id="3" name="Inhaltsplatzhalter 2"/>
          <p:cNvSpPr txBox="1">
            <a:spLocks/>
          </p:cNvSpPr>
          <p:nvPr/>
        </p:nvSpPr>
        <p:spPr>
          <a:xfrm>
            <a:off x="457200" y="836712"/>
            <a:ext cx="8229600" cy="5289451"/>
          </a:xfrm>
          <a:prstGeom prst="rect">
            <a:avLst/>
          </a:prstGeom>
        </p:spPr>
        <p:txBody>
          <a:bodyPr/>
          <a:lstStyle>
            <a:lvl1pPr marL="180975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47675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712788" indent="-169863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-"/>
              <a:defRPr lang="de-DE" sz="1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 smtClean="0"/>
              <a:t>program_options</a:t>
            </a:r>
            <a:endParaRPr lang="de-DE" dirty="0" smtClean="0"/>
          </a:p>
          <a:p>
            <a:pPr lvl="1">
              <a:buFont typeface="Arial" panose="020B0604020202020204" pitchFamily="34" charset="0"/>
              <a:buChar char="-"/>
            </a:pP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options</a:t>
            </a:r>
            <a:endParaRPr lang="de-DE" dirty="0" smtClean="0"/>
          </a:p>
          <a:p>
            <a:pPr lvl="1">
              <a:buFont typeface="Arial" panose="020B0604020202020204" pitchFamily="34" charset="0"/>
              <a:buChar char="-"/>
            </a:pPr>
            <a:r>
              <a:rPr lang="de-DE" dirty="0" smtClean="0"/>
              <a:t>not </a:t>
            </a:r>
            <a:r>
              <a:rPr lang="de-DE" dirty="0" err="1" smtClean="0"/>
              <a:t>specified</a:t>
            </a:r>
            <a:r>
              <a:rPr lang="de-DE" dirty="0" smtClean="0"/>
              <a:t> </a:t>
            </a:r>
            <a:r>
              <a:rPr lang="de-DE" dirty="0" err="1" smtClean="0"/>
              <a:t>options</a:t>
            </a:r>
            <a:r>
              <a:rPr lang="de-DE" dirty="0" smtClean="0"/>
              <a:t> 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ym typeface="Wingdings" panose="05000000000000000000" pitchFamily="2" charset="2"/>
              </a:rPr>
              <a:t>are</a:t>
            </a:r>
            <a:r>
              <a:rPr lang="de-DE" dirty="0" smtClean="0">
                <a:sym typeface="Wingdings" panose="05000000000000000000" pitchFamily="2" charset="2"/>
              </a:rPr>
              <a:t> not </a:t>
            </a:r>
            <a:r>
              <a:rPr lang="de-DE" dirty="0" err="1" smtClean="0">
                <a:sym typeface="Wingdings" panose="05000000000000000000" pitchFamily="2" charset="2"/>
              </a:rPr>
              <a:t>considered</a:t>
            </a:r>
            <a:endParaRPr lang="de-DE" dirty="0" smtClean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-"/>
            </a:pPr>
            <a:r>
              <a:rPr lang="de-DE" dirty="0" err="1" smtClean="0"/>
              <a:t>opt</a:t>
            </a:r>
            <a:r>
              <a:rPr lang="de-DE" dirty="0" smtClean="0"/>
              <a:t> </a:t>
            </a:r>
            <a:r>
              <a:rPr lang="de-DE" dirty="0" err="1" smtClean="0"/>
              <a:t>arguments</a:t>
            </a:r>
            <a:endParaRPr lang="de-DE" dirty="0"/>
          </a:p>
          <a:p>
            <a:r>
              <a:rPr lang="de-DE" dirty="0" err="1" smtClean="0"/>
              <a:t>config</a:t>
            </a:r>
            <a:endParaRPr lang="de-DE" dirty="0" smtClean="0"/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smtClean="0"/>
              <a:t>check /</a:t>
            </a:r>
            <a:r>
              <a:rPr lang="de-DE" dirty="0" err="1" smtClean="0"/>
              <a:t>home</a:t>
            </a:r>
            <a:endParaRPr lang="de-DE" dirty="0" smtClean="0"/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err="1" smtClean="0"/>
              <a:t>create</a:t>
            </a:r>
            <a:r>
              <a:rPr lang="de-DE" dirty="0" smtClean="0"/>
              <a:t> </a:t>
            </a:r>
            <a:r>
              <a:rPr lang="de-DE" dirty="0" err="1" smtClean="0"/>
              <a:t>config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 (</a:t>
            </a:r>
            <a:r>
              <a:rPr lang="de-DE" dirty="0" err="1" smtClean="0"/>
              <a:t>sqlite</a:t>
            </a:r>
            <a:r>
              <a:rPr lang="de-DE" dirty="0" smtClean="0"/>
              <a:t>)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err="1" smtClean="0"/>
              <a:t>store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retrieve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 smtClean="0"/>
          </a:p>
          <a:p>
            <a:pPr lvl="1">
              <a:buFont typeface="Calibri" panose="020F0502020204030204" pitchFamily="34" charset="0"/>
              <a:buChar char="-"/>
            </a:pPr>
            <a:endParaRPr lang="de-DE" dirty="0"/>
          </a:p>
          <a:p>
            <a:pPr lvl="1"/>
            <a:endParaRPr lang="de-DE" dirty="0" smtClean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0887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FrameHandling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1200" dirty="0" smtClean="0"/>
              <a:t>Data</a:t>
            </a:r>
          </a:p>
          <a:p>
            <a:pPr lvl="1"/>
            <a:r>
              <a:rPr lang="de-DE" dirty="0" err="1" smtClean="0"/>
              <a:t>capSource</a:t>
            </a:r>
            <a:r>
              <a:rPr lang="de-DE" dirty="0" smtClean="0"/>
              <a:t> (</a:t>
            </a:r>
            <a:r>
              <a:rPr lang="de-DE" dirty="0" err="1" smtClean="0"/>
              <a:t>isFromFile</a:t>
            </a:r>
            <a:r>
              <a:rPr lang="de-DE" dirty="0" smtClean="0"/>
              <a:t>, </a:t>
            </a:r>
            <a:r>
              <a:rPr lang="de-DE" dirty="0" err="1" smtClean="0"/>
              <a:t>fileName</a:t>
            </a:r>
            <a:r>
              <a:rPr lang="de-DE" dirty="0" smtClean="0"/>
              <a:t>, </a:t>
            </a:r>
            <a:r>
              <a:rPr lang="de-DE" dirty="0" err="1" smtClean="0"/>
              <a:t>deviceName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framesize</a:t>
            </a:r>
            <a:endParaRPr lang="de-DE" dirty="0" smtClean="0"/>
          </a:p>
          <a:p>
            <a:pPr lvl="1"/>
            <a:r>
              <a:rPr lang="de-DE" dirty="0" err="1" smtClean="0"/>
              <a:t>region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interest</a:t>
            </a:r>
            <a:r>
              <a:rPr lang="de-DE" dirty="0" smtClean="0"/>
              <a:t> (ROI)</a:t>
            </a:r>
          </a:p>
          <a:p>
            <a:pPr lvl="1"/>
            <a:r>
              <a:rPr lang="de-DE" dirty="0" err="1" smtClean="0"/>
              <a:t>frame</a:t>
            </a:r>
            <a:endParaRPr lang="de-DE" dirty="0" smtClean="0"/>
          </a:p>
          <a:p>
            <a:pPr lvl="1"/>
            <a:r>
              <a:rPr lang="de-DE" dirty="0" err="1" smtClean="0"/>
              <a:t>roi_blobs</a:t>
            </a:r>
            <a:endParaRPr lang="de-DE" dirty="0" smtClean="0"/>
          </a:p>
          <a:p>
            <a:r>
              <a:rPr lang="de-DE" dirty="0" err="1" smtClean="0"/>
              <a:t>Functions</a:t>
            </a:r>
            <a:endParaRPr lang="de-DE" dirty="0" smtClean="0"/>
          </a:p>
          <a:p>
            <a:pPr lvl="1"/>
            <a:r>
              <a:rPr lang="de-DE" dirty="0" err="1" smtClean="0"/>
              <a:t>applyROI</a:t>
            </a:r>
            <a:endParaRPr lang="de-DE" dirty="0" smtClean="0"/>
          </a:p>
          <a:p>
            <a:pPr lvl="1"/>
            <a:r>
              <a:rPr lang="de-DE" dirty="0" err="1" smtClean="0"/>
              <a:t>segmentFrame</a:t>
            </a:r>
            <a:endParaRPr lang="de-DE" dirty="0" smtClean="0"/>
          </a:p>
          <a:p>
            <a:pPr lvl="1"/>
            <a:r>
              <a:rPr lang="de-DE" dirty="0" err="1" smtClean="0"/>
              <a:t>findBlobs</a:t>
            </a:r>
            <a:endParaRPr lang="de-DE" dirty="0" smtClean="0"/>
          </a:p>
          <a:p>
            <a:pPr lvl="1"/>
            <a:r>
              <a:rPr lang="de-DE" dirty="0" err="1" smtClean="0"/>
              <a:t>showFrame</a:t>
            </a:r>
            <a:endParaRPr lang="de-DE" dirty="0" smtClean="0"/>
          </a:p>
          <a:p>
            <a:pPr lvl="2"/>
            <a:endParaRPr lang="de-DE" dirty="0" smtClean="0"/>
          </a:p>
          <a:p>
            <a:pPr lvl="1"/>
            <a:endParaRPr lang="de-DE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533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frame_handler</a:t>
            </a:r>
            <a:r>
              <a:rPr lang="de-DE" dirty="0" smtClean="0"/>
              <a:t>: </a:t>
            </a:r>
            <a:r>
              <a:rPr lang="de-DE" dirty="0" err="1" smtClean="0"/>
              <a:t>blob</a:t>
            </a:r>
            <a:r>
              <a:rPr lang="de-DE" dirty="0" smtClean="0"/>
              <a:t> post-</a:t>
            </a:r>
            <a:r>
              <a:rPr lang="de-DE" dirty="0" err="1" smtClean="0"/>
              <a:t>processing</a:t>
            </a:r>
            <a:endParaRPr lang="de-DE" dirty="0"/>
          </a:p>
        </p:txBody>
      </p:sp>
      <p:cxnSp>
        <p:nvCxnSpPr>
          <p:cNvPr id="3" name="Gerade Verbindung 2"/>
          <p:cNvCxnSpPr/>
          <p:nvPr/>
        </p:nvCxnSpPr>
        <p:spPr>
          <a:xfrm>
            <a:off x="1727684" y="2456892"/>
            <a:ext cx="0" cy="2268252"/>
          </a:xfrm>
          <a:prstGeom prst="line">
            <a:avLst/>
          </a:prstGeom>
          <a:ln w="9525">
            <a:solidFill>
              <a:srgbClr val="FF0000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3"/>
          <p:cNvCxnSpPr/>
          <p:nvPr/>
        </p:nvCxnSpPr>
        <p:spPr>
          <a:xfrm>
            <a:off x="2123728" y="2456892"/>
            <a:ext cx="0" cy="2268252"/>
          </a:xfrm>
          <a:prstGeom prst="line">
            <a:avLst/>
          </a:prstGeom>
          <a:ln w="9525">
            <a:solidFill>
              <a:srgbClr val="FF0000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/>
          <p:nvPr/>
        </p:nvSpPr>
        <p:spPr>
          <a:xfrm>
            <a:off x="863588" y="2528875"/>
            <a:ext cx="864096" cy="4985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979712" y="2780928"/>
            <a:ext cx="504056" cy="3240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1480833" y="1958643"/>
            <a:ext cx="9669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maxDistXJoin</a:t>
            </a:r>
            <a:endParaRPr lang="de-DE" sz="10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Gerade Verbindung mit Pfeil 7"/>
          <p:cNvCxnSpPr/>
          <p:nvPr/>
        </p:nvCxnSpPr>
        <p:spPr>
          <a:xfrm>
            <a:off x="1733532" y="2852936"/>
            <a:ext cx="252028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863588" y="4005039"/>
            <a:ext cx="864096" cy="4985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2267744" y="4257092"/>
            <a:ext cx="504056" cy="3240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1923209" y="4077072"/>
            <a:ext cx="102861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>
                <a:solidFill>
                  <a:srgbClr val="FF0000"/>
                </a:solidFill>
              </a:rPr>
              <a:t>x &gt; </a:t>
            </a:r>
            <a:r>
              <a:rPr lang="de-DE" dirty="0" err="1">
                <a:solidFill>
                  <a:srgbClr val="FF0000"/>
                </a:solidFill>
              </a:rPr>
              <a:t>maxDistXJoin</a:t>
            </a:r>
            <a:endParaRPr lang="de-DE" dirty="0">
              <a:solidFill>
                <a:srgbClr val="FF0000"/>
              </a:solidFill>
            </a:endParaRPr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1733532" y="4329100"/>
            <a:ext cx="534212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575556" y="1912846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  <a:endParaRPr lang="de-DE" sz="1200" b="1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575556" y="3692061"/>
            <a:ext cx="875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don't</a:t>
            </a:r>
            <a:r>
              <a:rPr lang="de-DE" sz="1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  <a:endParaRPr lang="de-DE" sz="12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Geschweifte Klammer rechts 14"/>
          <p:cNvSpPr/>
          <p:nvPr/>
        </p:nvSpPr>
        <p:spPr>
          <a:xfrm rot="16200000">
            <a:off x="1837439" y="2098596"/>
            <a:ext cx="176535" cy="396041"/>
          </a:xfrm>
          <a:prstGeom prst="rightBrace">
            <a:avLst/>
          </a:prstGeom>
          <a:ln w="952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1848216" y="2591036"/>
            <a:ext cx="1067600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>
              <a:defRPr sz="1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>
                <a:solidFill>
                  <a:srgbClr val="00B050"/>
                </a:solidFill>
              </a:rPr>
              <a:t>x &lt;= </a:t>
            </a:r>
            <a:r>
              <a:rPr lang="de-DE" dirty="0" err="1">
                <a:solidFill>
                  <a:srgbClr val="00B050"/>
                </a:solidFill>
              </a:rPr>
              <a:t>maxDistXJoin</a:t>
            </a:r>
            <a:endParaRPr lang="de-DE" dirty="0">
              <a:solidFill>
                <a:srgbClr val="00B050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575556" y="1912846"/>
            <a:ext cx="2664296" cy="144414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575556" y="3681028"/>
            <a:ext cx="2664296" cy="151216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4247964" y="2744924"/>
            <a:ext cx="864096" cy="4985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5220072" y="2528900"/>
            <a:ext cx="504056" cy="3240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4247964" y="4586620"/>
            <a:ext cx="864096" cy="4985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5040052" y="3897052"/>
            <a:ext cx="504056" cy="3240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/>
          <p:cNvSpPr txBox="1"/>
          <p:nvPr/>
        </p:nvSpPr>
        <p:spPr>
          <a:xfrm>
            <a:off x="4646868" y="4257092"/>
            <a:ext cx="4651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>
                <a:solidFill>
                  <a:srgbClr val="FF0000"/>
                </a:solidFill>
              </a:rPr>
              <a:t>y </a:t>
            </a:r>
            <a:r>
              <a:rPr lang="de-DE" dirty="0">
                <a:solidFill>
                  <a:srgbClr val="FF0000"/>
                </a:solidFill>
              </a:rPr>
              <a:t>&gt; </a:t>
            </a:r>
            <a:r>
              <a:rPr lang="de-DE" dirty="0" smtClean="0">
                <a:solidFill>
                  <a:srgbClr val="FF0000"/>
                </a:solidFill>
              </a:rPr>
              <a:t>0</a:t>
            </a:r>
            <a:endParaRPr lang="de-DE" dirty="0">
              <a:solidFill>
                <a:srgbClr val="FF0000"/>
              </a:solidFill>
            </a:endParaRPr>
          </a:p>
        </p:txBody>
      </p:sp>
      <p:cxnSp>
        <p:nvCxnSpPr>
          <p:cNvPr id="24" name="Gerade Verbindung mit Pfeil 23"/>
          <p:cNvCxnSpPr/>
          <p:nvPr/>
        </p:nvCxnSpPr>
        <p:spPr>
          <a:xfrm>
            <a:off x="5081902" y="4221088"/>
            <a:ext cx="0" cy="360040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3959932" y="1912846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  <a:endParaRPr lang="de-DE" sz="1200" b="1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3959932" y="3692061"/>
            <a:ext cx="875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don't</a:t>
            </a:r>
            <a:r>
              <a:rPr lang="de-DE" sz="1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  <a:endParaRPr lang="de-DE" sz="12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5072508" y="2904328"/>
            <a:ext cx="12522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&lt;= </a:t>
            </a:r>
            <a:r>
              <a:rPr lang="de-DE" sz="10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maxDistXJoin</a:t>
            </a:r>
            <a:endParaRPr lang="de-DE" sz="10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3959932" y="1912846"/>
            <a:ext cx="2664296" cy="144414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3959932" y="3681028"/>
            <a:ext cx="2664296" cy="151216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rade Verbindung mit Pfeil 29"/>
          <p:cNvCxnSpPr/>
          <p:nvPr/>
        </p:nvCxnSpPr>
        <p:spPr>
          <a:xfrm flipV="1">
            <a:off x="4932040" y="2852936"/>
            <a:ext cx="0" cy="329731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>
            <a:off x="4932040" y="2415193"/>
            <a:ext cx="0" cy="329731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/>
          <p:cNvCxnSpPr/>
          <p:nvPr/>
        </p:nvCxnSpPr>
        <p:spPr>
          <a:xfrm>
            <a:off x="4680012" y="2852936"/>
            <a:ext cx="540060" cy="0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 flipV="1">
            <a:off x="4932040" y="2744925"/>
            <a:ext cx="0" cy="101500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/>
          <p:cNvSpPr txBox="1"/>
          <p:nvPr/>
        </p:nvSpPr>
        <p:spPr>
          <a:xfrm>
            <a:off x="4427984" y="2420888"/>
            <a:ext cx="540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>
                <a:solidFill>
                  <a:srgbClr val="00B050"/>
                </a:solidFill>
              </a:rPr>
              <a:t>y &lt;= 0</a:t>
            </a:r>
            <a:endParaRPr lang="de-DE" dirty="0">
              <a:solidFill>
                <a:srgbClr val="00B050"/>
              </a:solidFill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5072508" y="4712791"/>
            <a:ext cx="12522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&lt;= </a:t>
            </a:r>
            <a:r>
              <a:rPr lang="de-DE" sz="10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maxDistXJoin</a:t>
            </a:r>
            <a:endParaRPr lang="de-DE" sz="10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Inhaltsplatzhalter 2"/>
          <p:cNvSpPr txBox="1">
            <a:spLocks/>
          </p:cNvSpPr>
          <p:nvPr/>
        </p:nvSpPr>
        <p:spPr>
          <a:xfrm>
            <a:off x="457200" y="836713"/>
            <a:ext cx="8229600" cy="612068"/>
          </a:xfrm>
          <a:prstGeom prst="rect">
            <a:avLst/>
          </a:prstGeom>
        </p:spPr>
        <p:txBody>
          <a:bodyPr/>
          <a:lstStyle>
            <a:lvl1pPr marL="180975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47675" indent="-180975" algn="l" defTabSz="914400" rtl="0" eaLnBrk="1" latinLnBrk="0" hangingPunct="1">
              <a:spcBef>
                <a:spcPts val="300"/>
              </a:spcBef>
              <a:buFont typeface="Calibri" panose="020F0502020204030204" pitchFamily="34" charset="0"/>
              <a:buChar char="-"/>
              <a:defRPr lang="de-DE" sz="1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712788" indent="-169863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-"/>
              <a:defRPr lang="de-DE" sz="1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903288" indent="-190500" algn="l" defTabSz="914400" rtl="0" eaLnBrk="1" latinLnBrk="0" hangingPunct="1">
              <a:spcBef>
                <a:spcPts val="0"/>
              </a:spcBef>
              <a:buFont typeface="Calibri" panose="020F0502020204030204" pitchFamily="34" charset="0"/>
              <a:buChar char="-"/>
              <a:defRPr lang="de-DE" sz="1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 smtClean="0"/>
              <a:t>joining</a:t>
            </a:r>
            <a:r>
              <a:rPr lang="de-DE" dirty="0" smtClean="0"/>
              <a:t> </a:t>
            </a:r>
            <a:r>
              <a:rPr lang="de-DE" dirty="0" err="1" smtClean="0"/>
              <a:t>rectangles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motion</a:t>
            </a:r>
            <a:r>
              <a:rPr lang="de-DE" dirty="0" smtClean="0"/>
              <a:t> </a:t>
            </a:r>
            <a:r>
              <a:rPr lang="de-DE" dirty="0" err="1" smtClean="0"/>
              <a:t>detections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multiple </a:t>
            </a:r>
            <a:r>
              <a:rPr lang="de-DE" dirty="0" err="1" smtClean="0"/>
              <a:t>cars</a:t>
            </a:r>
            <a:endParaRPr lang="de-DE" dirty="0" smtClean="0"/>
          </a:p>
          <a:p>
            <a:r>
              <a:rPr lang="de-DE" dirty="0" smtClean="0"/>
              <a:t>rationale: </a:t>
            </a:r>
            <a:r>
              <a:rPr lang="de-DE" dirty="0" err="1" smtClean="0"/>
              <a:t>car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trailer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666837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frame_handler</a:t>
            </a:r>
            <a:r>
              <a:rPr lang="de-DE" dirty="0" smtClean="0"/>
              <a:t>: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column</a:t>
            </a:r>
            <a:r>
              <a:rPr lang="de-DE" dirty="0" smtClean="0"/>
              <a:t> </a:t>
            </a:r>
            <a:r>
              <a:rPr lang="de-DE" dirty="0" err="1" smtClean="0"/>
              <a:t>layout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inset</a:t>
            </a:r>
            <a:endParaRPr lang="de-DE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457200" y="836713"/>
            <a:ext cx="4114800" cy="1260140"/>
          </a:xfrm>
          <a:prstGeom prst="rect">
            <a:avLst/>
          </a:prstGeom>
        </p:spPr>
        <p:txBody>
          <a:bodyPr/>
          <a:lstStyle>
            <a:lvl1pPr marL="180975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47675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712788" indent="-169863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-"/>
              <a:defRPr lang="de-DE" sz="1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TextColumn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791580" y="1610799"/>
            <a:ext cx="1224136" cy="174619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807110" y="1844824"/>
            <a:ext cx="614512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7"/>
          <p:cNvCxnSpPr/>
          <p:nvPr/>
        </p:nvCxnSpPr>
        <p:spPr>
          <a:xfrm>
            <a:off x="791580" y="1610799"/>
            <a:ext cx="0" cy="2106233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H="1">
            <a:off x="791580" y="3609020"/>
            <a:ext cx="792088" cy="0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1007604" y="3398803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colAlign</a:t>
            </a:r>
            <a:endParaRPr lang="de-DE" sz="1000" b="1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1169622" y="2182362"/>
            <a:ext cx="252000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1011253" y="2519899"/>
            <a:ext cx="41036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791580" y="1793721"/>
            <a:ext cx="7560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textRow</a:t>
            </a:r>
            <a:endParaRPr 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1432152" y="1332384"/>
            <a:ext cx="0" cy="656456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807110" y="1506597"/>
            <a:ext cx="632542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755576" y="1268760"/>
            <a:ext cx="7328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rowAlign</a:t>
            </a:r>
            <a:endParaRPr lang="de-DE" sz="10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06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1681</Words>
  <Application>Microsoft Office PowerPoint</Application>
  <PresentationFormat>Bildschirmpräsentation (4:3)</PresentationFormat>
  <Paragraphs>448</Paragraphs>
  <Slides>25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26" baseType="lpstr">
      <vt:lpstr>Larissa</vt:lpstr>
      <vt:lpstr>Utilities</vt:lpstr>
      <vt:lpstr>RSpec 0.1 - Vehicle Counter</vt:lpstr>
      <vt:lpstr>Modules</vt:lpstr>
      <vt:lpstr>Config: state machine</vt:lpstr>
      <vt:lpstr>Config: command line options</vt:lpstr>
      <vt:lpstr>Config - Test Cases</vt:lpstr>
      <vt:lpstr>FrameHandling </vt:lpstr>
      <vt:lpstr>frame_handler: blob post-processing</vt:lpstr>
      <vt:lpstr>frame_handler: text column layout for inset</vt:lpstr>
      <vt:lpstr>frame_handler: inset layout</vt:lpstr>
      <vt:lpstr>Object Tracking (Assign Blobs to Tracks)</vt:lpstr>
      <vt:lpstr>Tracker - Test Cases</vt:lpstr>
      <vt:lpstr>Tracker - Parameters</vt:lpstr>
      <vt:lpstr>Vehicle and Track representation in scene</vt:lpstr>
      <vt:lpstr>CreateVehicleFromTracks</vt:lpstr>
      <vt:lpstr>CreateVehiclesFromTracks - Timing</vt:lpstr>
      <vt:lpstr>Vehicle Segmentation Preconditions</vt:lpstr>
      <vt:lpstr>Vehicle Segmentation from Tracks</vt:lpstr>
      <vt:lpstr>Testscenario</vt:lpstr>
      <vt:lpstr>ToDo Object Tracking</vt:lpstr>
      <vt:lpstr>Backup</vt:lpstr>
      <vt:lpstr>Motion based multiple object tracking with stationary camera</vt:lpstr>
      <vt:lpstr>Read video frame: Test</vt:lpstr>
      <vt:lpstr>Detecting moving objects in each frame: Test</vt:lpstr>
      <vt:lpstr>Detecting moving objects in each frame: Test control panel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Holger</dc:creator>
  <cp:lastModifiedBy>Holger</cp:lastModifiedBy>
  <cp:revision>255</cp:revision>
  <cp:lastPrinted>2016-04-10T13:02:06Z</cp:lastPrinted>
  <dcterms:created xsi:type="dcterms:W3CDTF">2015-02-08T13:19:10Z</dcterms:created>
  <dcterms:modified xsi:type="dcterms:W3CDTF">2018-11-03T15:12:13Z</dcterms:modified>
</cp:coreProperties>
</file>