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70" r:id="rId3"/>
    <p:sldId id="269" r:id="rId4"/>
    <p:sldId id="272" r:id="rId5"/>
    <p:sldId id="271" r:id="rId6"/>
    <p:sldId id="292" r:id="rId7"/>
    <p:sldId id="293" r:id="rId8"/>
    <p:sldId id="282" r:id="rId9"/>
    <p:sldId id="289" r:id="rId10"/>
    <p:sldId id="281" r:id="rId11"/>
    <p:sldId id="283" r:id="rId12"/>
    <p:sldId id="280" r:id="rId13"/>
    <p:sldId id="285" r:id="rId14"/>
    <p:sldId id="290" r:id="rId15"/>
    <p:sldId id="287" r:id="rId16"/>
    <p:sldId id="288" r:id="rId17"/>
    <p:sldId id="291" r:id="rId18"/>
    <p:sldId id="273" r:id="rId19"/>
    <p:sldId id="274" r:id="rId20"/>
    <p:sldId id="279" r:id="rId21"/>
    <p:sldId id="294" r:id="rId22"/>
    <p:sldId id="268" r:id="rId2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FD"/>
    <a:srgbClr val="006DD4"/>
    <a:srgbClr val="00549F"/>
    <a:srgbClr val="E3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5859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Topic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Word 1</c:v>
                </c:pt>
              </c:strCache>
            </c:strRef>
          </c:tx>
          <c:spPr>
            <a:solidFill>
              <a:srgbClr val="00549F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A-B14B-9ACD-E1F83C7DE9B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Word 2</c:v>
                </c:pt>
              </c:strCache>
            </c:strRef>
          </c:tx>
          <c:spPr>
            <a:solidFill>
              <a:srgbClr val="006DD4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0.1</c:v>
                </c:pt>
                <c:pt idx="1">
                  <c:v>0.2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A-B14B-9ACD-E1F83C7DE9B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Word 3</c:v>
                </c:pt>
              </c:strCache>
            </c:strRef>
          </c:tx>
          <c:spPr>
            <a:solidFill>
              <a:srgbClr val="0082FD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0.7</c:v>
                </c:pt>
                <c:pt idx="1">
                  <c:v>0.1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0A-B14B-9ACD-E1F83C7DE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4252783"/>
        <c:axId val="1285756751"/>
      </c:barChart>
      <c:catAx>
        <c:axId val="123425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5756751"/>
        <c:crosses val="autoZero"/>
        <c:auto val="1"/>
        <c:lblAlgn val="ctr"/>
        <c:lblOffset val="100"/>
        <c:noMultiLvlLbl val="0"/>
      </c:catAx>
      <c:valAx>
        <c:axId val="1285756751"/>
        <c:scaling>
          <c:orientation val="minMax"/>
        </c:scaling>
        <c:delete val="1"/>
        <c:axPos val="l"/>
        <c:majorGridlines>
          <c:spPr>
            <a:ln w="0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425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B06304-9F9A-0342-94DB-63997C701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B34F7F-15DB-494E-A719-D1C235EF67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C7061E0-63B6-DB44-8079-5F968989AEE7}" type="datetimeFigureOut">
              <a:rPr lang="de-DE" altLang="de-DE"/>
              <a:pPr>
                <a:defRPr/>
              </a:pPr>
              <a:t>17.08.20</a:t>
            </a:fld>
            <a:endParaRPr lang="de-DE" alt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9948E-F161-9949-A590-CA12F4D329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91013E-9487-A649-AA5F-9ADEFC92A2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1DE7664-23A6-2F45-A1F5-1FFE993695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1D0CEF6-BD0D-1F46-837B-FD0487ABE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A1B0BC-6AAF-5A41-B714-6462CFB53B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25F904C-9DA3-8F4F-9B20-AB032D2C670A}" type="datetimeFigureOut">
              <a:rPr lang="de-DE" altLang="de-DE"/>
              <a:pPr>
                <a:defRPr/>
              </a:pPr>
              <a:t>17.08.20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B097FBB-395B-9144-8C35-812C9985F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099E98D-11A3-6141-964B-7357FC38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F16398-4DC6-404E-B790-F0F8F110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45D323-7979-1847-B1D0-98CBC7F16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A4C358-AEE4-B045-9A9D-B10E73E3BA3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A7B8F8-418A-1745-B821-9B9E0E6771C6}"/>
              </a:ext>
            </a:extLst>
          </p:cNvPr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Grafik 12">
            <a:extLst>
              <a:ext uri="{FF2B5EF4-FFF2-40B4-BE49-F238E27FC236}">
                <a16:creationId xmlns:a16="http://schemas.microsoft.com/office/drawing/2014/main" id="{580B1ECB-15FD-B54B-9404-BFE13E6D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1E2E13-D021-B641-8D1D-CD125A1A6727}"/>
              </a:ext>
            </a:extLst>
          </p:cNvPr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de-DE" sz="3200" b="1" noProof="0" dirty="0">
                <a:solidFill>
                  <a:schemeClr val="tx2"/>
                </a:solidFill>
              </a:rPr>
              <a:t>Thank you</a:t>
            </a:r>
            <a:br>
              <a:rPr lang="en-US" altLang="de-DE" sz="3200" b="1" noProof="0" dirty="0">
                <a:solidFill>
                  <a:schemeClr val="tx2"/>
                </a:solidFill>
              </a:rPr>
            </a:br>
            <a:r>
              <a:rPr lang="en-US" altLang="de-DE" sz="3200" b="1" noProof="0" dirty="0">
                <a:solidFill>
                  <a:schemeClr val="tx2"/>
                </a:solidFill>
              </a:rPr>
              <a:t>for your attention.</a:t>
            </a:r>
          </a:p>
        </p:txBody>
      </p:sp>
      <p:pic>
        <p:nvPicPr>
          <p:cNvPr id="4" name="Grafik 12">
            <a:extLst>
              <a:ext uri="{FF2B5EF4-FFF2-40B4-BE49-F238E27FC236}">
                <a16:creationId xmlns:a16="http://schemas.microsoft.com/office/drawing/2014/main" id="{7E6536B9-2E6D-1040-BCA8-F7A52EB30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147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>
            <a:extLst>
              <a:ext uri="{FF2B5EF4-FFF2-40B4-BE49-F238E27FC236}">
                <a16:creationId xmlns:a16="http://schemas.microsoft.com/office/drawing/2014/main" id="{AD10E84B-7AEF-A243-80C0-99DB273C4D5C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014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AE3D7B7B-5C2B-7C4C-8D02-5154A7124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D3CF1136-07E3-5D4B-A1F9-FD646922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FFF2C46-3F77-7149-9A36-DDB19B9573F6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FA173F4-2B78-A442-9539-A40189CDE0F0}"/>
              </a:ext>
            </a:extLst>
          </p:cNvPr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err="1">
                <a:latin typeface="+mn-lt"/>
                <a:ea typeface="+mn-ea"/>
              </a:rPr>
              <a:t>Zuschneidewerkzeug</a:t>
            </a:r>
            <a:r>
              <a:rPr lang="de-DE" sz="100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BE61BA3A-AAEB-6145-B9E0-FA904767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2">
            <a:extLst>
              <a:ext uri="{FF2B5EF4-FFF2-40B4-BE49-F238E27FC236}">
                <a16:creationId xmlns:a16="http://schemas.microsoft.com/office/drawing/2014/main" id="{C749AAC3-8C83-354E-8246-F9BD500C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7">
            <a:extLst>
              <a:ext uri="{FF2B5EF4-FFF2-40B4-BE49-F238E27FC236}">
                <a16:creationId xmlns:a16="http://schemas.microsoft.com/office/drawing/2014/main" id="{AA8162A4-F75B-2D4B-AE77-90807B13FCEF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>
            <a:extLst>
              <a:ext uri="{FF2B5EF4-FFF2-40B4-BE49-F238E27FC236}">
                <a16:creationId xmlns:a16="http://schemas.microsoft.com/office/drawing/2014/main" id="{FA06B845-F395-BA44-8131-5DB93C6C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6043613"/>
            <a:ext cx="35607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>
            <a:extLst>
              <a:ext uri="{FF2B5EF4-FFF2-40B4-BE49-F238E27FC236}">
                <a16:creationId xmlns:a16="http://schemas.microsoft.com/office/drawing/2014/main" id="{8F5253D5-4A96-9543-B51B-22FD3703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4522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7">
            <a:extLst>
              <a:ext uri="{FF2B5EF4-FFF2-40B4-BE49-F238E27FC236}">
                <a16:creationId xmlns:a16="http://schemas.microsoft.com/office/drawing/2014/main" id="{99F035F9-E049-ED40-A58B-025B98EED1B3}"/>
              </a:ext>
            </a:extLst>
          </p:cNvPr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32100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de-DE" dirty="0"/>
              <a:t>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4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>
            <a:extLst>
              <a:ext uri="{FF2B5EF4-FFF2-40B4-BE49-F238E27FC236}">
                <a16:creationId xmlns:a16="http://schemas.microsoft.com/office/drawing/2014/main" id="{1D6C83E1-8997-4C4F-ACFF-4079C98D1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227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D6AD4DED-3529-1D43-9B22-1C4DF524F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4">
            <a:extLst>
              <a:ext uri="{FF2B5EF4-FFF2-40B4-BE49-F238E27FC236}">
                <a16:creationId xmlns:a16="http://schemas.microsoft.com/office/drawing/2014/main" id="{7B51C976-3866-4845-B6F8-440F0B2326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50968" y="6043613"/>
            <a:ext cx="34212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3542C3-2392-0146-8AE4-8B947AB3D8A1}"/>
              </a:ext>
            </a:extLst>
          </p:cNvPr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chemeClr val="tx2"/>
                </a:solidFill>
              </a:rPr>
              <a:t>Text-Aware </a:t>
            </a:r>
            <a:r>
              <a:rPr lang="de-DE" altLang="de-DE" sz="900" err="1">
                <a:solidFill>
                  <a:schemeClr val="tx2"/>
                </a:solidFill>
              </a:rPr>
              <a:t>Predictive</a:t>
            </a:r>
            <a:r>
              <a:rPr lang="de-DE" altLang="de-DE" sz="900">
                <a:solidFill>
                  <a:schemeClr val="tx2"/>
                </a:solidFill>
              </a:rPr>
              <a:t> Monitoring </a:t>
            </a:r>
            <a:r>
              <a:rPr lang="de-DE" altLang="de-DE" sz="900" err="1">
                <a:solidFill>
                  <a:schemeClr val="tx2"/>
                </a:solidFill>
              </a:rPr>
              <a:t>of</a:t>
            </a:r>
            <a:r>
              <a:rPr lang="de-DE" altLang="de-DE" sz="900">
                <a:solidFill>
                  <a:schemeClr val="tx2"/>
                </a:solidFill>
              </a:rPr>
              <a:t> Business </a:t>
            </a:r>
            <a:r>
              <a:rPr lang="de-DE" altLang="de-DE" sz="900" err="1">
                <a:solidFill>
                  <a:schemeClr val="tx2"/>
                </a:solidFill>
              </a:rPr>
              <a:t>Processes</a:t>
            </a:r>
            <a:r>
              <a:rPr lang="de-DE" altLang="de-DE" sz="900">
                <a:solidFill>
                  <a:schemeClr val="tx2"/>
                </a:solidFill>
              </a:rPr>
              <a:t> </a:t>
            </a:r>
            <a:r>
              <a:rPr lang="de-DE" altLang="de-DE" sz="900" err="1">
                <a:solidFill>
                  <a:schemeClr val="tx2"/>
                </a:solidFill>
              </a:rPr>
              <a:t>with</a:t>
            </a:r>
            <a:r>
              <a:rPr lang="de-DE" altLang="de-DE" sz="900">
                <a:solidFill>
                  <a:schemeClr val="tx2"/>
                </a:solidFill>
              </a:rPr>
              <a:t> LSTM </a:t>
            </a:r>
            <a:r>
              <a:rPr lang="de-DE" altLang="de-DE" sz="900" err="1">
                <a:solidFill>
                  <a:schemeClr val="tx2"/>
                </a:solidFill>
              </a:rPr>
              <a:t>Neural</a:t>
            </a:r>
            <a:r>
              <a:rPr lang="de-DE" altLang="de-DE" sz="900">
                <a:solidFill>
                  <a:schemeClr val="tx2"/>
                </a:solidFill>
              </a:rPr>
              <a:t> Networks  |  David Benedikt Georgi  |  18.08.2020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04CEC1-137E-934B-B5E5-3D3558551A3C}"/>
              </a:ext>
            </a:extLst>
          </p:cNvPr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500C8B2-67BE-7F44-BBF7-7697032B350E}"/>
              </a:ext>
            </a:extLst>
          </p:cNvPr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>
            <a:extLst>
              <a:ext uri="{FF2B5EF4-FFF2-40B4-BE49-F238E27FC236}">
                <a16:creationId xmlns:a16="http://schemas.microsoft.com/office/drawing/2014/main" id="{2D7498C7-C8A5-0E4B-9488-AFE51EE4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4CCF24-5901-5F40-A685-E0F3B32304BE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59" r:id="rId10"/>
    <p:sldLayoutId id="214748386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2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3D786175-17A1-1F46-853C-F28A0A3354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384175" y="2164466"/>
            <a:ext cx="11483975" cy="8628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de-DE" dirty="0">
                <a:solidFill>
                  <a:srgbClr val="00549F"/>
                </a:solidFill>
                <a:ea typeface="ＭＳ Ｐゴシック" panose="020B0600070205080204" pitchFamily="34" charset="-128"/>
              </a:rPr>
              <a:t>Text-Aware</a:t>
            </a:r>
            <a:r>
              <a:rPr lang="en-US" altLang="de-DE" dirty="0">
                <a:ea typeface="ＭＳ Ｐゴシック" panose="020B0600070205080204" pitchFamily="34" charset="-128"/>
              </a:rPr>
              <a:t> Predictive Monitoring of Business Processes with LSTM Neural Networks</a:t>
            </a:r>
          </a:p>
        </p:txBody>
      </p:sp>
      <p:sp>
        <p:nvSpPr>
          <p:cNvPr id="14339" name="Untertitel 2">
            <a:extLst>
              <a:ext uri="{FF2B5EF4-FFF2-40B4-BE49-F238E27FC236}">
                <a16:creationId xmlns:a16="http://schemas.microsoft.com/office/drawing/2014/main" id="{7D477BB8-3500-0E45-9D3C-B8342F5EEDD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384175" y="31972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David </a:t>
            </a:r>
            <a:r>
              <a:rPr lang="en-US" altLang="de-DE" dirty="0" err="1">
                <a:ea typeface="ＭＳ Ｐゴシック" panose="020B0600070205080204" pitchFamily="34" charset="-128"/>
              </a:rPr>
              <a:t>Benedikt</a:t>
            </a:r>
            <a:r>
              <a:rPr lang="en-US" altLang="de-DE" dirty="0">
                <a:ea typeface="ＭＳ Ｐゴシック" panose="020B0600070205080204" pitchFamily="34" charset="-128"/>
              </a:rPr>
              <a:t> Georgi</a:t>
            </a: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18.08.2020</a:t>
            </a:r>
          </a:p>
          <a:p>
            <a:pPr eaLnBrk="1" hangingPunct="1"/>
            <a:endParaRPr lang="en-US" altLang="de-DE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de-DE" dirty="0">
                <a:ea typeface="ＭＳ Ｐゴシック" panose="020B0600070205080204" pitchFamily="34" charset="-128"/>
              </a:rPr>
              <a:t>Interim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C6C6E-2B60-4042-BAB5-67821BAE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Temporal 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20413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20413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5">
                <a:extLst>
                  <a:ext uri="{FF2B5EF4-FFF2-40B4-BE49-F238E27FC236}">
                    <a16:creationId xmlns:a16="http://schemas.microsoft.com/office/drawing/2014/main" id="{1D0E20B9-99C5-3B4F-AF49-483CAAE75D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4508653"/>
                  </p:ext>
                </p:extLst>
              </p:nvPr>
            </p:nvGraphicFramePr>
            <p:xfrm>
              <a:off x="6761531" y="1843300"/>
              <a:ext cx="5046469" cy="26564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6774">
                      <a:extLst>
                        <a:ext uri="{9D8B030D-6E8A-4147-A177-3AD203B41FA5}">
                          <a16:colId xmlns:a16="http://schemas.microsoft.com/office/drawing/2014/main" val="2656789966"/>
                        </a:ext>
                      </a:extLst>
                    </a:gridCol>
                    <a:gridCol w="3459695">
                      <a:extLst>
                        <a:ext uri="{9D8B030D-6E8A-4147-A177-3AD203B41FA5}">
                          <a16:colId xmlns:a16="http://schemas.microsoft.com/office/drawing/2014/main" val="3950068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Feature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95871"/>
                      </a:ext>
                    </a:extLst>
                  </a:tr>
                  <a:tr h="38004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" t="-103333" r="-219200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previous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37701413"/>
                      </a:ext>
                    </a:extLst>
                  </a:tr>
                  <a:tr h="38061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203333" r="-21920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case start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86435960"/>
                      </a:ext>
                    </a:extLst>
                  </a:tr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303333" r="-21920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first recorded event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8596212"/>
                      </a:ext>
                    </a:extLst>
                  </a:tr>
                  <a:tr h="37947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03333" r="-2192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midnight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7802560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800" t="-487097" r="-219200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Monday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17450054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" t="-606667" r="-2192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Time since last January 1 00:00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8993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/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AA10428-2636-A24B-8AAF-6C95C4CE7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980" y="4856605"/>
                <a:ext cx="3311570" cy="389979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24985B28-0812-DD4B-965F-FB377632EFD7}"/>
              </a:ext>
            </a:extLst>
          </p:cNvPr>
          <p:cNvSpPr txBox="1"/>
          <p:nvPr/>
        </p:nvSpPr>
        <p:spPr>
          <a:xfrm>
            <a:off x="384000" y="1843300"/>
            <a:ext cx="542578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6-dimensional vector with time-based features is part of every encoded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daily, weekly, seasonal dependencies and concept drifts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Idea: </a:t>
            </a:r>
            <a:r>
              <a:rPr lang="en-US" dirty="0"/>
              <a:t>Process behavior might be influenced by office hours, weekends, seasons,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time features are normalized to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E7A7235-0643-6A4E-ABBE-862E89B26FC9}"/>
              </a:ext>
            </a:extLst>
          </p:cNvPr>
          <p:cNvSpPr txBox="1">
            <a:spLocks/>
          </p:cNvSpPr>
          <p:nvPr/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Encoding of timestamp data</a:t>
            </a:r>
          </a:p>
        </p:txBody>
      </p:sp>
    </p:spTree>
    <p:extLst>
      <p:ext uri="{BB962C8B-B14F-4D97-AF65-F5344CB8AC3E}">
        <p14:creationId xmlns:p14="http://schemas.microsoft.com/office/powerpoint/2010/main" val="319389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D887-A1D1-EB4B-A1BA-09C978CD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61246-2AD6-8A47-877D-C1B31C3A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Step: Text Normalization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18A1BDB-6FF0-4947-8780-244CD74C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6627"/>
              </p:ext>
            </p:extLst>
          </p:nvPr>
        </p:nvGraphicFramePr>
        <p:xfrm>
          <a:off x="938150" y="1810800"/>
          <a:ext cx="10929849" cy="38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188">
                  <a:extLst>
                    <a:ext uri="{9D8B030D-6E8A-4147-A177-3AD203B41FA5}">
                      <a16:colId xmlns:a16="http://schemas.microsoft.com/office/drawing/2014/main" val="425856365"/>
                    </a:ext>
                  </a:extLst>
                </a:gridCol>
                <a:gridCol w="8657661">
                  <a:extLst>
                    <a:ext uri="{9D8B030D-6E8A-4147-A177-3AD203B41FA5}">
                      <a16:colId xmlns:a16="http://schemas.microsoft.com/office/drawing/2014/main" val="1239389405"/>
                    </a:ext>
                  </a:extLst>
                </a:gridCol>
              </a:tblGrid>
              <a:tr h="554841">
                <a:tc>
                  <a:txBody>
                    <a:bodyPr/>
                    <a:lstStyle/>
                    <a:p>
                      <a:r>
                        <a:rPr lang="en-US" b="1" dirty="0"/>
                        <a:t>Transformation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7517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69672701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Lowercase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"the patient has been diagnosed with high blood pressure."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11856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[“the", "patient", "has", "been", "diagnosed", "with", "high", "blood", "pressure", ".”]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53027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Lemmatization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["the", "patient", "have", "be", "diagnose", "with", "high", "blood", "pressure", "."]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09060"/>
                  </a:ext>
                </a:extLst>
              </a:tr>
              <a:tr h="554841">
                <a:tc>
                  <a:txBody>
                    <a:bodyPr/>
                    <a:lstStyle/>
                    <a:p>
                      <a:r>
                        <a:rPr lang="en-US" dirty="0"/>
                        <a:t>Stop word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["patient", "diagnose", "high", "blood", "pressure”]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81871"/>
                  </a:ext>
                </a:extLst>
              </a:tr>
            </a:tbl>
          </a:graphicData>
        </a:graphic>
      </p:graphicFrame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A57CAFE4-39E9-744A-ABA3-570A66E58B80}"/>
              </a:ext>
            </a:extLst>
          </p:cNvPr>
          <p:cNvSpPr/>
          <p:nvPr/>
        </p:nvSpPr>
        <p:spPr>
          <a:xfrm>
            <a:off x="201882" y="2422566"/>
            <a:ext cx="629392" cy="306383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4 Approaches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D5D8EFC-AF77-6A4E-ACC3-0B667CA4715A}"/>
              </a:ext>
            </a:extLst>
          </p:cNvPr>
          <p:cNvCxnSpPr>
            <a:cxnSpLocks/>
          </p:cNvCxnSpPr>
          <p:nvPr/>
        </p:nvCxnSpPr>
        <p:spPr>
          <a:xfrm>
            <a:off x="5807034" y="1615044"/>
            <a:ext cx="0" cy="416823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AC9C80A-7B28-784D-A7FA-AD6B0EC6D25A}"/>
              </a:ext>
            </a:extLst>
          </p:cNvPr>
          <p:cNvCxnSpPr>
            <a:cxnSpLocks/>
          </p:cNvCxnSpPr>
          <p:nvPr/>
        </p:nvCxnSpPr>
        <p:spPr>
          <a:xfrm>
            <a:off x="384000" y="3607128"/>
            <a:ext cx="1134548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C4D2A9F-5220-AB4A-A447-6C41E864C290}"/>
              </a:ext>
            </a:extLst>
          </p:cNvPr>
          <p:cNvSpPr txBox="1"/>
          <p:nvPr/>
        </p:nvSpPr>
        <p:spPr>
          <a:xfrm>
            <a:off x="1444848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Words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4404818-3A9F-6B46-9C9C-EAD4A55EC1FA}"/>
              </a:ext>
            </a:extLst>
          </p:cNvPr>
          <p:cNvSpPr txBox="1"/>
          <p:nvPr/>
        </p:nvSpPr>
        <p:spPr>
          <a:xfrm>
            <a:off x="7117591" y="2257850"/>
            <a:ext cx="33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Bag of N-Gram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8FB7E3-7D66-7145-8376-6DA9A3B67FCE}"/>
              </a:ext>
            </a:extLst>
          </p:cNvPr>
          <p:cNvSpPr txBox="1"/>
          <p:nvPr/>
        </p:nvSpPr>
        <p:spPr>
          <a:xfrm>
            <a:off x="1312248" y="4494821"/>
            <a:ext cx="356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Paragraph Vector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B5D9E9E-7AEC-5548-943A-06AF6110DA9E}"/>
              </a:ext>
            </a:extLst>
          </p:cNvPr>
          <p:cNvSpPr txBox="1"/>
          <p:nvPr/>
        </p:nvSpPr>
        <p:spPr>
          <a:xfrm>
            <a:off x="6396017" y="4494821"/>
            <a:ext cx="474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Latent </a:t>
            </a:r>
            <a:r>
              <a:rPr lang="de-DE" sz="3200" dirty="0" err="1"/>
              <a:t>Dirichlet</a:t>
            </a:r>
            <a:r>
              <a:rPr lang="de-DE" sz="3200" dirty="0"/>
              <a:t> </a:t>
            </a:r>
            <a:r>
              <a:rPr lang="de-DE" sz="3200" dirty="0" err="1"/>
              <a:t>Allocation</a:t>
            </a:r>
            <a:endParaRPr lang="de-DE" sz="320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509207A-8FB1-0346-A2A5-3D4B8C26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</p:spPr>
        <p:txBody>
          <a:bodyPr/>
          <a:lstStyle/>
          <a:p>
            <a:r>
              <a:rPr lang="en-US" dirty="0"/>
              <a:t>2. Step: Apply Text Model</a:t>
            </a:r>
          </a:p>
        </p:txBody>
      </p:sp>
    </p:spTree>
    <p:extLst>
      <p:ext uri="{BB962C8B-B14F-4D97-AF65-F5344CB8AC3E}">
        <p14:creationId xmlns:p14="http://schemas.microsoft.com/office/powerpoint/2010/main" val="127860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01075"/>
              </p:ext>
            </p:extLst>
          </p:nvPr>
        </p:nvGraphicFramePr>
        <p:xfrm>
          <a:off x="4309402" y="1706137"/>
          <a:ext cx="2258665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31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1455350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urgent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pressure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02606" y="1706137"/>
            <a:ext cx="4964510" cy="4227921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pPr algn="ctr"/>
            <a:endParaRPr lang="en-US" sz="2000" dirty="0"/>
          </a:p>
          <a:p>
            <a:pPr algn="ctr"/>
            <a:r>
              <a:rPr lang="en-US" dirty="0"/>
              <a:t>["patient", "diagnose", "high", "blood", "pressure”]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(1, 0, 1, 1, 0, 0, 1, 0)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(0.5, 0, 0.4, 1.2, 0, 0, 1.4, 0)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words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123289" y="4190179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unten 9">
            <a:extLst>
              <a:ext uri="{FF2B5EF4-FFF2-40B4-BE49-F238E27FC236}">
                <a16:creationId xmlns:a16="http://schemas.microsoft.com/office/drawing/2014/main" id="{FFED00EF-4FAE-A74E-ADB7-9F8533C4C4FC}"/>
              </a:ext>
            </a:extLst>
          </p:cNvPr>
          <p:cNvSpPr/>
          <p:nvPr/>
        </p:nvSpPr>
        <p:spPr>
          <a:xfrm>
            <a:off x="9123289" y="2679696"/>
            <a:ext cx="523143" cy="85683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CECEF-0DA7-B04D-9DA7-668E72DE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N-Gram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8A0C1EA-E0FA-324E-929C-AF56EA024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44813"/>
              </p:ext>
            </p:extLst>
          </p:nvPr>
        </p:nvGraphicFramePr>
        <p:xfrm>
          <a:off x="4309402" y="1706136"/>
          <a:ext cx="2932744" cy="422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87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090057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680355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Vocabulary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3078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2-Gram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(patient, diagnose)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(urgent, quick)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(blood, pressure)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(value, significant)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(notice, recently)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(leg, break)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8925542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(diagnose, high)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975923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(high, blood)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1204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92688C-B847-4947-81DC-F15C4C0094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50826" y="1193181"/>
            <a:ext cx="4516290" cy="4740877"/>
          </a:xfrm>
        </p:spPr>
        <p:txBody>
          <a:bodyPr/>
          <a:lstStyle/>
          <a:p>
            <a:r>
              <a:rPr lang="en-US" sz="2000" dirty="0"/>
              <a:t>Document</a:t>
            </a:r>
          </a:p>
          <a:p>
            <a:endParaRPr lang="en-US" sz="2000" dirty="0"/>
          </a:p>
          <a:p>
            <a:r>
              <a:rPr lang="en-US" sz="2000" dirty="0"/>
              <a:t>["patient", "diagnose", "high", "blood", "pressure”]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dirty="0"/>
              <a:t>[("patient", "diagnose"), ("diagnose", "high"), ("high", "blood") and ("blood", "pressure”)]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(1, 0, 1, 0, 0, 0, 1, 1)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(0.5, 0, 0.4, 0, 0, 0, 1.4, 0.6)</a:t>
            </a:r>
          </a:p>
          <a:p>
            <a:pPr algn="ctr"/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456739-1E5E-BA4C-8FFE-D402EB84CED9}"/>
              </a:ext>
            </a:extLst>
          </p:cNvPr>
          <p:cNvSpPr txBox="1"/>
          <p:nvPr/>
        </p:nvSpPr>
        <p:spPr>
          <a:xfrm>
            <a:off x="4309402" y="119318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2-Gram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147A80-F3F0-4241-89E0-06B6B7869A14}"/>
              </a:ext>
            </a:extLst>
          </p:cNvPr>
          <p:cNvSpPr txBox="1"/>
          <p:nvPr/>
        </p:nvSpPr>
        <p:spPr>
          <a:xfrm>
            <a:off x="383999" y="1193182"/>
            <a:ext cx="359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documents by the </a:t>
            </a:r>
            <a:r>
              <a:rPr lang="en-US" b="1" dirty="0"/>
              <a:t>term frequencies 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 of its n-grams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</a:t>
            </a:r>
            <a:r>
              <a:rPr lang="en-US" b="1" dirty="0"/>
              <a:t>n-gram-vocabulary</a:t>
            </a:r>
            <a:r>
              <a:rPr lang="en-US" dirty="0"/>
              <a:t> using the historical event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vector with size of the vocabulary with the term frequencies of the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each component with the </a:t>
            </a:r>
            <a:r>
              <a:rPr lang="en-US" b="1" dirty="0"/>
              <a:t>inversed document frequency </a:t>
            </a:r>
            <a:r>
              <a:rPr lang="en-US" dirty="0"/>
              <a:t>(</a:t>
            </a:r>
            <a:r>
              <a:rPr lang="en-US" dirty="0" err="1"/>
              <a:t>idf</a:t>
            </a:r>
            <a:r>
              <a:rPr lang="en-US" dirty="0"/>
              <a:t>)</a:t>
            </a:r>
          </a:p>
        </p:txBody>
      </p:sp>
      <p:sp>
        <p:nvSpPr>
          <p:cNvPr id="9" name="Pfeil nach unten 8">
            <a:extLst>
              <a:ext uri="{FF2B5EF4-FFF2-40B4-BE49-F238E27FC236}">
                <a16:creationId xmlns:a16="http://schemas.microsoft.com/office/drawing/2014/main" id="{6F7022A6-0186-5B4B-ABEB-5AB205743D44}"/>
              </a:ext>
            </a:extLst>
          </p:cNvPr>
          <p:cNvSpPr/>
          <p:nvPr/>
        </p:nvSpPr>
        <p:spPr>
          <a:xfrm>
            <a:off x="9347398" y="4750130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 nach unten 10">
            <a:extLst>
              <a:ext uri="{FF2B5EF4-FFF2-40B4-BE49-F238E27FC236}">
                <a16:creationId xmlns:a16="http://schemas.microsoft.com/office/drawing/2014/main" id="{BDFB25FA-78B1-CF42-A97B-6034F2F61B22}"/>
              </a:ext>
            </a:extLst>
          </p:cNvPr>
          <p:cNvSpPr/>
          <p:nvPr/>
        </p:nvSpPr>
        <p:spPr>
          <a:xfrm>
            <a:off x="9347397" y="3694241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 nach unten 11">
            <a:extLst>
              <a:ext uri="{FF2B5EF4-FFF2-40B4-BE49-F238E27FC236}">
                <a16:creationId xmlns:a16="http://schemas.microsoft.com/office/drawing/2014/main" id="{A06E727A-E574-DF48-95D3-3468ECF4BFFE}"/>
              </a:ext>
            </a:extLst>
          </p:cNvPr>
          <p:cNvSpPr/>
          <p:nvPr/>
        </p:nvSpPr>
        <p:spPr>
          <a:xfrm>
            <a:off x="9347396" y="2413516"/>
            <a:ext cx="523143" cy="55814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4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86F0E-8670-5747-9B1B-24DED2B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Vector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3296B5-EE11-4843-83F5-8B518EE75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75" y="862814"/>
            <a:ext cx="7410450" cy="51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10F0C-D136-084E-9D8C-A40327EA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3FB05-BBA1-2B4C-BD04-53685D21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documents as a probability distribution over topics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A5702E-78C8-5C45-9E17-F04E56CD3C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is represented by a vector of dimension </a:t>
            </a:r>
            <a:r>
              <a:rPr lang="en-US" i="1" dirty="0"/>
              <a:t>k, </a:t>
            </a:r>
            <a:r>
              <a:rPr lang="en-US" dirty="0"/>
              <a:t>such that component </a:t>
            </a:r>
            <a:r>
              <a:rPr lang="en-US" i="1" dirty="0" err="1"/>
              <a:t>i</a:t>
            </a:r>
            <a:r>
              <a:rPr lang="en-US" dirty="0"/>
              <a:t> describe the “affiliation” to topic </a:t>
            </a:r>
            <a:r>
              <a:rPr lang="en-US" i="1" dirty="0" err="1"/>
              <a:t>i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Topics are probability distributions over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topic distribution for each document that most likely would generate the corresponding document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/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(0.1, 0.2, 0.7)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ED37AF9-ED26-5A4D-B286-B5DB25A7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7" y="4822657"/>
                <a:ext cx="3960423" cy="492443"/>
              </a:xfrm>
              <a:prstGeom prst="rect">
                <a:avLst/>
              </a:prstGeom>
              <a:blipFill>
                <a:blip r:embed="rId2"/>
                <a:stretch>
                  <a:fillRect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8298C62C-B242-EF4C-8217-83015E8B050F}"/>
              </a:ext>
            </a:extLst>
          </p:cNvPr>
          <p:cNvSpPr txBox="1"/>
          <p:nvPr/>
        </p:nvSpPr>
        <p:spPr>
          <a:xfrm>
            <a:off x="1304865" y="3999269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Affiliation to topic 2</a:t>
            </a:r>
          </a:p>
        </p:txBody>
      </p:sp>
      <p:sp>
        <p:nvSpPr>
          <p:cNvPr id="8" name="Rahmen 7">
            <a:extLst>
              <a:ext uri="{FF2B5EF4-FFF2-40B4-BE49-F238E27FC236}">
                <a16:creationId xmlns:a16="http://schemas.microsoft.com/office/drawing/2014/main" id="{EA69E385-6976-7340-A487-62AB7C873979}"/>
              </a:ext>
            </a:extLst>
          </p:cNvPr>
          <p:cNvSpPr/>
          <p:nvPr/>
        </p:nvSpPr>
        <p:spPr>
          <a:xfrm>
            <a:off x="2002420" y="4794634"/>
            <a:ext cx="659757" cy="548294"/>
          </a:xfrm>
          <a:prstGeom prst="frame">
            <a:avLst/>
          </a:prstGeom>
          <a:solidFill>
            <a:srgbClr val="E3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A84D2C00-7C4A-5D40-9034-E87C5862CAA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332299" y="4396072"/>
            <a:ext cx="0" cy="398562"/>
          </a:xfrm>
          <a:prstGeom prst="line">
            <a:avLst/>
          </a:prstGeom>
          <a:ln w="57150">
            <a:solidFill>
              <a:srgbClr val="E30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3972819-22F9-9C45-8EF5-4AE869373FCA}"/>
              </a:ext>
            </a:extLst>
          </p:cNvPr>
          <p:cNvSpPr txBox="1"/>
          <p:nvPr/>
        </p:nvSpPr>
        <p:spPr>
          <a:xfrm>
            <a:off x="388260" y="3533802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3 Topics, 3 Words</a:t>
            </a: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A9C9FDA-17AC-1A43-937F-A78B10FC9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21149"/>
              </p:ext>
            </p:extLst>
          </p:nvPr>
        </p:nvGraphicFramePr>
        <p:xfrm>
          <a:off x="6335494" y="3634451"/>
          <a:ext cx="5306349" cy="232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3FE09EC-5896-3349-8D2C-D1C71550B7B6}"/>
              </a:ext>
            </a:extLst>
          </p:cNvPr>
          <p:cNvSpPr txBox="1"/>
          <p:nvPr/>
        </p:nvSpPr>
        <p:spPr>
          <a:xfrm>
            <a:off x="648724" y="5465294"/>
            <a:ext cx="342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distribution of a document</a:t>
            </a:r>
          </a:p>
        </p:txBody>
      </p:sp>
    </p:spTree>
    <p:extLst>
      <p:ext uri="{BB962C8B-B14F-4D97-AF65-F5344CB8AC3E}">
        <p14:creationId xmlns:p14="http://schemas.microsoft.com/office/powerpoint/2010/main" val="112495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A095-C778-7C48-AC94-9A75BC79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 – Comparison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4DCEEC01-6165-6140-B3CC-8845DF90A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16764"/>
              </p:ext>
            </p:extLst>
          </p:nvPr>
        </p:nvGraphicFramePr>
        <p:xfrm>
          <a:off x="384000" y="1246909"/>
          <a:ext cx="11484000" cy="432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3668">
                  <a:extLst>
                    <a:ext uri="{9D8B030D-6E8A-4147-A177-3AD203B41FA5}">
                      <a16:colId xmlns:a16="http://schemas.microsoft.com/office/drawing/2014/main" val="3856680892"/>
                    </a:ext>
                  </a:extLst>
                </a:gridCol>
                <a:gridCol w="4292332">
                  <a:extLst>
                    <a:ext uri="{9D8B030D-6E8A-4147-A177-3AD203B41FA5}">
                      <a16:colId xmlns:a16="http://schemas.microsoft.com/office/drawing/2014/main" val="1869190732"/>
                    </a:ext>
                  </a:extLst>
                </a:gridCol>
                <a:gridCol w="3828000">
                  <a:extLst>
                    <a:ext uri="{9D8B030D-6E8A-4147-A177-3AD203B41FA5}">
                      <a16:colId xmlns:a16="http://schemas.microsoft.com/office/drawing/2014/main" val="3607948240"/>
                    </a:ext>
                  </a:extLst>
                </a:gridCol>
              </a:tblGrid>
              <a:tr h="641268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Text Model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Pro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Contra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7672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90408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Bag of N-Gram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Simple and fast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Considers word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Very high dimensionality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2000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Paragraph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Expressive representation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/>
                        <a:t>Low dimensionality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computation costs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big training 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94059"/>
                  </a:ext>
                </a:extLst>
              </a:tr>
              <a:tr h="921525">
                <a:tc>
                  <a:txBody>
                    <a:bodyPr/>
                    <a:lstStyle/>
                    <a:p>
                      <a:r>
                        <a:rPr lang="en-US" dirty="0"/>
                        <a:t>Latent Dirichlet Allocation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dimensionality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Ignores word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Choice of number of topics is difficult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90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7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Module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7FC5792-8013-C444-B70D-A9EDE009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866900"/>
            <a:ext cx="7310328" cy="5124200"/>
          </a:xfrm>
        </p:spPr>
      </p:pic>
    </p:spTree>
    <p:extLst>
      <p:ext uri="{BB962C8B-B14F-4D97-AF65-F5344CB8AC3E}">
        <p14:creationId xmlns:p14="http://schemas.microsoft.com/office/powerpoint/2010/main" val="134006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 Architecture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E2F922-59AB-9447-A575-7CB875AF5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41" y="1097972"/>
            <a:ext cx="9169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FF6A-C7DC-F549-AD5A-179FE9F2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EE576-A78F-6246-B099-EFD6E653CB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1793175"/>
            <a:ext cx="4683429" cy="3642887"/>
          </a:xfrm>
        </p:spPr>
        <p:txBody>
          <a:bodyPr/>
          <a:lstStyle/>
          <a:p>
            <a:r>
              <a:rPr lang="en-US" sz="2400" dirty="0">
                <a:solidFill>
                  <a:srgbClr val="00549F"/>
                </a:solidFill>
              </a:rPr>
              <a:t>Traditional Process Mining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project-based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Manual data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event data only (offline)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Standalone process mining software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A3EB56DB-A436-8A45-B48D-DE2BF6B083DE}"/>
              </a:ext>
            </a:extLst>
          </p:cNvPr>
          <p:cNvSpPr txBox="1">
            <a:spLocks/>
          </p:cNvSpPr>
          <p:nvPr/>
        </p:nvSpPr>
        <p:spPr>
          <a:xfrm>
            <a:off x="6767086" y="1793174"/>
            <a:ext cx="5101798" cy="364288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49F"/>
                </a:solidFill>
              </a:rPr>
              <a:t>Process Mining in</a:t>
            </a:r>
          </a:p>
          <a:p>
            <a:r>
              <a:rPr lang="en-US" sz="2400" dirty="0">
                <a:solidFill>
                  <a:srgbClr val="00549F"/>
                </a:solidFill>
              </a:rPr>
              <a:t>Business Process Monitoring</a:t>
            </a:r>
            <a:endParaRPr lang="en-US" sz="1600" dirty="0">
              <a:solidFill>
                <a:srgbClr val="00549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Applied continuously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Permanent data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Historical and real-time event data (online)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Integrated process mining platform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9499DE-0795-0C4E-8267-58745A744C28}"/>
              </a:ext>
            </a:extLst>
          </p:cNvPr>
          <p:cNvSpPr txBox="1"/>
          <p:nvPr/>
        </p:nvSpPr>
        <p:spPr>
          <a:xfrm>
            <a:off x="5186797" y="2702564"/>
            <a:ext cx="13421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549F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42787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07ED7-DFA0-894D-9235-7DACD806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on real-life event logs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2BF00E-C36F-AA44-B60D-AA94BA1B6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2161309"/>
            <a:ext cx="11484000" cy="3274755"/>
          </a:xfrm>
        </p:spPr>
        <p:txBody>
          <a:bodyPr/>
          <a:lstStyle/>
          <a:p>
            <a:r>
              <a:rPr lang="en-US" sz="2000" b="1" dirty="0"/>
              <a:t>Research Focus: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utilization of textual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of the text model choice and other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Comparison with existing techniques regarding prediction quality</a:t>
            </a:r>
          </a:p>
        </p:txBody>
      </p:sp>
    </p:spTree>
    <p:extLst>
      <p:ext uri="{BB962C8B-B14F-4D97-AF65-F5344CB8AC3E}">
        <p14:creationId xmlns:p14="http://schemas.microsoft.com/office/powerpoint/2010/main" val="31670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B945-9024-D44D-AD68-72E2A58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54F224-A8CF-F942-95FE-D1B9819F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9" y="863953"/>
            <a:ext cx="11477727" cy="46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>
            <a:extLst>
              <a:ext uri="{FF2B5EF4-FFF2-40B4-BE49-F238E27FC236}">
                <a16:creationId xmlns:a16="http://schemas.microsoft.com/office/drawing/2014/main" id="{30DF1217-195B-344F-BD61-DA9E65F9D8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de-DE" sz="2000" dirty="0">
                <a:ea typeface="ＭＳ Ｐゴシック" panose="020B0600070205080204" pitchFamily="34" charset="-128"/>
              </a:rPr>
              <a:t>Any questions?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3D8510-47E5-CF47-AAAC-8906B13603EA}"/>
              </a:ext>
            </a:extLst>
          </p:cNvPr>
          <p:cNvSpPr txBox="1"/>
          <p:nvPr/>
        </p:nvSpPr>
        <p:spPr>
          <a:xfrm>
            <a:off x="1911927" y="2850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40EF-629D-AE47-A25F-9D5D97E3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Monitoring – A Modern Environment for Commercial Process Mining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245CBF3-380A-E147-8953-2F84E6E61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5" y="838457"/>
            <a:ext cx="10362170" cy="51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B35BE-4F63-F34B-BAD8-004087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Forward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Business </a:t>
            </a:r>
            <a:r>
              <a:rPr lang="de-DE" dirty="0" err="1"/>
              <a:t>Process</a:t>
            </a:r>
            <a:r>
              <a:rPr lang="de-DE" dirty="0"/>
              <a:t> Monitoring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4F0AE9-6B4F-4D40-A753-B65A7111D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7" y="1724346"/>
            <a:ext cx="9766026" cy="398165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40125D-03CD-DB43-9F0B-D002FDD0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future of a process gives organizations a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27642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25" y="861848"/>
            <a:ext cx="3476687" cy="51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9"/>
          <a:stretch/>
        </p:blipFill>
        <p:spPr>
          <a:xfrm>
            <a:off x="3203073" y="1086087"/>
            <a:ext cx="5785853" cy="46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2B904-BAAB-6D48-B421-D453618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A Text-Aware Process Prediction Framework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AC3B29-ACAE-7A4F-A20E-62BC4245C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" b="46710"/>
          <a:stretch/>
        </p:blipFill>
        <p:spPr>
          <a:xfrm>
            <a:off x="2876155" y="898626"/>
            <a:ext cx="6439690" cy="506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DB3C4-B618-924F-AC45-CF0B80B1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Encoding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EE8CC-24F5-B246-92C3-B75CDBA8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a sequence of events to a sequence of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CD247DA-75DD-6642-BC25-AEEFF55CF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84000" y="2008992"/>
                <a:ext cx="3047969" cy="741681"/>
              </a:xfrm>
              <a:blipFill>
                <a:blip r:embed="rId2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C33440DB-35E0-6E46-9F7B-2F1413F7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24703"/>
              </p:ext>
            </p:extLst>
          </p:nvPr>
        </p:nvGraphicFramePr>
        <p:xfrm>
          <a:off x="1270481" y="3164521"/>
          <a:ext cx="10597519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987">
                  <a:extLst>
                    <a:ext uri="{9D8B030D-6E8A-4147-A177-3AD203B41FA5}">
                      <a16:colId xmlns:a16="http://schemas.microsoft.com/office/drawing/2014/main" val="192074392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756366613"/>
                    </a:ext>
                  </a:extLst>
                </a:gridCol>
                <a:gridCol w="2024380">
                  <a:extLst>
                    <a:ext uri="{9D8B030D-6E8A-4147-A177-3AD203B41FA5}">
                      <a16:colId xmlns:a16="http://schemas.microsoft.com/office/drawing/2014/main" val="3065061248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313571344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150999229"/>
                    </a:ext>
                  </a:extLst>
                </a:gridCol>
                <a:gridCol w="3577912">
                  <a:extLst>
                    <a:ext uri="{9D8B030D-6E8A-4147-A177-3AD203B41FA5}">
                      <a16:colId xmlns:a16="http://schemas.microsoft.com/office/drawing/2014/main" val="271929338"/>
                    </a:ext>
                  </a:extLst>
                </a:gridCol>
              </a:tblGrid>
              <a:tr h="2888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31848"/>
                  </a:ext>
                </a:extLst>
              </a:tr>
              <a:tr h="722086"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Consultation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02.02.2020:18.14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J. Brown, 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"The patient has been diagnosed with high blood pressure."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605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6F7F20E0-6CE8-DC49-BA88-742EA687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08992"/>
                <a:ext cx="3673651" cy="741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25547846-D6B2-A04D-90B5-54BDB13F4FD5}"/>
              </a:ext>
            </a:extLst>
          </p:cNvPr>
          <p:cNvSpPr/>
          <p:nvPr/>
        </p:nvSpPr>
        <p:spPr>
          <a:xfrm>
            <a:off x="4231481" y="2008992"/>
            <a:ext cx="1414463" cy="741679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platzhalter 3">
                <a:extLst>
                  <a:ext uri="{FF2B5EF4-FFF2-40B4-BE49-F238E27FC236}">
                    <a16:creationId xmlns:a16="http://schemas.microsoft.com/office/drawing/2014/main" id="{6860C8D8-F80B-FC44-BD34-3515EAC4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8" y="3433760"/>
                <a:ext cx="1178494" cy="74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Tx/>
                  <a:buNone/>
                  <a:tabLst>
                    <a:tab pos="215900" algn="l"/>
                  </a:tabLs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defRPr>
                </a:lvl1pPr>
                <a:lvl2pPr marL="431800" indent="-2159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itchFamily="2" charset="2"/>
                  <a:buChar char="-"/>
                  <a:tabLst>
                    <a:tab pos="4318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2pPr>
                <a:lvl3pPr marL="6477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tabLst>
                    <a:tab pos="6477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3pPr>
                <a:lvl4pPr marL="863600" indent="-215900" algn="l" defTabSz="215900" rtl="0"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36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4pPr>
                <a:lvl5pPr marL="863600" indent="-215900" algn="l" rtl="0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3F8F695C-E5AE-9546-8155-5ED48AAA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7" y="5127768"/>
                <a:ext cx="10055961" cy="741681"/>
              </a:xfrm>
              <a:prstGeom prst="rect">
                <a:avLst/>
              </a:prstGeom>
              <a:blipFill>
                <a:blip r:embed="rId5"/>
                <a:stretch>
                  <a:fillRect l="-1136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FF32D-3A53-8F4A-9E88-07D97D3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of Categorical and Numerical Attributes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25DE5-D408-1042-A951-D3565E0D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52000"/>
            <a:ext cx="4970321" cy="269936"/>
          </a:xfrm>
        </p:spPr>
        <p:txBody>
          <a:bodyPr/>
          <a:lstStyle/>
          <a:p>
            <a:r>
              <a:rPr lang="en-US" dirty="0"/>
              <a:t>Activities &amp; Categorical Attributes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7808E8-6815-6743-A7A2-FA5ADEBDB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000" y="2314685"/>
            <a:ext cx="4970321" cy="729266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b="1" dirty="0"/>
              <a:t>1-Hot-Encoding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4FE8AE5-0762-264C-AE03-B22220CD57CF}"/>
              </a:ext>
            </a:extLst>
          </p:cNvPr>
          <p:cNvSpPr txBox="1">
            <a:spLocks/>
          </p:cNvSpPr>
          <p:nvPr/>
        </p:nvSpPr>
        <p:spPr>
          <a:xfrm>
            <a:off x="7604465" y="1151936"/>
            <a:ext cx="4263535" cy="270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sz="2000" b="1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16000" indent="180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32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Symbol" panose="05050102010706020507" pitchFamily="18" charset="2"/>
              <a:buChar char="-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648000" indent="180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4000" indent="1800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Numerical Attributes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/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24E437D-7543-064E-8DE9-854A7749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64" y="3043949"/>
                <a:ext cx="4263535" cy="576761"/>
              </a:xfrm>
              <a:prstGeom prst="rect">
                <a:avLst/>
              </a:prstGeom>
              <a:blipFill>
                <a:blip r:embed="rId2"/>
                <a:stretch>
                  <a:fillRect t="-65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7C42CE74-E0E0-0A46-A64C-84EACA7C52CC}"/>
              </a:ext>
            </a:extLst>
          </p:cNvPr>
          <p:cNvSpPr/>
          <p:nvPr/>
        </p:nvSpPr>
        <p:spPr>
          <a:xfrm rot="5400000">
            <a:off x="2504058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8605D24-CBDF-5445-87C3-E58E6591BB58}"/>
              </a:ext>
            </a:extLst>
          </p:cNvPr>
          <p:cNvSpPr txBox="1">
            <a:spLocks/>
          </p:cNvSpPr>
          <p:nvPr/>
        </p:nvSpPr>
        <p:spPr>
          <a:xfrm>
            <a:off x="7604465" y="2314685"/>
            <a:ext cx="4263534" cy="72926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2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b="1" dirty="0"/>
              <a:t>Normalization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F852B637-23F6-4B4D-A9C3-5792D4C21C15}"/>
              </a:ext>
            </a:extLst>
          </p:cNvPr>
          <p:cNvSpPr/>
          <p:nvPr/>
        </p:nvSpPr>
        <p:spPr>
          <a:xfrm rot="5400000">
            <a:off x="9371599" y="1668447"/>
            <a:ext cx="729264" cy="5645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A0B5820-8B92-6D47-8D78-59A2936FD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79110"/>
              </p:ext>
            </p:extLst>
          </p:nvPr>
        </p:nvGraphicFramePr>
        <p:xfrm>
          <a:off x="1411063" y="3772538"/>
          <a:ext cx="291525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8375">
                  <a:extLst>
                    <a:ext uri="{9D8B030D-6E8A-4147-A177-3AD203B41FA5}">
                      <a16:colId xmlns:a16="http://schemas.microsoft.com/office/drawing/2014/main" val="917198705"/>
                    </a:ext>
                  </a:extLst>
                </a:gridCol>
                <a:gridCol w="2136879">
                  <a:extLst>
                    <a:ext uri="{9D8B030D-6E8A-4147-A177-3AD203B41FA5}">
                      <a16:colId xmlns:a16="http://schemas.microsoft.com/office/drawing/2014/main" val="469723130"/>
                    </a:ext>
                  </a:extLst>
                </a:gridCol>
              </a:tblGrid>
              <a:tr h="3508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Activity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6867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784868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Consultation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8292996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Blood test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1746110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MRI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4829357"/>
                  </a:ext>
                </a:extLst>
              </a:tr>
              <a:tr h="3508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Release 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617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/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b="0" dirty="0"/>
                  <a:t>1-Hot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„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Consultation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“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=(0,1,0,0,0)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E40D70-C625-C448-9397-34E4A95B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25" y="3139196"/>
                <a:ext cx="3675153" cy="276999"/>
              </a:xfrm>
              <a:prstGeom prst="rect">
                <a:avLst/>
              </a:prstGeom>
              <a:blipFill>
                <a:blip r:embed="rId3"/>
                <a:stretch>
                  <a:fillRect l="-4152" t="-28571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2940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Präsentation_Master_RWTH_Institute_16zu9</Template>
  <TotalTime>0</TotalTime>
  <Words>930</Words>
  <Application>Microsoft Macintosh PowerPoint</Application>
  <PresentationFormat>Breitbild</PresentationFormat>
  <Paragraphs>233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Wingdings</vt:lpstr>
      <vt:lpstr>Präsentation_Master_RWTH_Institute_16zu9</vt:lpstr>
      <vt:lpstr>Text-Aware Predictive Monitoring of Business Processes with LSTM Neural Networks</vt:lpstr>
      <vt:lpstr>Business Process Monitoring – A Modern Environment for Commercial Process Mining</vt:lpstr>
      <vt:lpstr>Business Process Monitoring – A Modern Environment for Commercial Process Mining</vt:lpstr>
      <vt:lpstr>Motivation: Adding the Forward Perspective to Business Process Monitoring</vt:lpstr>
      <vt:lpstr>Contribution: A Text-Aware Process Prediction Framework</vt:lpstr>
      <vt:lpstr>Contribution: A Text-Aware Process Prediction Framework</vt:lpstr>
      <vt:lpstr>Contribution: A Text-Aware Process Prediction Framework</vt:lpstr>
      <vt:lpstr>Trace Encoding</vt:lpstr>
      <vt:lpstr>Encoding of Categorical and Numerical Attributes</vt:lpstr>
      <vt:lpstr>Capturing Temporal Dependencies</vt:lpstr>
      <vt:lpstr>Text Vectorization</vt:lpstr>
      <vt:lpstr>Text Vectorization – 4 Approaches</vt:lpstr>
      <vt:lpstr>Bag of Words</vt:lpstr>
      <vt:lpstr>Bag of N-Gram</vt:lpstr>
      <vt:lpstr>Paragraph Vector</vt:lpstr>
      <vt:lpstr>Latent Dirichlet Allocation</vt:lpstr>
      <vt:lpstr>Text Vectorization – Comparison</vt:lpstr>
      <vt:lpstr>LSTM Module</vt:lpstr>
      <vt:lpstr>LSTM Network Architecture</vt:lpstr>
      <vt:lpstr>The Next Steps…</vt:lpstr>
      <vt:lpstr>Schedule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David Georgi</dc:creator>
  <cp:keywords/>
  <dc:description/>
  <cp:lastModifiedBy>David Georgi</cp:lastModifiedBy>
  <cp:revision>69</cp:revision>
  <dcterms:created xsi:type="dcterms:W3CDTF">2020-08-07T21:30:22Z</dcterms:created>
  <dcterms:modified xsi:type="dcterms:W3CDTF">2020-08-17T14:27:32Z</dcterms:modified>
  <cp:category/>
</cp:coreProperties>
</file>