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iWhkRDBLdpRciYF0ZBrB9LSa0b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d4aa87a4d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d4aa87a4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d4aa87a4d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d4aa87a4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dc12fc6b5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dc12fc6b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d4aa87a4d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d4aa87a4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dc12fc6b5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dc12fc6b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d4aa87a4d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d4aa87a4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Title-R1d.png" id="13" name="Google Shape;1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8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8" name="Google Shape;7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/>
          <p:nvPr>
            <p:ph idx="2" type="pic"/>
          </p:nvPr>
        </p:nvSpPr>
        <p:spPr>
          <a:xfrm>
            <a:off x="7424803" y="609601"/>
            <a:ext cx="3255358" cy="51816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全景圖片 (含輔助字幕)">
  <p:cSld name="全景圖片 (含輔助字幕)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6" name="Google Shape;8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/>
          <p:nvPr>
            <p:ph idx="2" type="pic"/>
          </p:nvPr>
        </p:nvSpPr>
        <p:spPr>
          <a:xfrm>
            <a:off x="1184744" y="698261"/>
            <a:ext cx="9822532" cy="3214136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與輔助字幕">
  <p:cSld name="標題與輔助字幕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4" name="Google Shape;9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 (含輔助字幕)">
  <p:cSld name="引述 (含輔助字幕)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1" name="Google Shape;10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i="0" lang="zh-TW" sz="8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i="0" lang="zh-TW" sz="8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名片">
  <p:cSld name="名片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1" name="Google Shape;11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2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欄">
  <p:cSld name="3 欄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8" name="Google Shape;11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1" name="Google Shape;121;p22"/>
          <p:cNvSpPr txBox="1"/>
          <p:nvPr>
            <p:ph idx="2" type="body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2" name="Google Shape;122;p22"/>
          <p:cNvSpPr txBox="1"/>
          <p:nvPr>
            <p:ph idx="3" type="body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3" name="Google Shape;123;p22"/>
          <p:cNvSpPr txBox="1"/>
          <p:nvPr>
            <p:ph idx="4" type="body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4" name="Google Shape;124;p22"/>
          <p:cNvSpPr txBox="1"/>
          <p:nvPr>
            <p:ph idx="5" type="body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p22"/>
          <p:cNvSpPr txBox="1"/>
          <p:nvPr>
            <p:ph idx="6" type="body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6" name="Google Shape;126;p2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圖片欄">
  <p:cSld name="3 圖片欄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30" name="Google Shape;13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23"/>
          <p:cNvSpPr/>
          <p:nvPr>
            <p:ph idx="2" type="pic"/>
          </p:nvPr>
        </p:nvSpPr>
        <p:spPr>
          <a:xfrm>
            <a:off x="913774" y="2367093"/>
            <a:ext cx="3296409" cy="1524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4" name="Google Shape;134;p23"/>
          <p:cNvSpPr txBox="1"/>
          <p:nvPr>
            <p:ph idx="3" type="body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5" name="Google Shape;135;p23"/>
          <p:cNvSpPr txBox="1"/>
          <p:nvPr>
            <p:ph idx="4" type="body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23"/>
          <p:cNvSpPr/>
          <p:nvPr>
            <p:ph idx="5" type="pic"/>
          </p:nvPr>
        </p:nvSpPr>
        <p:spPr>
          <a:xfrm>
            <a:off x="4441348" y="2367093"/>
            <a:ext cx="3303352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" name="Google Shape;137;p23"/>
          <p:cNvSpPr txBox="1"/>
          <p:nvPr>
            <p:ph idx="6" type="body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8" name="Google Shape;138;p23"/>
          <p:cNvSpPr txBox="1"/>
          <p:nvPr>
            <p:ph idx="7" type="body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9" name="Google Shape;139;p23"/>
          <p:cNvSpPr/>
          <p:nvPr>
            <p:ph idx="8" type="pic"/>
          </p:nvPr>
        </p:nvSpPr>
        <p:spPr>
          <a:xfrm>
            <a:off x="7973298" y="2367093"/>
            <a:ext cx="3304928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0" name="Google Shape;140;p23"/>
          <p:cNvSpPr txBox="1"/>
          <p:nvPr>
            <p:ph idx="9" type="body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1" name="Google Shape;141;p2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45" name="Google Shape;14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 rot="5400000">
            <a:off x="4383948" y="-1103080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0" name="Google Shape;2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9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7" name="Google Shape;2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0"/>
          <p:cNvSpPr txBox="1"/>
          <p:nvPr>
            <p:ph type="title"/>
          </p:nvPr>
        </p:nvSpPr>
        <p:spPr>
          <a:xfrm rot="5400000">
            <a:off x="7410763" y="1923738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 rot="5400000">
            <a:off x="2152338" y="-628962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4" name="Google Shape;3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1"/>
          <p:cNvSpPr txBox="1"/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1" name="Google Shape;4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2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2" type="body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9" name="Google Shape;4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3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5" name="Google Shape;6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0" name="Google Shape;7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7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/>
          <p:nvPr>
            <p:ph type="ctrTitle"/>
          </p:nvPr>
        </p:nvSpPr>
        <p:spPr>
          <a:xfrm>
            <a:off x="1751012" y="1832885"/>
            <a:ext cx="8690100" cy="25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FKai-SB"/>
              <a:buNone/>
            </a:pPr>
            <a:r>
              <a:rPr b="1" lang="zh-TW">
                <a:latin typeface="DFKai-SB"/>
                <a:ea typeface="DFKai-SB"/>
                <a:cs typeface="DFKai-SB"/>
                <a:sym typeface="DFKai-SB"/>
              </a:rPr>
              <a:t>租書系統(集點版)</a:t>
            </a:r>
            <a:endParaRPr b="1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56" name="Google Shape;156;p1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zh-TW" sz="1800" u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組員: B11170011 楊華萱 B11170070 陳宥昀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d4aa87a4d_0_30"/>
          <p:cNvSpPr txBox="1"/>
          <p:nvPr>
            <p:ph type="title"/>
          </p:nvPr>
        </p:nvSpPr>
        <p:spPr>
          <a:xfrm>
            <a:off x="874350" y="253950"/>
            <a:ext cx="10364400" cy="87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200">
                <a:latin typeface="DFKai-SB"/>
                <a:ea typeface="DFKai-SB"/>
                <a:cs typeface="DFKai-SB"/>
                <a:sym typeface="DFKai-SB"/>
              </a:rPr>
              <a:t>借閱紀錄/點數兌換</a:t>
            </a:r>
            <a:endParaRPr sz="32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213" name="Google Shape;213;g35d4aa87a4d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025" y="1555675"/>
            <a:ext cx="5549200" cy="461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35d4aa87a4d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1797" y="1555675"/>
            <a:ext cx="5355440" cy="461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d4aa87a4d_0_35"/>
          <p:cNvSpPr txBox="1"/>
          <p:nvPr>
            <p:ph type="title"/>
          </p:nvPr>
        </p:nvSpPr>
        <p:spPr>
          <a:xfrm>
            <a:off x="913775" y="618522"/>
            <a:ext cx="10364400" cy="948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200">
                <a:latin typeface="DFKai-SB"/>
                <a:ea typeface="DFKai-SB"/>
                <a:cs typeface="DFKai-SB"/>
                <a:sym typeface="DFKai-SB"/>
              </a:rPr>
              <a:t>歸還書籍</a:t>
            </a:r>
            <a:endParaRPr sz="32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220" name="Google Shape;220;g35d4aa87a4d_0_35"/>
          <p:cNvPicPr preferRelativeResize="0"/>
          <p:nvPr/>
        </p:nvPicPr>
        <p:blipFill rotWithShape="1">
          <a:blip r:embed="rId3">
            <a:alphaModFix/>
          </a:blip>
          <a:srcRect b="0" l="1254" r="0" t="1312"/>
          <a:stretch/>
        </p:blipFill>
        <p:spPr>
          <a:xfrm>
            <a:off x="1271075" y="1566838"/>
            <a:ext cx="5474874" cy="481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35d4aa87a4d_0_35"/>
          <p:cNvPicPr preferRelativeResize="0"/>
          <p:nvPr/>
        </p:nvPicPr>
        <p:blipFill rotWithShape="1">
          <a:blip r:embed="rId4">
            <a:alphaModFix/>
          </a:blip>
          <a:srcRect b="0" l="3660" r="0" t="6032"/>
          <a:stretch/>
        </p:blipFill>
        <p:spPr>
          <a:xfrm>
            <a:off x="8444400" y="3322650"/>
            <a:ext cx="1789325" cy="13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dc12fc6b5_0_22"/>
          <p:cNvSpPr txBox="1"/>
          <p:nvPr>
            <p:ph type="title"/>
          </p:nvPr>
        </p:nvSpPr>
        <p:spPr>
          <a:xfrm>
            <a:off x="913800" y="206224"/>
            <a:ext cx="10364400" cy="83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DFKai-SB"/>
                <a:ea typeface="DFKai-SB"/>
                <a:cs typeface="DFKai-SB"/>
                <a:sym typeface="DFKai-SB"/>
              </a:rPr>
              <a:t>後台-書籍管理</a:t>
            </a:r>
            <a:endParaRPr sz="32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227" name="Google Shape;227;g35dc12fc6b5_0_22" title="螢幕擷取畫面 2025-06-08 22563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715" y="935974"/>
            <a:ext cx="133350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35dc12fc6b5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629" y="2279000"/>
            <a:ext cx="3757595" cy="408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35dc12fc6b5_0_22" title="螢幕擷取畫面 2025-06-09 18374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8215" y="1486024"/>
            <a:ext cx="7870160" cy="4876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DFKai-SB"/>
              <a:buNone/>
            </a:pPr>
            <a:r>
              <a:rPr b="0" i="0" lang="zh-TW" sz="3200" u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研究背景與動機</a:t>
            </a:r>
            <a:endParaRPr sz="3200"/>
          </a:p>
        </p:txBody>
      </p:sp>
      <p:sp>
        <p:nvSpPr>
          <p:cNvPr id="162" name="Google Shape;162;p2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7485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zh-TW" sz="2100" u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隨著科技逐漸數位化，傳統租書系統，都需要使用者註冊帳號、設定密碼甚至下載 APP，增加了許多使用門檻，降低了一般民眾的使用意願。</a:t>
            </a:r>
            <a:endParaRPr b="0" i="0" sz="2100" u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197485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b="0" i="0" lang="zh-TW" sz="2100" u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日常生活中，有些情況需臨時租借書籍。因此，設計一套「免註冊、快速借書」的租書平台，使用者只需提供姓名、電話與 G</a:t>
            </a:r>
            <a:r>
              <a:rPr lang="zh-TW" sz="21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mail</a:t>
            </a:r>
            <a:r>
              <a:rPr b="0" i="0" lang="zh-TW" sz="2100" u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，即可完成租書並開始累積點數，提升使用者體驗與便利性。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DFKai-SB"/>
              <a:buNone/>
            </a:pPr>
            <a:r>
              <a:rPr i="0" lang="zh-TW" sz="3200" u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研究目的</a:t>
            </a:r>
            <a:endParaRPr sz="3200"/>
          </a:p>
        </p:txBody>
      </p:sp>
      <p:sp>
        <p:nvSpPr>
          <p:cNvPr id="168" name="Google Shape;168;p3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FKai-SB"/>
              <a:buAutoNum type="arabicPeriod"/>
            </a:pPr>
            <a:r>
              <a:rPr b="0" i="0" lang="zh-TW" u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建立免註冊的租書平台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FKai-SB"/>
              <a:buAutoNum type="arabicPeriod"/>
            </a:pPr>
            <a:r>
              <a:rPr b="0" i="0" lang="zh-TW" u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導入 G</a:t>
            </a:r>
            <a:r>
              <a:rPr lang="zh-TW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mail</a:t>
            </a:r>
            <a:r>
              <a:rPr b="0" i="0" lang="zh-TW" u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 集點機制。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FKai-SB"/>
              <a:buAutoNum type="arabicPeriod"/>
            </a:pPr>
            <a:r>
              <a:rPr b="0" i="0" lang="zh-TW" u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實作視覺化的書籍租借狀態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FKai-SB"/>
              <a:buAutoNum type="arabicPeriod"/>
            </a:pPr>
            <a:r>
              <a:rPr b="0" i="0" lang="zh-TW" u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提供基本的書籍管理與租借記錄查詢功能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FKai-SB"/>
              <a:buAutoNum type="arabicPeriod"/>
            </a:pPr>
            <a:r>
              <a:rPr b="0" i="0" lang="zh-TW" u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整合 C# 圖形介面與資料處理能力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DFKai-SB"/>
              <a:buNone/>
            </a:pPr>
            <a:r>
              <a:rPr i="0" lang="zh-TW" sz="3200" u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問題陳述</a:t>
            </a:r>
            <a:endParaRPr sz="3200"/>
          </a:p>
        </p:txBody>
      </p:sp>
      <p:sp>
        <p:nvSpPr>
          <p:cNvPr id="174" name="Google Shape;174;p4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TW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我們</a:t>
            </a:r>
            <a:r>
              <a:rPr b="0" i="0" lang="zh-TW" u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針對上述幾個問題進行設計與解決：</a:t>
            </a:r>
            <a:endParaRPr b="0"/>
          </a:p>
          <a:p>
            <a:pPr indent="-228600" lvl="0" marL="91440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b="1" i="0" lang="zh-TW" u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租借流程繁瑣</a:t>
            </a:r>
            <a:r>
              <a:rPr b="0" i="0" lang="zh-TW" u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：傳統系統需註冊帳號，降低使用者意願</a:t>
            </a:r>
            <a:endParaRPr/>
          </a:p>
          <a:p>
            <a:pPr indent="-22860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b="1" i="0" lang="zh-TW" u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缺乏即時集點與回饋機制</a:t>
            </a:r>
            <a:r>
              <a:rPr b="0" i="0" lang="zh-TW" u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：使用者缺乏動機持續使用。</a:t>
            </a:r>
            <a:endParaRPr/>
          </a:p>
          <a:p>
            <a:pPr indent="-22860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b="1" i="0" lang="zh-TW" u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介面缺乏即時視覺辨識能力</a:t>
            </a:r>
            <a:r>
              <a:rPr b="0" i="0" lang="zh-TW" u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：無法快速得知書籍是否已被借出。</a:t>
            </a:r>
            <a:endParaRPr/>
          </a:p>
          <a:p>
            <a:pPr indent="-22860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b="1" i="0" lang="zh-TW" u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系統過於複雜，不適用於小型應用場景</a:t>
            </a:r>
            <a:r>
              <a:rPr b="0" i="0" lang="zh-TW" u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：如學校作業、臨時活動、社區書櫃等。</a:t>
            </a:r>
            <a:endParaRPr/>
          </a:p>
          <a:p>
            <a:pPr indent="-101600" lvl="0" marL="228600" rtl="0" algn="l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 txBox="1"/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DFKai-SB"/>
              <a:buNone/>
            </a:pPr>
            <a:r>
              <a:rPr i="0" lang="zh-TW" sz="3200" u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預期貢獻</a:t>
            </a:r>
            <a:endParaRPr sz="3200"/>
          </a:p>
        </p:txBody>
      </p:sp>
      <p:sp>
        <p:nvSpPr>
          <p:cNvPr id="180" name="Google Shape;180;p5"/>
          <p:cNvSpPr txBox="1"/>
          <p:nvPr>
            <p:ph idx="1" type="body"/>
          </p:nvPr>
        </p:nvSpPr>
        <p:spPr>
          <a:xfrm>
            <a:off x="914400" y="2378666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zh-TW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  </a:t>
            </a:r>
            <a:r>
              <a:rPr i="0" lang="zh-TW" u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1. 提供更簡便的租書體驗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i="0" lang="zh-TW" u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		</a:t>
            </a:r>
            <a:r>
              <a:rPr i="0" lang="zh-TW" u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2. 創新導入 G</a:t>
            </a:r>
            <a:r>
              <a:rPr lang="zh-TW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mail</a:t>
            </a:r>
            <a:r>
              <a:rPr i="0" lang="zh-TW" u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 集點制度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i="0" lang="zh-TW" u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		</a:t>
            </a:r>
            <a:r>
              <a:rPr i="0" lang="zh-TW" u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3. 改善使用者介面與視覺辨識性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i="0" lang="zh-TW" u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		</a:t>
            </a:r>
            <a:r>
              <a:rPr i="0" lang="zh-TW" u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4. 提升 C# 應用與系統整合能力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i="0" lang="zh-TW" u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		</a:t>
            </a:r>
            <a:r>
              <a:rPr i="0" lang="zh-TW" u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5. 可延伸應用於其他場景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>
            <p:ph type="title"/>
          </p:nvPr>
        </p:nvSpPr>
        <p:spPr>
          <a:xfrm>
            <a:off x="1031725" y="788250"/>
            <a:ext cx="1610100" cy="49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FKai-SB"/>
              <a:buNone/>
            </a:pPr>
            <a:r>
              <a:rPr i="0" lang="zh-TW" sz="3200" u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系</a:t>
            </a:r>
            <a:endParaRPr i="0" sz="3200" u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FKai-SB"/>
              <a:buNone/>
            </a:pPr>
            <a:r>
              <a:rPr i="0" lang="zh-TW" sz="3200" u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統</a:t>
            </a:r>
            <a:endParaRPr i="0" sz="3200" u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FKai-SB"/>
              <a:buNone/>
            </a:pPr>
            <a:r>
              <a:rPr i="0" lang="zh-TW" sz="3200" u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架</a:t>
            </a:r>
            <a:endParaRPr i="0" sz="3200" u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FKai-SB"/>
              <a:buNone/>
            </a:pPr>
            <a:r>
              <a:rPr i="0" lang="zh-TW" sz="3200" u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構</a:t>
            </a:r>
            <a:endParaRPr i="0" sz="3200" u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FKai-SB"/>
              <a:buNone/>
            </a:pPr>
            <a:r>
              <a:rPr i="0" lang="zh-TW" sz="3200" u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圖</a:t>
            </a:r>
            <a:endParaRPr sz="32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12" y="535189"/>
            <a:ext cx="6053561" cy="5787615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d4aa87a4d_0_15"/>
          <p:cNvSpPr txBox="1"/>
          <p:nvPr>
            <p:ph type="title"/>
          </p:nvPr>
        </p:nvSpPr>
        <p:spPr>
          <a:xfrm>
            <a:off x="913475" y="263800"/>
            <a:ext cx="10364400" cy="938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200">
                <a:latin typeface="DFKai-SB"/>
                <a:ea typeface="DFKai-SB"/>
                <a:cs typeface="DFKai-SB"/>
                <a:sym typeface="DFKai-SB"/>
              </a:rPr>
              <a:t> 首頁-First Page</a:t>
            </a:r>
            <a:endParaRPr sz="32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92" name="Google Shape;192;g35d4aa87a4d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925" y="1202200"/>
            <a:ext cx="7967824" cy="527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dc12fc6b5_0_16"/>
          <p:cNvSpPr txBox="1"/>
          <p:nvPr>
            <p:ph type="title"/>
          </p:nvPr>
        </p:nvSpPr>
        <p:spPr>
          <a:xfrm>
            <a:off x="726550" y="184975"/>
            <a:ext cx="10364400" cy="84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3200">
                <a:latin typeface="DFKai-SB"/>
                <a:ea typeface="DFKai-SB"/>
                <a:cs typeface="DFKai-SB"/>
                <a:sym typeface="DFKai-SB"/>
              </a:rPr>
              <a:t>選擇想借閱的書籍</a:t>
            </a:r>
            <a:endParaRPr sz="32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98" name="Google Shape;198;g35dc12fc6b5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25" y="1369600"/>
            <a:ext cx="5895550" cy="439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35dc12fc6b5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1850" y="1369600"/>
            <a:ext cx="5807624" cy="439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d4aa87a4d_0_25"/>
          <p:cNvSpPr txBox="1"/>
          <p:nvPr>
            <p:ph type="title"/>
          </p:nvPr>
        </p:nvSpPr>
        <p:spPr>
          <a:xfrm>
            <a:off x="913800" y="125749"/>
            <a:ext cx="10364400" cy="82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200">
                <a:latin typeface="DFKai-SB"/>
                <a:ea typeface="DFKai-SB"/>
                <a:cs typeface="DFKai-SB"/>
                <a:sym typeface="DFKai-SB"/>
              </a:rPr>
              <a:t>填寫資料(預約/借閱)查看點數</a:t>
            </a:r>
            <a:endParaRPr sz="32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205" name="Google Shape;205;g35d4aa87a4d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825" y="945950"/>
            <a:ext cx="4597037" cy="55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35d4aa87a4d_0_25" title="螢幕擷取畫面 2025-06-08 22271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7550" y="1833400"/>
            <a:ext cx="1608775" cy="14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35d4aa87a4d_0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8725" y="1098350"/>
            <a:ext cx="4544019" cy="54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小水滴">
  <a:themeElements>
    <a:clrScheme name="小水滴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2025-05-22T12:12:43Z</dcterms:created>
  <dc:creator>宥昀 陳</dc:creator>
</cp:coreProperties>
</file>