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i96kmyBK/QVU0HNkImF18UrGri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d4aa87a4d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d4aa87a4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d4aa87a4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d4aa87a4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dc12fc6b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dc12fc6b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6075e58fb3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6075e58fb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Clr>
                <a:schemeClr val="dk1"/>
              </a:buClr>
              <a:buSzPts val="1100"/>
              <a:buFont typeface="Arial"/>
              <a:buNone/>
            </a:pPr>
            <a:r>
              <a:rPr lang="zh-TW" sz="2000">
                <a:solidFill>
                  <a:schemeClr val="dk1"/>
                </a:solidFill>
                <a:latin typeface="Twentieth Century"/>
                <a:ea typeface="Twentieth Century"/>
                <a:cs typeface="Twentieth Century"/>
                <a:sym typeface="Twentieth Century"/>
              </a:rPr>
              <a:t>類別的主要功能是管理使用者的基本資訊及其借閱記錄，方便系統在進行借閱或預約操作時能夠快速查詢和更新使用者的資料。</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6075e58fb3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6075e58fb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zh-TW" sz="2000">
                <a:solidFill>
                  <a:schemeClr val="dk1"/>
                </a:solidFill>
                <a:latin typeface="Twentieth Century"/>
                <a:ea typeface="Twentieth Century"/>
                <a:cs typeface="Twentieth Century"/>
                <a:sym typeface="Twentieth Century"/>
              </a:rPr>
              <a:t>類別的主要功能是管理使用者的基本資訊及其借閱記錄，方便系統在進行借閱或預約操作時能夠快速查詢和更新使用者的資料。</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6075e58fb3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6075e58f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zh-TW" sz="2000">
                <a:solidFill>
                  <a:schemeClr val="dk1"/>
                </a:solidFill>
                <a:latin typeface="Twentieth Century"/>
                <a:ea typeface="Twentieth Century"/>
                <a:cs typeface="Twentieth Century"/>
                <a:sym typeface="Twentieth Century"/>
              </a:rPr>
              <a:t>類別的主要功能是管理使用者的基本資訊及其借閱記錄，方便系統在進行借閱或預約操作時能夠快速查詢和更新使用者的資料。</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6075e58fb3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6075e58f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zh-TW" sz="2000">
                <a:solidFill>
                  <a:schemeClr val="dk1"/>
                </a:solidFill>
                <a:latin typeface="Twentieth Century"/>
                <a:ea typeface="Twentieth Century"/>
                <a:cs typeface="Twentieth Century"/>
                <a:sym typeface="Twentieth Century"/>
              </a:rPr>
              <a:t>類別的主要功能是管理使用者的基本資訊及其借閱記錄，方便系統在進行借閱或預約操作時能夠快速查詢和更新使用者的資料。</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6075e58fb3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6075e58fb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075e58fb3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075e58fb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075e58fb3_0_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075e58fb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075e58fb3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075e58fb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6075e58fb3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6075e58f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6075e58fb3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6075e58fb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d4aa87a4d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d4aa87a4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dc12fc6b5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dc12fc6b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d4aa87a4d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d4aa87a4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2" name="Shape 12"/>
        <p:cNvGrpSpPr/>
        <p:nvPr/>
      </p:nvGrpSpPr>
      <p:grpSpPr>
        <a:xfrm>
          <a:off x="0" y="0"/>
          <a:ext cx="0" cy="0"/>
          <a:chOff x="0" y="0"/>
          <a:chExt cx="0" cy="0"/>
        </a:xfrm>
      </p:grpSpPr>
      <p:pic>
        <p:nvPicPr>
          <p:cNvPr descr="Droplets-HD-Title-R1d.png" id="13" name="Google Shape;13;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 name="Google Shape;14;p8"/>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8"/>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16" name="Google Shape;16;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77" name="Shape 77"/>
        <p:cNvGrpSpPr/>
        <p:nvPr/>
      </p:nvGrpSpPr>
      <p:grpSpPr>
        <a:xfrm>
          <a:off x="0" y="0"/>
          <a:ext cx="0" cy="0"/>
          <a:chOff x="0" y="0"/>
          <a:chExt cx="0" cy="0"/>
        </a:xfrm>
      </p:grpSpPr>
      <p:pic>
        <p:nvPicPr>
          <p:cNvPr descr="Droplets-HD-Content-R1d.png" id="78" name="Google Shape;78;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9" name="Google Shape;79;p17"/>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7"/>
          <p:cNvSpPr/>
          <p:nvPr>
            <p:ph idx="2" type="pic"/>
          </p:nvPr>
        </p:nvSpPr>
        <p:spPr>
          <a:xfrm>
            <a:off x="7424803" y="609601"/>
            <a:ext cx="3255358" cy="5181600"/>
          </a:xfrm>
          <a:prstGeom prst="roundRect">
            <a:avLst>
              <a:gd fmla="val 4943" name="adj"/>
            </a:avLst>
          </a:prstGeom>
          <a:noFill/>
          <a:ln cap="sq" cmpd="sng" w="82550">
            <a:solidFill>
              <a:srgbClr val="EAEAEA"/>
            </a:solidFill>
            <a:prstDash val="solid"/>
            <a:miter lim="800000"/>
            <a:headEnd len="sm" w="sm" type="none"/>
            <a:tailEnd len="sm" w="sm" type="none"/>
          </a:ln>
        </p:spPr>
      </p:sp>
      <p:sp>
        <p:nvSpPr>
          <p:cNvPr id="81" name="Google Shape;81;p17"/>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2" name="Google Shape;82;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全景圖片 (含輔助字幕)">
  <p:cSld name="全景圖片 (含輔助字幕)">
    <p:spTree>
      <p:nvGrpSpPr>
        <p:cNvPr id="85" name="Shape 85"/>
        <p:cNvGrpSpPr/>
        <p:nvPr/>
      </p:nvGrpSpPr>
      <p:grpSpPr>
        <a:xfrm>
          <a:off x="0" y="0"/>
          <a:ext cx="0" cy="0"/>
          <a:chOff x="0" y="0"/>
          <a:chExt cx="0" cy="0"/>
        </a:xfrm>
      </p:grpSpPr>
      <p:pic>
        <p:nvPicPr>
          <p:cNvPr descr="Droplets-HD-Content-R1d.png" id="86" name="Google Shape;86;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7" name="Google Shape;87;p18"/>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8"/>
          <p:cNvSpPr/>
          <p:nvPr>
            <p:ph idx="2" type="pic"/>
          </p:nvPr>
        </p:nvSpPr>
        <p:spPr>
          <a:xfrm>
            <a:off x="1184744" y="698261"/>
            <a:ext cx="9822532" cy="3214136"/>
          </a:xfrm>
          <a:prstGeom prst="roundRect">
            <a:avLst>
              <a:gd fmla="val 4944" name="adj"/>
            </a:avLst>
          </a:prstGeom>
          <a:noFill/>
          <a:ln cap="sq" cmpd="sng" w="82550">
            <a:solidFill>
              <a:srgbClr val="EAEAEA"/>
            </a:solidFill>
            <a:prstDash val="solid"/>
            <a:miter lim="800000"/>
            <a:headEnd len="sm" w="sm" type="none"/>
            <a:tailEnd len="sm" w="sm" type="none"/>
          </a:ln>
        </p:spPr>
      </p:sp>
      <p:sp>
        <p:nvSpPr>
          <p:cNvPr id="89" name="Google Shape;89;p18"/>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0" name="Google Shape;90;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與輔助字幕">
  <p:cSld name="標題與輔助字幕">
    <p:spTree>
      <p:nvGrpSpPr>
        <p:cNvPr id="93" name="Shape 93"/>
        <p:cNvGrpSpPr/>
        <p:nvPr/>
      </p:nvGrpSpPr>
      <p:grpSpPr>
        <a:xfrm>
          <a:off x="0" y="0"/>
          <a:ext cx="0" cy="0"/>
          <a:chOff x="0" y="0"/>
          <a:chExt cx="0" cy="0"/>
        </a:xfrm>
      </p:grpSpPr>
      <p:pic>
        <p:nvPicPr>
          <p:cNvPr descr="Droplets-HD-Content-R1d.png" id="94" name="Google Shape;94;p1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5" name="Google Shape;95;p19"/>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9"/>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7" name="Google Shape;97;p1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引述 (含輔助字幕)">
  <p:cSld name="引述 (含輔助字幕)">
    <p:spTree>
      <p:nvGrpSpPr>
        <p:cNvPr id="100" name="Shape 100"/>
        <p:cNvGrpSpPr/>
        <p:nvPr/>
      </p:nvGrpSpPr>
      <p:grpSpPr>
        <a:xfrm>
          <a:off x="0" y="0"/>
          <a:ext cx="0" cy="0"/>
          <a:chOff x="0" y="0"/>
          <a:chExt cx="0" cy="0"/>
        </a:xfrm>
      </p:grpSpPr>
      <p:pic>
        <p:nvPicPr>
          <p:cNvPr descr="Droplets-HD-Content-R1d.png" id="101" name="Google Shape;101;p2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2" name="Google Shape;102;p20"/>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0"/>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4" name="Google Shape;104;p20"/>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5" name="Google Shape;105;p2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
        <p:nvSpPr>
          <p:cNvPr id="108" name="Google Shape;108;p20"/>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i="0" lang="zh-TW" sz="8000" u="none" cap="none" strike="noStrike">
                <a:solidFill>
                  <a:schemeClr val="dk1"/>
                </a:solidFill>
                <a:latin typeface="Twentieth Century"/>
                <a:ea typeface="Twentieth Century"/>
                <a:cs typeface="Twentieth Century"/>
                <a:sym typeface="Twentieth Century"/>
              </a:rPr>
              <a:t>“</a:t>
            </a:r>
            <a:endParaRPr/>
          </a:p>
        </p:txBody>
      </p:sp>
      <p:sp>
        <p:nvSpPr>
          <p:cNvPr id="109" name="Google Shape;109;p20"/>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i="0" lang="zh-TW" sz="8000" u="none" cap="none" strike="noStrik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名片">
  <p:cSld name="名片">
    <p:spTree>
      <p:nvGrpSpPr>
        <p:cNvPr id="110" name="Shape 110"/>
        <p:cNvGrpSpPr/>
        <p:nvPr/>
      </p:nvGrpSpPr>
      <p:grpSpPr>
        <a:xfrm>
          <a:off x="0" y="0"/>
          <a:ext cx="0" cy="0"/>
          <a:chOff x="0" y="0"/>
          <a:chExt cx="0" cy="0"/>
        </a:xfrm>
      </p:grpSpPr>
      <p:pic>
        <p:nvPicPr>
          <p:cNvPr descr="Droplets-HD-Content-R1d.png" id="111" name="Google Shape;111;p2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2" name="Google Shape;112;p21"/>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1"/>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4" name="Google Shape;114;p2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2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欄">
  <p:cSld name="3 欄">
    <p:spTree>
      <p:nvGrpSpPr>
        <p:cNvPr id="117" name="Shape 117"/>
        <p:cNvGrpSpPr/>
        <p:nvPr/>
      </p:nvGrpSpPr>
      <p:grpSpPr>
        <a:xfrm>
          <a:off x="0" y="0"/>
          <a:ext cx="0" cy="0"/>
          <a:chOff x="0" y="0"/>
          <a:chExt cx="0" cy="0"/>
        </a:xfrm>
      </p:grpSpPr>
      <p:pic>
        <p:nvPicPr>
          <p:cNvPr descr="Droplets-HD-Content-R1d.png" id="118" name="Google Shape;118;p2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9" name="Google Shape;119;p22"/>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2"/>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1" name="Google Shape;121;p22"/>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2" name="Google Shape;122;p22"/>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3" name="Google Shape;123;p22"/>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4" name="Google Shape;124;p22"/>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5" name="Google Shape;125;p22"/>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6" name="Google Shape;126;p2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圖片欄">
  <p:cSld name="3 圖片欄">
    <p:spTree>
      <p:nvGrpSpPr>
        <p:cNvPr id="129" name="Shape 129"/>
        <p:cNvGrpSpPr/>
        <p:nvPr/>
      </p:nvGrpSpPr>
      <p:grpSpPr>
        <a:xfrm>
          <a:off x="0" y="0"/>
          <a:ext cx="0" cy="0"/>
          <a:chOff x="0" y="0"/>
          <a:chExt cx="0" cy="0"/>
        </a:xfrm>
      </p:grpSpPr>
      <p:pic>
        <p:nvPicPr>
          <p:cNvPr descr="Droplets-HD-Content-R1d.png" id="130" name="Google Shape;130;p2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1" name="Google Shape;131;p23"/>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3"/>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3" name="Google Shape;133;p23"/>
          <p:cNvSpPr/>
          <p:nvPr>
            <p:ph idx="2" type="pic"/>
          </p:nvPr>
        </p:nvSpPr>
        <p:spPr>
          <a:xfrm>
            <a:off x="913774" y="2367093"/>
            <a:ext cx="3296409" cy="1524000"/>
          </a:xfrm>
          <a:prstGeom prst="roundRect">
            <a:avLst>
              <a:gd fmla="val 9363" name="adj"/>
            </a:avLst>
          </a:prstGeom>
          <a:noFill/>
          <a:ln cap="sq" cmpd="sng" w="82550">
            <a:solidFill>
              <a:srgbClr val="EAEAEA"/>
            </a:solidFill>
            <a:prstDash val="solid"/>
            <a:miter lim="800000"/>
            <a:headEnd len="sm" w="sm" type="none"/>
            <a:tailEnd len="sm" w="sm" type="none"/>
          </a:ln>
        </p:spPr>
      </p:sp>
      <p:sp>
        <p:nvSpPr>
          <p:cNvPr id="134" name="Google Shape;134;p23"/>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5" name="Google Shape;135;p23"/>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23"/>
          <p:cNvSpPr/>
          <p:nvPr>
            <p:ph idx="5" type="pic"/>
          </p:nvPr>
        </p:nvSpPr>
        <p:spPr>
          <a:xfrm>
            <a:off x="4441348" y="2367093"/>
            <a:ext cx="3303352"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37" name="Google Shape;137;p23"/>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23"/>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9" name="Google Shape;139;p23"/>
          <p:cNvSpPr/>
          <p:nvPr>
            <p:ph idx="8" type="pic"/>
          </p:nvPr>
        </p:nvSpPr>
        <p:spPr>
          <a:xfrm>
            <a:off x="7973298" y="2367093"/>
            <a:ext cx="3304928" cy="1524000"/>
          </a:xfrm>
          <a:prstGeom prst="roundRect">
            <a:avLst>
              <a:gd fmla="val 8841" name="adj"/>
            </a:avLst>
          </a:prstGeom>
          <a:noFill/>
          <a:ln cap="sq" cmpd="sng" w="82550">
            <a:solidFill>
              <a:srgbClr val="EAEAEA"/>
            </a:solidFill>
            <a:prstDash val="solid"/>
            <a:miter lim="800000"/>
            <a:headEnd len="sm" w="sm" type="none"/>
            <a:tailEnd len="sm" w="sm" type="none"/>
          </a:ln>
        </p:spPr>
      </p:sp>
      <p:sp>
        <p:nvSpPr>
          <p:cNvPr id="140" name="Google Shape;140;p23"/>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41" name="Google Shape;141;p2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44" name="Shape 144"/>
        <p:cNvGrpSpPr/>
        <p:nvPr/>
      </p:nvGrpSpPr>
      <p:grpSpPr>
        <a:xfrm>
          <a:off x="0" y="0"/>
          <a:ext cx="0" cy="0"/>
          <a:chOff x="0" y="0"/>
          <a:chExt cx="0" cy="0"/>
        </a:xfrm>
      </p:grpSpPr>
      <p:pic>
        <p:nvPicPr>
          <p:cNvPr descr="Droplets-HD-Content-R1d.png" id="145" name="Google Shape;145;p2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6" name="Google Shape;146;p2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24"/>
          <p:cNvSpPr txBox="1"/>
          <p:nvPr>
            <p:ph idx="1" type="body"/>
          </p:nvPr>
        </p:nvSpPr>
        <p:spPr>
          <a:xfrm rot="5400000">
            <a:off x="4383948" y="-1103080"/>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8" name="Google Shape;148;p2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2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9" name="Shape 19"/>
        <p:cNvGrpSpPr/>
        <p:nvPr/>
      </p:nvGrpSpPr>
      <p:grpSpPr>
        <a:xfrm>
          <a:off x="0" y="0"/>
          <a:ext cx="0" cy="0"/>
          <a:chOff x="0" y="0"/>
          <a:chExt cx="0" cy="0"/>
        </a:xfrm>
      </p:grpSpPr>
      <p:pic>
        <p:nvPicPr>
          <p:cNvPr descr="Droplets-HD-Content-R1d.png" id="20" name="Google Shape;20;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1" name="Google Shape;21;p9"/>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9"/>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3" name="Google Shape;23;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26" name="Shape 26"/>
        <p:cNvGrpSpPr/>
        <p:nvPr/>
      </p:nvGrpSpPr>
      <p:grpSpPr>
        <a:xfrm>
          <a:off x="0" y="0"/>
          <a:ext cx="0" cy="0"/>
          <a:chOff x="0" y="0"/>
          <a:chExt cx="0" cy="0"/>
        </a:xfrm>
      </p:grpSpPr>
      <p:pic>
        <p:nvPicPr>
          <p:cNvPr descr="Droplets-HD-Content-R1d.png" id="27" name="Google Shape;27;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8" name="Google Shape;28;p10"/>
          <p:cNvSpPr txBox="1"/>
          <p:nvPr>
            <p:ph type="title"/>
          </p:nvPr>
        </p:nvSpPr>
        <p:spPr>
          <a:xfrm rot="5400000">
            <a:off x="7410763" y="1923738"/>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rot="5400000">
            <a:off x="2152338" y="-628962"/>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0" name="Google Shape;30;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33" name="Shape 33"/>
        <p:cNvGrpSpPr/>
        <p:nvPr/>
      </p:nvGrpSpPr>
      <p:grpSpPr>
        <a:xfrm>
          <a:off x="0" y="0"/>
          <a:ext cx="0" cy="0"/>
          <a:chOff x="0" y="0"/>
          <a:chExt cx="0" cy="0"/>
        </a:xfrm>
      </p:grpSpPr>
      <p:pic>
        <p:nvPicPr>
          <p:cNvPr descr="Droplets-HD-Content-R1d.png" id="34" name="Google Shape;34;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5" name="Google Shape;35;p11"/>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1"/>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37" name="Google Shape;37;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40" name="Shape 40"/>
        <p:cNvGrpSpPr/>
        <p:nvPr/>
      </p:nvGrpSpPr>
      <p:grpSpPr>
        <a:xfrm>
          <a:off x="0" y="0"/>
          <a:ext cx="0" cy="0"/>
          <a:chOff x="0" y="0"/>
          <a:chExt cx="0" cy="0"/>
        </a:xfrm>
      </p:grpSpPr>
      <p:pic>
        <p:nvPicPr>
          <p:cNvPr descr="Droplets-HD-Content-R1d.png" id="41" name="Google Shape;41;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2" name="Google Shape;42;p1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4" name="Google Shape;44;p12"/>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45" name="Google Shape;45;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48" name="Shape 48"/>
        <p:cNvGrpSpPr/>
        <p:nvPr/>
      </p:nvGrpSpPr>
      <p:grpSpPr>
        <a:xfrm>
          <a:off x="0" y="0"/>
          <a:ext cx="0" cy="0"/>
          <a:chOff x="0" y="0"/>
          <a:chExt cx="0" cy="0"/>
        </a:xfrm>
      </p:grpSpPr>
      <p:pic>
        <p:nvPicPr>
          <p:cNvPr descr="Droplets-HD-Content-R1d.png" id="49" name="Google Shape;49;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1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2" name="Google Shape;52;p13"/>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3" name="Google Shape;53;p13"/>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4" name="Google Shape;54;p13"/>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5" name="Google Shape;55;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58" name="Shape 58"/>
        <p:cNvGrpSpPr/>
        <p:nvPr/>
      </p:nvGrpSpPr>
      <p:grpSpPr>
        <a:xfrm>
          <a:off x="0" y="0"/>
          <a:ext cx="0" cy="0"/>
          <a:chOff x="0" y="0"/>
          <a:chExt cx="0" cy="0"/>
        </a:xfrm>
      </p:grpSpPr>
      <p:pic>
        <p:nvPicPr>
          <p:cNvPr descr="Droplets-HD-Content-R1d.png" id="59" name="Google Shape;59;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0" name="Google Shape;60;p1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4" name="Shape 64"/>
        <p:cNvGrpSpPr/>
        <p:nvPr/>
      </p:nvGrpSpPr>
      <p:grpSpPr>
        <a:xfrm>
          <a:off x="0" y="0"/>
          <a:ext cx="0" cy="0"/>
          <a:chOff x="0" y="0"/>
          <a:chExt cx="0" cy="0"/>
        </a:xfrm>
      </p:grpSpPr>
      <p:pic>
        <p:nvPicPr>
          <p:cNvPr descr="Droplets-HD-Content-R1d.png" id="65" name="Google Shape;6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6" name="Google Shape;66;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69" name="Shape 69"/>
        <p:cNvGrpSpPr/>
        <p:nvPr/>
      </p:nvGrpSpPr>
      <p:grpSpPr>
        <a:xfrm>
          <a:off x="0" y="0"/>
          <a:ext cx="0" cy="0"/>
          <a:chOff x="0" y="0"/>
          <a:chExt cx="0" cy="0"/>
        </a:xfrm>
      </p:grpSpPr>
      <p:pic>
        <p:nvPicPr>
          <p:cNvPr descr="Droplets-HD-Content-R1d.png" id="70" name="Google Shape;70;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1" name="Google Shape;71;p16"/>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6"/>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3" name="Google Shape;73;p16"/>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4" name="Google Shape;74;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B7B7B7"/>
            </a:gs>
          </a:gsLst>
          <a:lin ang="5400000" scaled="0"/>
        </a:gradFill>
      </p:bgPr>
    </p:bg>
    <p:spTree>
      <p:nvGrpSpPr>
        <p:cNvPr id="5" name="Shape 5"/>
        <p:cNvGrpSpPr/>
        <p:nvPr/>
      </p:nvGrpSpPr>
      <p:grpSpPr>
        <a:xfrm>
          <a:off x="0" y="0"/>
          <a:ext cx="0" cy="0"/>
          <a:chOff x="0" y="0"/>
          <a:chExt cx="0" cy="0"/>
        </a:xfrm>
      </p:grpSpPr>
      <p:pic>
        <p:nvPicPr>
          <p:cNvPr descr="\\DROBO-FS\QuickDrops\JB\PPTX NG\Droplets\LightingOverlay.png" id="6" name="Google Shape;6;p7"/>
          <p:cNvPicPr preferRelativeResize="0"/>
          <p:nvPr/>
        </p:nvPicPr>
        <p:blipFill rotWithShape="1">
          <a:blip r:embed="rId1">
            <a:alphaModFix/>
          </a:blip>
          <a:srcRect b="0" l="0" r="0" t="0"/>
          <a:stretch/>
        </p:blipFill>
        <p:spPr>
          <a:xfrm>
            <a:off x="0" y="-1"/>
            <a:ext cx="12192003" cy="6858001"/>
          </a:xfrm>
          <a:prstGeom prst="rect">
            <a:avLst/>
          </a:prstGeom>
          <a:noFill/>
          <a:ln>
            <a:noFill/>
          </a:ln>
        </p:spPr>
      </p:pic>
      <p:sp>
        <p:nvSpPr>
          <p:cNvPr id="7" name="Google Shape;7;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7"/>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9" name="Google Shape;9;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0" name="Google Shape;10;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1" name="Google Shape;11;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
          <p:cNvSpPr txBox="1"/>
          <p:nvPr>
            <p:ph type="ctrTitle"/>
          </p:nvPr>
        </p:nvSpPr>
        <p:spPr>
          <a:xfrm>
            <a:off x="1751012" y="1832885"/>
            <a:ext cx="8690100" cy="2509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DFKai-SB"/>
              <a:buNone/>
            </a:pPr>
            <a:r>
              <a:rPr b="1" lang="zh-TW">
                <a:latin typeface="DFKai-SB"/>
                <a:ea typeface="DFKai-SB"/>
                <a:cs typeface="DFKai-SB"/>
                <a:sym typeface="DFKai-SB"/>
              </a:rPr>
              <a:t>租書系統(集點版)</a:t>
            </a:r>
            <a:endParaRPr b="1">
              <a:latin typeface="DFKai-SB"/>
              <a:ea typeface="DFKai-SB"/>
              <a:cs typeface="DFKai-SB"/>
              <a:sym typeface="DFKai-SB"/>
            </a:endParaRPr>
          </a:p>
        </p:txBody>
      </p:sp>
      <p:sp>
        <p:nvSpPr>
          <p:cNvPr id="156" name="Google Shape;156;p1"/>
          <p:cNvSpPr txBox="1"/>
          <p:nvPr>
            <p:ph idx="1" type="subTitle"/>
          </p:nvPr>
        </p:nvSpPr>
        <p:spPr>
          <a:xfrm>
            <a:off x="1751012" y="3886200"/>
            <a:ext cx="8689976" cy="1371599"/>
          </a:xfrm>
          <a:prstGeom prst="rect">
            <a:avLst/>
          </a:prstGeom>
          <a:noFill/>
          <a:ln>
            <a:noFill/>
          </a:ln>
        </p:spPr>
        <p:txBody>
          <a:bodyPr anchorCtr="0" anchor="b" bIns="45700" lIns="91425" spcFirstLastPara="1" rIns="91425" wrap="square" tIns="45700">
            <a:normAutofit/>
          </a:bodyPr>
          <a:lstStyle/>
          <a:p>
            <a:pPr indent="0" lvl="0" marL="0" rtl="0" algn="r">
              <a:lnSpc>
                <a:spcPct val="120000"/>
              </a:lnSpc>
              <a:spcBef>
                <a:spcPts val="0"/>
              </a:spcBef>
              <a:spcAft>
                <a:spcPts val="0"/>
              </a:spcAft>
              <a:buSzPts val="1800"/>
              <a:buNone/>
            </a:pPr>
            <a:r>
              <a:rPr b="0" i="0" lang="zh-TW" sz="1800" u="none" strike="noStrike">
                <a:solidFill>
                  <a:srgbClr val="000000"/>
                </a:solidFill>
                <a:latin typeface="DFKai-SB"/>
                <a:ea typeface="DFKai-SB"/>
                <a:cs typeface="DFKai-SB"/>
                <a:sym typeface="DFKai-SB"/>
              </a:rPr>
              <a:t>組員: B11170011 楊華萱 B11170070 陳宥昀</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5d4aa87a4d_0_30"/>
          <p:cNvSpPr txBox="1"/>
          <p:nvPr>
            <p:ph type="title"/>
          </p:nvPr>
        </p:nvSpPr>
        <p:spPr>
          <a:xfrm>
            <a:off x="874350" y="253950"/>
            <a:ext cx="10364400" cy="8793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Clr>
                <a:schemeClr val="dk1"/>
              </a:buClr>
              <a:buSzPts val="1100"/>
              <a:buFont typeface="Arial"/>
              <a:buNone/>
            </a:pPr>
            <a:r>
              <a:rPr lang="zh-TW" sz="3200">
                <a:latin typeface="DFKai-SB"/>
                <a:ea typeface="DFKai-SB"/>
                <a:cs typeface="DFKai-SB"/>
                <a:sym typeface="DFKai-SB"/>
              </a:rPr>
              <a:t>借閱紀錄/點數兌換</a:t>
            </a:r>
            <a:endParaRPr sz="3200">
              <a:latin typeface="DFKai-SB"/>
              <a:ea typeface="DFKai-SB"/>
              <a:cs typeface="DFKai-SB"/>
              <a:sym typeface="DFKai-SB"/>
            </a:endParaRPr>
          </a:p>
        </p:txBody>
      </p:sp>
      <p:pic>
        <p:nvPicPr>
          <p:cNvPr id="213" name="Google Shape;213;g35d4aa87a4d_0_30"/>
          <p:cNvPicPr preferRelativeResize="0"/>
          <p:nvPr/>
        </p:nvPicPr>
        <p:blipFill>
          <a:blip r:embed="rId3">
            <a:alphaModFix/>
          </a:blip>
          <a:stretch>
            <a:fillRect/>
          </a:stretch>
        </p:blipFill>
        <p:spPr>
          <a:xfrm>
            <a:off x="311025" y="1555675"/>
            <a:ext cx="5549200" cy="4611426"/>
          </a:xfrm>
          <a:prstGeom prst="rect">
            <a:avLst/>
          </a:prstGeom>
          <a:noFill/>
          <a:ln>
            <a:noFill/>
          </a:ln>
        </p:spPr>
      </p:pic>
      <p:pic>
        <p:nvPicPr>
          <p:cNvPr id="214" name="Google Shape;214;g35d4aa87a4d_0_30"/>
          <p:cNvPicPr preferRelativeResize="0"/>
          <p:nvPr/>
        </p:nvPicPr>
        <p:blipFill>
          <a:blip r:embed="rId4">
            <a:alphaModFix/>
          </a:blip>
          <a:stretch>
            <a:fillRect/>
          </a:stretch>
        </p:blipFill>
        <p:spPr>
          <a:xfrm>
            <a:off x="6261797" y="1555675"/>
            <a:ext cx="5355440" cy="46114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5d4aa87a4d_0_35"/>
          <p:cNvSpPr txBox="1"/>
          <p:nvPr>
            <p:ph type="title"/>
          </p:nvPr>
        </p:nvSpPr>
        <p:spPr>
          <a:xfrm>
            <a:off x="913775" y="618522"/>
            <a:ext cx="10364400" cy="9483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Clr>
                <a:schemeClr val="dk1"/>
              </a:buClr>
              <a:buSzPts val="1100"/>
              <a:buFont typeface="Arial"/>
              <a:buNone/>
            </a:pPr>
            <a:r>
              <a:rPr lang="zh-TW" sz="3200">
                <a:latin typeface="DFKai-SB"/>
                <a:ea typeface="DFKai-SB"/>
                <a:cs typeface="DFKai-SB"/>
                <a:sym typeface="DFKai-SB"/>
              </a:rPr>
              <a:t>歸還書籍</a:t>
            </a:r>
            <a:endParaRPr sz="3200">
              <a:latin typeface="DFKai-SB"/>
              <a:ea typeface="DFKai-SB"/>
              <a:cs typeface="DFKai-SB"/>
              <a:sym typeface="DFKai-SB"/>
            </a:endParaRPr>
          </a:p>
        </p:txBody>
      </p:sp>
      <p:pic>
        <p:nvPicPr>
          <p:cNvPr id="220" name="Google Shape;220;g35d4aa87a4d_0_35"/>
          <p:cNvPicPr preferRelativeResize="0"/>
          <p:nvPr/>
        </p:nvPicPr>
        <p:blipFill rotWithShape="1">
          <a:blip r:embed="rId3">
            <a:alphaModFix/>
          </a:blip>
          <a:srcRect b="0" l="1254" r="0" t="1312"/>
          <a:stretch/>
        </p:blipFill>
        <p:spPr>
          <a:xfrm>
            <a:off x="1271075" y="1566838"/>
            <a:ext cx="5474874" cy="4818326"/>
          </a:xfrm>
          <a:prstGeom prst="rect">
            <a:avLst/>
          </a:prstGeom>
          <a:noFill/>
          <a:ln>
            <a:noFill/>
          </a:ln>
        </p:spPr>
      </p:pic>
      <p:pic>
        <p:nvPicPr>
          <p:cNvPr id="221" name="Google Shape;221;g35d4aa87a4d_0_35"/>
          <p:cNvPicPr preferRelativeResize="0"/>
          <p:nvPr/>
        </p:nvPicPr>
        <p:blipFill rotWithShape="1">
          <a:blip r:embed="rId4">
            <a:alphaModFix/>
          </a:blip>
          <a:srcRect b="0" l="3660" r="0" t="6032"/>
          <a:stretch/>
        </p:blipFill>
        <p:spPr>
          <a:xfrm>
            <a:off x="8444400" y="3322650"/>
            <a:ext cx="1789325" cy="1306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5dc12fc6b5_0_22"/>
          <p:cNvSpPr txBox="1"/>
          <p:nvPr>
            <p:ph type="title"/>
          </p:nvPr>
        </p:nvSpPr>
        <p:spPr>
          <a:xfrm>
            <a:off x="913800" y="206224"/>
            <a:ext cx="10364400" cy="839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sz="3200">
                <a:latin typeface="DFKai-SB"/>
                <a:ea typeface="DFKai-SB"/>
                <a:cs typeface="DFKai-SB"/>
                <a:sym typeface="DFKai-SB"/>
              </a:rPr>
              <a:t>後台-書籍管理</a:t>
            </a:r>
            <a:endParaRPr sz="3200">
              <a:latin typeface="DFKai-SB"/>
              <a:ea typeface="DFKai-SB"/>
              <a:cs typeface="DFKai-SB"/>
              <a:sym typeface="DFKai-SB"/>
            </a:endParaRPr>
          </a:p>
        </p:txBody>
      </p:sp>
      <p:pic>
        <p:nvPicPr>
          <p:cNvPr id="227" name="Google Shape;227;g35dc12fc6b5_0_22" title="螢幕擷取畫面 2025-06-08 225638.png"/>
          <p:cNvPicPr preferRelativeResize="0"/>
          <p:nvPr/>
        </p:nvPicPr>
        <p:blipFill>
          <a:blip r:embed="rId3">
            <a:alphaModFix/>
          </a:blip>
          <a:stretch>
            <a:fillRect/>
          </a:stretch>
        </p:blipFill>
        <p:spPr>
          <a:xfrm>
            <a:off x="2794715" y="935974"/>
            <a:ext cx="1333500" cy="1343025"/>
          </a:xfrm>
          <a:prstGeom prst="rect">
            <a:avLst/>
          </a:prstGeom>
          <a:noFill/>
          <a:ln>
            <a:noFill/>
          </a:ln>
        </p:spPr>
      </p:pic>
      <p:pic>
        <p:nvPicPr>
          <p:cNvPr id="228" name="Google Shape;228;g35dc12fc6b5_0_22"/>
          <p:cNvPicPr preferRelativeResize="0"/>
          <p:nvPr/>
        </p:nvPicPr>
        <p:blipFill>
          <a:blip r:embed="rId4">
            <a:alphaModFix/>
          </a:blip>
          <a:stretch>
            <a:fillRect/>
          </a:stretch>
        </p:blipFill>
        <p:spPr>
          <a:xfrm>
            <a:off x="370629" y="2279000"/>
            <a:ext cx="3757595" cy="4083476"/>
          </a:xfrm>
          <a:prstGeom prst="rect">
            <a:avLst/>
          </a:prstGeom>
          <a:noFill/>
          <a:ln>
            <a:noFill/>
          </a:ln>
        </p:spPr>
      </p:pic>
      <p:pic>
        <p:nvPicPr>
          <p:cNvPr id="229" name="Google Shape;229;g35dc12fc6b5_0_22" title="螢幕擷取畫面 2025-06-09 183742.png"/>
          <p:cNvPicPr preferRelativeResize="0"/>
          <p:nvPr/>
        </p:nvPicPr>
        <p:blipFill>
          <a:blip r:embed="rId5">
            <a:alphaModFix/>
          </a:blip>
          <a:stretch>
            <a:fillRect/>
          </a:stretch>
        </p:blipFill>
        <p:spPr>
          <a:xfrm>
            <a:off x="4128215" y="1486024"/>
            <a:ext cx="7870160" cy="48764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6075e58fb3_0_5"/>
          <p:cNvSpPr txBox="1"/>
          <p:nvPr>
            <p:ph type="title"/>
          </p:nvPr>
        </p:nvSpPr>
        <p:spPr>
          <a:xfrm>
            <a:off x="913775" y="618527"/>
            <a:ext cx="10364400" cy="830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RecordItem 與 UserData 類別</a:t>
            </a:r>
            <a:endParaRPr/>
          </a:p>
        </p:txBody>
      </p:sp>
      <p:sp>
        <p:nvSpPr>
          <p:cNvPr id="235" name="Google Shape;235;g36075e58fb3_0_5"/>
          <p:cNvSpPr txBox="1"/>
          <p:nvPr>
            <p:ph idx="1" type="body"/>
          </p:nvPr>
        </p:nvSpPr>
        <p:spPr>
          <a:xfrm>
            <a:off x="790900" y="1448625"/>
            <a:ext cx="5106000" cy="52773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namespace C_Sharp_Final.</a:t>
            </a:r>
            <a:r>
              <a:rPr b="1" lang="zh-TW" sz="1900">
                <a:latin typeface="Times New Roman"/>
                <a:ea typeface="Times New Roman"/>
                <a:cs typeface="Times New Roman"/>
                <a:sym typeface="Times New Roman"/>
              </a:rPr>
              <a:t>Models</a:t>
            </a:r>
            <a:endParaRPr b="1"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public class </a:t>
            </a:r>
            <a:r>
              <a:rPr b="1" lang="zh-TW" sz="1800">
                <a:latin typeface="Times New Roman"/>
                <a:ea typeface="Times New Roman"/>
                <a:cs typeface="Times New Roman"/>
                <a:sym typeface="Times New Roman"/>
              </a:rPr>
              <a:t>RecordItem</a:t>
            </a:r>
            <a:endParaRPr b="1"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public int bookId { get; set;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public string title { get; set;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605"/>
              <a:buNone/>
            </a:pPr>
            <a:r>
              <a:rPr lang="zh-TW" sz="1800">
                <a:latin typeface="Times New Roman"/>
                <a:ea typeface="Times New Roman"/>
                <a:cs typeface="Times New Roman"/>
                <a:sym typeface="Times New Roman"/>
              </a:rPr>
              <a:t>        public string status { get; set; }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 "借閱中"or"預約中"</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605"/>
              <a:buNone/>
            </a:pPr>
            <a:r>
              <a:rPr lang="zh-TW" sz="1800">
                <a:latin typeface="Times New Roman"/>
                <a:ea typeface="Times New Roman"/>
                <a:cs typeface="Times New Roman"/>
                <a:sym typeface="Times New Roman"/>
              </a:rPr>
              <a:t>        public string date { get; set; }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 例如 "2025-06-01 19:30"</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public string? dueDate { get; set; }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605"/>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605"/>
              <a:buNone/>
            </a:pPr>
            <a:r>
              <a:t/>
            </a:r>
            <a:endParaRPr sz="1300"/>
          </a:p>
        </p:txBody>
      </p:sp>
      <p:sp>
        <p:nvSpPr>
          <p:cNvPr id="236" name="Google Shape;236;g36075e58fb3_0_5"/>
          <p:cNvSpPr txBox="1"/>
          <p:nvPr>
            <p:ph idx="2" type="body"/>
          </p:nvPr>
        </p:nvSpPr>
        <p:spPr>
          <a:xfrm>
            <a:off x="6172775" y="2229652"/>
            <a:ext cx="5105400" cy="42903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770"/>
              <a:buFont typeface="Arial"/>
              <a:buNone/>
            </a:pPr>
            <a:r>
              <a:rPr lang="zh-TW" sz="1600">
                <a:latin typeface="Times New Roman"/>
                <a:ea typeface="Times New Roman"/>
                <a:cs typeface="Times New Roman"/>
                <a:sym typeface="Times New Roman"/>
              </a:rPr>
              <a:t>    </a:t>
            </a:r>
            <a:r>
              <a:rPr lang="zh-TW" sz="1700">
                <a:latin typeface="Times New Roman"/>
                <a:ea typeface="Times New Roman"/>
                <a:cs typeface="Times New Roman"/>
                <a:sym typeface="Times New Roman"/>
              </a:rPr>
              <a:t>public class </a:t>
            </a:r>
            <a:r>
              <a:rPr b="1" lang="zh-TW" sz="1700">
                <a:latin typeface="Times New Roman"/>
                <a:ea typeface="Times New Roman"/>
                <a:cs typeface="Times New Roman"/>
                <a:sym typeface="Times New Roman"/>
              </a:rPr>
              <a:t>UserData</a:t>
            </a:r>
            <a:endParaRPr b="1"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public string email { get; set;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public string name { get; set;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public string phone { get; set;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public int points { get; set;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770"/>
              <a:buNone/>
            </a:pPr>
            <a:r>
              <a:rPr lang="zh-TW" sz="1700">
                <a:latin typeface="Times New Roman"/>
                <a:ea typeface="Times New Roman"/>
                <a:cs typeface="Times New Roman"/>
                <a:sym typeface="Times New Roman"/>
              </a:rPr>
              <a:t>        public List&lt;RecordItem&gt; records { get; set; } = new List&lt;RecordItem&gt;();</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a:t>
            </a:r>
            <a:r>
              <a:rPr lang="zh-TW" sz="1700">
                <a:latin typeface="Times New Roman"/>
                <a:ea typeface="Times New Roman"/>
                <a:cs typeface="Times New Roman"/>
                <a:sym typeface="Times New Roman"/>
              </a:rPr>
              <a:t>RecordItem </a:t>
            </a:r>
            <a:r>
              <a:rPr lang="zh-TW" sz="1400">
                <a:latin typeface="Arial"/>
                <a:ea typeface="Arial"/>
                <a:cs typeface="Arial"/>
                <a:sym typeface="Arial"/>
              </a:rPr>
              <a:t>類型泛型集合類別</a:t>
            </a:r>
            <a:r>
              <a:rPr lang="zh-TW" sz="1400">
                <a:latin typeface="Arial"/>
                <a:ea typeface="Arial"/>
                <a:cs typeface="Arial"/>
                <a:sym typeface="Arial"/>
              </a:rPr>
              <a:t>，表示使用者的借閱或預約記錄</a:t>
            </a:r>
            <a:endParaRPr sz="14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770"/>
              <a:buNone/>
            </a:pPr>
            <a:r>
              <a:rPr lang="zh-TW" sz="17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6075e58fb3_0_39"/>
          <p:cNvSpPr txBox="1"/>
          <p:nvPr>
            <p:ph type="title"/>
          </p:nvPr>
        </p:nvSpPr>
        <p:spPr>
          <a:xfrm>
            <a:off x="913800" y="380400"/>
            <a:ext cx="10364400" cy="692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sz="4000"/>
              <a:t>UserDataHelp</a:t>
            </a:r>
            <a:r>
              <a:rPr lang="zh-TW"/>
              <a:t> </a:t>
            </a:r>
            <a:r>
              <a:rPr lang="zh-TW"/>
              <a:t>類別</a:t>
            </a:r>
            <a:endParaRPr/>
          </a:p>
        </p:txBody>
      </p:sp>
      <p:sp>
        <p:nvSpPr>
          <p:cNvPr id="242" name="Google Shape;242;g36075e58fb3_0_39"/>
          <p:cNvSpPr txBox="1"/>
          <p:nvPr>
            <p:ph idx="1" type="body"/>
          </p:nvPr>
        </p:nvSpPr>
        <p:spPr>
          <a:xfrm>
            <a:off x="804925" y="1073100"/>
            <a:ext cx="10473300" cy="55146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SzPts val="1100"/>
              <a:buNone/>
            </a:pPr>
            <a:r>
              <a:rPr lang="zh-TW" sz="1900">
                <a:latin typeface="Times New Roman"/>
                <a:ea typeface="Times New Roman"/>
                <a:cs typeface="Times New Roman"/>
                <a:sym typeface="Times New Roman"/>
              </a:rPr>
              <a:t>namespace C_Sharp_Final.</a:t>
            </a:r>
            <a:r>
              <a:rPr b="1" lang="zh-TW" sz="1900">
                <a:latin typeface="Times New Roman"/>
                <a:ea typeface="Times New Roman"/>
                <a:cs typeface="Times New Roman"/>
                <a:sym typeface="Times New Roman"/>
              </a:rPr>
              <a:t>Helper</a:t>
            </a:r>
            <a:endParaRPr b="1" sz="19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900">
                <a:latin typeface="Times New Roman"/>
                <a:ea typeface="Times New Roman"/>
                <a:cs typeface="Times New Roman"/>
                <a:sym typeface="Times New Roman"/>
              </a:rPr>
              <a:t>{</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a:t>
            </a:r>
            <a:r>
              <a:rPr lang="zh-TW" sz="1900">
                <a:latin typeface="Times New Roman"/>
                <a:ea typeface="Times New Roman"/>
                <a:cs typeface="Times New Roman"/>
                <a:sym typeface="Times New Roman"/>
              </a:rPr>
              <a:t>public class UserDataHelp</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private static string recordFilePath = </a:t>
            </a:r>
            <a:r>
              <a:rPr b="1" lang="zh-TW" sz="1900">
                <a:latin typeface="Times New Roman"/>
                <a:ea typeface="Times New Roman"/>
                <a:cs typeface="Times New Roman"/>
                <a:sym typeface="Times New Roman"/>
              </a:rPr>
              <a:t>JsonPathHelper.GetUserPath();</a:t>
            </a:r>
            <a:endParaRPr b="1"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a:t>
            </a:r>
            <a:r>
              <a:rPr lang="zh-TW" sz="1800">
                <a:latin typeface="Times New Roman"/>
                <a:ea typeface="Times New Roman"/>
                <a:cs typeface="Times New Roman"/>
                <a:sym typeface="Times New Roman"/>
              </a:rPr>
              <a:t>儲存使用者資料的檔案路徑，透過 JsonPathHelper.GetUserPath() 方法獲取。</a:t>
            </a:r>
            <a:endParaRPr sz="26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public static List&lt;UserData&gt;</a:t>
            </a:r>
            <a:r>
              <a:rPr b="1" lang="zh-TW">
                <a:latin typeface="Times New Roman"/>
                <a:ea typeface="Times New Roman"/>
                <a:cs typeface="Times New Roman"/>
                <a:sym typeface="Times New Roman"/>
              </a:rPr>
              <a:t> LoadUserData()</a:t>
            </a:r>
            <a:endParaRPr b="1">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a:t>
            </a:r>
            <a:r>
              <a:rPr lang="zh-TW" sz="1900">
                <a:latin typeface="Times New Roman"/>
                <a:ea typeface="Times New Roman"/>
                <a:cs typeface="Times New Roman"/>
                <a:sym typeface="Times New Roman"/>
              </a:rPr>
              <a:t>// 載入所有使用者資料（含借閱與預約）</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if (!File.Exists(recordFilePath)) return new List&lt;UserData&gt;();</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var json = File.ReadAllText(recordFilePath);</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return JsonSerializer.Deserialize&lt;List&lt;UserData&gt;&gt;(json) ?? new List&lt;UserData&gt;();</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9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605"/>
              <a:buNone/>
            </a:pPr>
            <a:r>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605"/>
              <a:buNone/>
            </a:pPr>
            <a:r>
              <a:t/>
            </a:r>
            <a:endParaRPr sz="13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36075e58fb3_0_53"/>
          <p:cNvSpPr txBox="1"/>
          <p:nvPr>
            <p:ph type="title"/>
          </p:nvPr>
        </p:nvSpPr>
        <p:spPr>
          <a:xfrm>
            <a:off x="913775" y="618527"/>
            <a:ext cx="10364400" cy="830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1100"/>
              <a:buFont typeface="Arial"/>
              <a:buNone/>
            </a:pPr>
            <a:r>
              <a:rPr lang="zh-TW" sz="4000"/>
              <a:t>UserDataHelp</a:t>
            </a:r>
            <a:r>
              <a:rPr lang="zh-TW"/>
              <a:t> 類別</a:t>
            </a:r>
            <a:endParaRPr/>
          </a:p>
        </p:txBody>
      </p:sp>
      <p:sp>
        <p:nvSpPr>
          <p:cNvPr id="248" name="Google Shape;248;g36075e58fb3_0_53"/>
          <p:cNvSpPr txBox="1"/>
          <p:nvPr>
            <p:ph idx="1" type="body"/>
          </p:nvPr>
        </p:nvSpPr>
        <p:spPr>
          <a:xfrm>
            <a:off x="1223250" y="1448625"/>
            <a:ext cx="9745500" cy="51966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public static void </a:t>
            </a:r>
            <a:r>
              <a:rPr b="1" lang="zh-TW">
                <a:latin typeface="Times New Roman"/>
                <a:ea typeface="Times New Roman"/>
                <a:cs typeface="Times New Roman"/>
                <a:sym typeface="Times New Roman"/>
              </a:rPr>
              <a:t>SaveUserData</a:t>
            </a:r>
            <a:r>
              <a:rPr lang="zh-TW" sz="1800">
                <a:latin typeface="Times New Roman"/>
                <a:ea typeface="Times New Roman"/>
                <a:cs typeface="Times New Roman"/>
                <a:sym typeface="Times New Roman"/>
              </a:rPr>
              <a:t>(List&lt;UserData&gt; users)</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r>
              <a:rPr lang="zh-TW" sz="1800">
                <a:latin typeface="Times New Roman"/>
                <a:ea typeface="Times New Roman"/>
                <a:cs typeface="Times New Roman"/>
                <a:sym typeface="Times New Roman"/>
              </a:rPr>
              <a:t>// 儲存所有使用者資料</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var json = JsonSerializer.Serialize(users, new JsonSerializerOptions { WriteIndented = true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File.WriteAllText(recordFilePath, json);</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770"/>
              <a:buFont typeface="Arial"/>
              <a:buNone/>
            </a:pPr>
            <a:r>
              <a:rPr lang="zh-TW" sz="1600">
                <a:latin typeface="Times New Roman"/>
                <a:ea typeface="Times New Roman"/>
                <a:cs typeface="Times New Roman"/>
                <a:sym typeface="Times New Roman"/>
              </a:rPr>
              <a:t>    </a:t>
            </a:r>
            <a:r>
              <a:rPr lang="zh-TW" sz="1800">
                <a:latin typeface="Times New Roman"/>
                <a:ea typeface="Times New Roman"/>
                <a:cs typeface="Times New Roman"/>
                <a:sym typeface="Times New Roman"/>
              </a:rPr>
              <a:t>// 新增紀錄</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public static void</a:t>
            </a:r>
            <a:r>
              <a:rPr b="1" lang="zh-TW" sz="1800">
                <a:latin typeface="Times New Roman"/>
                <a:ea typeface="Times New Roman"/>
                <a:cs typeface="Times New Roman"/>
                <a:sym typeface="Times New Roman"/>
              </a:rPr>
              <a:t> </a:t>
            </a:r>
            <a:r>
              <a:rPr b="1" lang="zh-TW">
                <a:latin typeface="Times New Roman"/>
                <a:ea typeface="Times New Roman"/>
                <a:cs typeface="Times New Roman"/>
                <a:sym typeface="Times New Roman"/>
              </a:rPr>
              <a:t>AddRecord</a:t>
            </a:r>
            <a:r>
              <a:rPr lang="zh-TW" sz="1800">
                <a:latin typeface="Times New Roman"/>
                <a:ea typeface="Times New Roman"/>
                <a:cs typeface="Times New Roman"/>
                <a:sym typeface="Times New Roman"/>
              </a:rPr>
              <a:t>(string name, string phone, string email, </a:t>
            </a:r>
            <a:r>
              <a:rPr b="1" lang="zh-TW" sz="1800">
                <a:latin typeface="Times New Roman"/>
                <a:ea typeface="Times New Roman"/>
                <a:cs typeface="Times New Roman"/>
                <a:sym typeface="Times New Roman"/>
              </a:rPr>
              <a:t>RecordItem newRecord, int pointsToAdd = 10</a:t>
            </a:r>
            <a:r>
              <a:rPr lang="zh-TW"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var users = LoadUserData();</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var user = users.FirstOrDefault(u =&gt; u.email.Equals(email, StringComparison.OrdinalIgnoreCase));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36075e58fb3_0_62"/>
          <p:cNvSpPr txBox="1"/>
          <p:nvPr>
            <p:ph type="title"/>
          </p:nvPr>
        </p:nvSpPr>
        <p:spPr>
          <a:xfrm>
            <a:off x="913775" y="618527"/>
            <a:ext cx="10364400" cy="830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sz="4000"/>
              <a:t>UserDataHelp</a:t>
            </a:r>
            <a:r>
              <a:rPr lang="zh-TW"/>
              <a:t> 類別的Addrecord</a:t>
            </a:r>
            <a:endParaRPr/>
          </a:p>
        </p:txBody>
      </p:sp>
      <p:sp>
        <p:nvSpPr>
          <p:cNvPr id="254" name="Google Shape;254;g36075e58fb3_0_62"/>
          <p:cNvSpPr txBox="1"/>
          <p:nvPr>
            <p:ph idx="1" type="body"/>
          </p:nvPr>
        </p:nvSpPr>
        <p:spPr>
          <a:xfrm>
            <a:off x="913775" y="1553625"/>
            <a:ext cx="5106000" cy="47904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r>
              <a:rPr lang="zh-TW" sz="1800">
                <a:latin typeface="Times New Roman"/>
                <a:ea typeface="Times New Roman"/>
                <a:cs typeface="Times New Roman"/>
                <a:sym typeface="Times New Roman"/>
              </a:rPr>
              <a:t>  if (user == null)</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user = new UserData</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email = email,</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name = name,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phone = phone,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points = 0</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users.Add(user);</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SzPts val="1100"/>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
        <p:nvSpPr>
          <p:cNvPr id="255" name="Google Shape;255;g36075e58fb3_0_62"/>
          <p:cNvSpPr txBox="1"/>
          <p:nvPr>
            <p:ph idx="2" type="body"/>
          </p:nvPr>
        </p:nvSpPr>
        <p:spPr>
          <a:xfrm>
            <a:off x="6172775" y="1651575"/>
            <a:ext cx="5105400" cy="45945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else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 若User已存在，則更新姓名與電話</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user.name = name;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user.phone = phone;</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r>
              <a:rPr b="1" lang="zh-TW" sz="1800">
                <a:latin typeface="Times New Roman"/>
                <a:ea typeface="Times New Roman"/>
                <a:cs typeface="Times New Roman"/>
                <a:sym typeface="Times New Roman"/>
              </a:rPr>
              <a:t>user.points += pointsToAdd;</a:t>
            </a:r>
            <a:endParaRPr b="1"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r>
              <a:rPr b="1" lang="zh-TW" sz="1800">
                <a:latin typeface="Times New Roman"/>
                <a:ea typeface="Times New Roman"/>
                <a:cs typeface="Times New Roman"/>
                <a:sym typeface="Times New Roman"/>
              </a:rPr>
              <a:t>user.records.Add(newRecord);</a:t>
            </a:r>
            <a:endParaRPr b="1"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r>
              <a:rPr b="1" lang="zh-TW" sz="1800">
                <a:latin typeface="Times New Roman"/>
                <a:ea typeface="Times New Roman"/>
                <a:cs typeface="Times New Roman"/>
                <a:sym typeface="Times New Roman"/>
              </a:rPr>
              <a:t>SaveUserData(users);</a:t>
            </a:r>
            <a:endParaRPr b="1" sz="18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6075e58fb3_0_85"/>
          <p:cNvSpPr txBox="1"/>
          <p:nvPr>
            <p:ph type="title"/>
          </p:nvPr>
        </p:nvSpPr>
        <p:spPr>
          <a:xfrm>
            <a:off x="913800" y="394424"/>
            <a:ext cx="10364400" cy="61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Borrow Form表單</a:t>
            </a:r>
            <a:endParaRPr/>
          </a:p>
        </p:txBody>
      </p:sp>
      <p:sp>
        <p:nvSpPr>
          <p:cNvPr id="261" name="Google Shape;261;g36075e58fb3_0_85"/>
          <p:cNvSpPr txBox="1"/>
          <p:nvPr>
            <p:ph idx="1" type="body"/>
          </p:nvPr>
        </p:nvSpPr>
        <p:spPr>
          <a:xfrm>
            <a:off x="913800" y="1322275"/>
            <a:ext cx="5106000" cy="5168700"/>
          </a:xfrm>
          <a:prstGeom prst="rect">
            <a:avLst/>
          </a:prstGeom>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zh-TW">
                <a:latin typeface="Times New Roman"/>
                <a:ea typeface="Times New Roman"/>
                <a:cs typeface="Times New Roman"/>
                <a:sym typeface="Times New Roman"/>
              </a:rPr>
              <a:t>using System.Net.Mail;</a:t>
            </a:r>
            <a:endParaRPr>
              <a:latin typeface="Times New Roman"/>
              <a:ea typeface="Times New Roman"/>
              <a:cs typeface="Times New Roman"/>
              <a:sym typeface="Times New Roman"/>
            </a:endParaRPr>
          </a:p>
          <a:p>
            <a:pPr indent="0" lvl="0" marL="0" rtl="0" algn="l">
              <a:spcBef>
                <a:spcPts val="1000"/>
              </a:spcBef>
              <a:spcAft>
                <a:spcPts val="0"/>
              </a:spcAft>
              <a:buNone/>
            </a:pPr>
            <a:r>
              <a:rPr b="1" lang="zh-TW">
                <a:latin typeface="Times New Roman"/>
                <a:ea typeface="Times New Roman"/>
                <a:cs typeface="Times New Roman"/>
                <a:sym typeface="Times New Roman"/>
              </a:rPr>
              <a:t>using C_Sharp_Final.Models;</a:t>
            </a:r>
            <a:endParaRPr b="1">
              <a:latin typeface="Times New Roman"/>
              <a:ea typeface="Times New Roman"/>
              <a:cs typeface="Times New Roman"/>
              <a:sym typeface="Times New Roman"/>
            </a:endParaRPr>
          </a:p>
          <a:p>
            <a:pPr indent="0" lvl="0" marL="0" rtl="0" algn="l">
              <a:spcBef>
                <a:spcPts val="1000"/>
              </a:spcBef>
              <a:spcAft>
                <a:spcPts val="0"/>
              </a:spcAft>
              <a:buNone/>
            </a:pPr>
            <a:r>
              <a:rPr b="1" lang="zh-TW">
                <a:latin typeface="Times New Roman"/>
                <a:ea typeface="Times New Roman"/>
                <a:cs typeface="Times New Roman"/>
                <a:sym typeface="Times New Roman"/>
              </a:rPr>
              <a:t>using C_Sharp_Final.Helper;</a:t>
            </a:r>
            <a:endParaRPr b="1">
              <a:latin typeface="Times New Roman"/>
              <a:ea typeface="Times New Roman"/>
              <a:cs typeface="Times New Roman"/>
              <a:sym typeface="Times New Roman"/>
            </a:endParaRPr>
          </a:p>
          <a:p>
            <a:pPr indent="0" lvl="0" marL="0" rtl="0" algn="l">
              <a:spcBef>
                <a:spcPts val="1000"/>
              </a:spcBef>
              <a:spcAft>
                <a:spcPts val="0"/>
              </a:spcAft>
              <a:buNone/>
            </a:pPr>
            <a:r>
              <a:rPr b="1" lang="zh-TW">
                <a:latin typeface="Times New Roman"/>
                <a:ea typeface="Times New Roman"/>
                <a:cs typeface="Times New Roman"/>
                <a:sym typeface="Times New Roman"/>
              </a:rPr>
              <a:t>using System.Text.RegularExpressions;</a:t>
            </a:r>
            <a:endParaRPr b="1">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public partial class FormBorrow : Form</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private FormScaler scaler;</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a:t>
            </a:r>
            <a:r>
              <a:rPr b="1" lang="zh-TW">
                <a:latin typeface="Times New Roman"/>
                <a:ea typeface="Times New Roman"/>
                <a:cs typeface="Times New Roman"/>
                <a:sym typeface="Times New Roman"/>
              </a:rPr>
              <a:t>private List&lt;Books&gt; books;</a:t>
            </a:r>
            <a:endParaRPr b="1">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FrontPage frontPage = new FrontPage();</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public FormBorrow()</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InitializeComponent();</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scaler = new FormScaler(this);</a:t>
            </a:r>
            <a:endParaRPr>
              <a:latin typeface="Times New Roman"/>
              <a:ea typeface="Times New Roman"/>
              <a:cs typeface="Times New Roman"/>
              <a:sym typeface="Times New Roman"/>
            </a:endParaRPr>
          </a:p>
          <a:p>
            <a:pPr indent="0" lvl="0" marL="0" rtl="0" algn="l">
              <a:spcBef>
                <a:spcPts val="1000"/>
              </a:spcBef>
              <a:spcAft>
                <a:spcPts val="0"/>
              </a:spcAft>
              <a:buNone/>
            </a:pP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262" name="Google Shape;262;g36075e58fb3_0_85"/>
          <p:cNvSpPr txBox="1"/>
          <p:nvPr>
            <p:ph idx="2" type="body"/>
          </p:nvPr>
        </p:nvSpPr>
        <p:spPr>
          <a:xfrm>
            <a:off x="6019775" y="1518525"/>
            <a:ext cx="5258400" cy="5258100"/>
          </a:xfrm>
          <a:prstGeom prst="rect">
            <a:avLst/>
          </a:prstGeom>
        </p:spPr>
        <p:txBody>
          <a:bodyPr anchorCtr="0" anchor="t" bIns="45700" lIns="91425" spcFirstLastPara="1" rIns="91425" wrap="square" tIns="45700">
            <a:noAutofit/>
          </a:bodyPr>
          <a:lstStyle/>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private void </a:t>
            </a:r>
            <a:r>
              <a:rPr lang="zh-TW" sz="1650">
                <a:latin typeface="Times New Roman"/>
                <a:ea typeface="Times New Roman"/>
                <a:cs typeface="Times New Roman"/>
                <a:sym typeface="Times New Roman"/>
              </a:rPr>
              <a:t>UpdateBook</a:t>
            </a:r>
            <a:r>
              <a:rPr lang="zh-TW" sz="1650">
                <a:latin typeface="Times New Roman"/>
                <a:ea typeface="Times New Roman"/>
                <a:cs typeface="Times New Roman"/>
                <a:sym typeface="Times New Roman"/>
              </a:rPr>
              <a:t>Button</a:t>
            </a:r>
            <a:r>
              <a:rPr lang="zh-TW" sz="1650">
                <a:latin typeface="Times New Roman"/>
                <a:ea typeface="Times New Roman"/>
                <a:cs typeface="Times New Roman"/>
                <a:sym typeface="Times New Roman"/>
              </a:rPr>
              <a:t>Images()</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a:t>
            </a:r>
            <a:r>
              <a:rPr b="1" lang="zh-TW" sz="1650">
                <a:latin typeface="Times New Roman"/>
                <a:ea typeface="Times New Roman"/>
                <a:cs typeface="Times New Roman"/>
                <a:sym typeface="Times New Roman"/>
              </a:rPr>
              <a:t>books = BookDataHelp.Loadbooks();</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var bookButtonMap = new Dictionary&lt;int, Button&gt;</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{//照片配置</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 11, new FormComic().btnMbI1 },</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 12, new FormComic().btnMbI2 },</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 13, new FormComic().btnMbI3 },</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 14, new FormComic().btnMbI4 },</a:t>
            </a:r>
            <a:endParaRPr sz="1650">
              <a:latin typeface="Times New Roman"/>
              <a:ea typeface="Times New Roman"/>
              <a:cs typeface="Times New Roman"/>
              <a:sym typeface="Times New Roman"/>
            </a:endParaRPr>
          </a:p>
          <a:p>
            <a:pPr indent="457200" lvl="0" marL="45720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a:t>
            </a:r>
            <a:endParaRPr sz="165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650">
                <a:latin typeface="Times New Roman"/>
                <a:ea typeface="Times New Roman"/>
                <a:cs typeface="Times New Roman"/>
                <a:sym typeface="Times New Roman"/>
              </a:rPr>
              <a:t>        }</a:t>
            </a:r>
            <a:endParaRPr sz="165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6075e58fb3_0_68"/>
          <p:cNvSpPr txBox="1"/>
          <p:nvPr>
            <p:ph type="title"/>
          </p:nvPr>
        </p:nvSpPr>
        <p:spPr>
          <a:xfrm>
            <a:off x="913800" y="394424"/>
            <a:ext cx="10364400" cy="619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zh-TW"/>
              <a:t>Borrow Form表單</a:t>
            </a:r>
            <a:endParaRPr/>
          </a:p>
        </p:txBody>
      </p:sp>
      <p:sp>
        <p:nvSpPr>
          <p:cNvPr id="268" name="Google Shape;268;g36075e58fb3_0_68"/>
          <p:cNvSpPr txBox="1"/>
          <p:nvPr>
            <p:ph idx="1" type="body"/>
          </p:nvPr>
        </p:nvSpPr>
        <p:spPr>
          <a:xfrm>
            <a:off x="913800" y="1322275"/>
            <a:ext cx="9804600" cy="51687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public static Bitmap BookImageCray(Bitmap original)</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{//將照片變灰色</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Bitmap newBitmap = new Bitmap(original.Width, original.Height);</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for (int y = 0; y &lt; original.Height; y++)</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for (int x = 0; x &lt; original.Width; x++)</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Color originalcolor = original.GetPixel(x, y);</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int grayScale = (int)((originalcolor.R * 0.3) + (originalcolor.G * 0.59) + (originalcolor.B * 0.11));</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Color graycolor = Color.FromArgb(grayScale, grayScale, grayScale);</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newBitmap.SetPixel(x, y, graycolor);</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return newBitmap;</a:t>
            </a:r>
            <a:endParaRPr sz="1700">
              <a:latin typeface="Times New Roman"/>
              <a:ea typeface="Times New Roman"/>
              <a:cs typeface="Times New Roman"/>
              <a:sym typeface="Times New Roman"/>
            </a:endParaRPr>
          </a:p>
          <a:p>
            <a:pPr indent="0" lvl="0" marL="0" rtl="0" algn="l">
              <a:lnSpc>
                <a:spcPct val="100000"/>
              </a:lnSpc>
              <a:spcBef>
                <a:spcPts val="1000"/>
              </a:spcBef>
              <a:spcAft>
                <a:spcPts val="0"/>
              </a:spcAft>
              <a:buSzPts val="605"/>
              <a:buNone/>
            </a:pPr>
            <a:r>
              <a:rPr lang="zh-TW" sz="17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36075e58fb3_0_93"/>
          <p:cNvSpPr txBox="1"/>
          <p:nvPr>
            <p:ph idx="1" type="body"/>
          </p:nvPr>
        </p:nvSpPr>
        <p:spPr>
          <a:xfrm>
            <a:off x="626875" y="336575"/>
            <a:ext cx="5226900" cy="62466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private void button1_Click(object sender, EventArgs e)</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a:t>
            </a:r>
            <a:r>
              <a:rPr b="1" lang="zh-TW" sz="1650">
                <a:latin typeface="Times New Roman"/>
                <a:ea typeface="Times New Roman"/>
                <a:cs typeface="Times New Roman"/>
                <a:sym typeface="Times New Roman"/>
              </a:rPr>
              <a:t>//借閱按鈕</a:t>
            </a:r>
            <a:endParaRPr b="1" sz="16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int bookId = Convert.ToInt32(label19.Text);//存放書的 ID</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books = BookDataHelp.Loadbooks();</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var book = books.FirstOrDefault(b =&gt; b.Id == bookId);</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if (!</a:t>
            </a:r>
            <a:r>
              <a:rPr b="1" lang="zh-TW" sz="1550">
                <a:latin typeface="Times New Roman"/>
                <a:ea typeface="Times New Roman"/>
                <a:cs typeface="Times New Roman"/>
                <a:sym typeface="Times New Roman"/>
              </a:rPr>
              <a:t>ValidateUserInput</a:t>
            </a:r>
            <a:r>
              <a:rPr lang="zh-TW" sz="1550">
                <a:latin typeface="Times New Roman"/>
                <a:ea typeface="Times New Roman"/>
                <a:cs typeface="Times New Roman"/>
                <a:sym typeface="Times New Roman"/>
              </a:rPr>
              <a:t>(out string userName, out string phone, out string email)) return;</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if (book != null &amp;&amp; book.isBorrowed == false)</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BookDataHelp.MarkBookAsBorrowed(books, bookId);//將借閱的書更新狀態</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label5.Text = "10 點";</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a:t>
            </a:r>
            <a:r>
              <a:rPr b="1" lang="zh-TW" sz="1550">
                <a:latin typeface="Times New Roman"/>
                <a:ea typeface="Times New Roman"/>
                <a:cs typeface="Times New Roman"/>
                <a:sym typeface="Times New Roman"/>
              </a:rPr>
              <a:t>SendEmail</a:t>
            </a:r>
            <a:r>
              <a:rPr lang="zh-TW" sz="1550">
                <a:latin typeface="Times New Roman"/>
                <a:ea typeface="Times New Roman"/>
                <a:cs typeface="Times New Roman"/>
                <a:sym typeface="Times New Roman"/>
              </a:rPr>
              <a:t>(email, "借閱", userName, phone, book); //送email給使用者</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688"/>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p:txBody>
      </p:sp>
      <p:sp>
        <p:nvSpPr>
          <p:cNvPr id="274" name="Google Shape;274;g36075e58fb3_0_93"/>
          <p:cNvSpPr txBox="1"/>
          <p:nvPr>
            <p:ph idx="2" type="body"/>
          </p:nvPr>
        </p:nvSpPr>
        <p:spPr>
          <a:xfrm>
            <a:off x="6119450" y="336600"/>
            <a:ext cx="5689200" cy="6184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RecordItem record = new RecordItem</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bookId = bookId,</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title = label17.Text,</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status = "借閱中",</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date = DateTime.Now.ToString("yyyy-MM-dd HH:mm"),</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dueDate = DateTime.Now.AddDays(14).ToString("yyyy-MM-dd")</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UserDataHelp.AddRecord(userName, phone, email, record, 10);//紀錄使用者借閱資訊</a:t>
            </a:r>
            <a:endParaRPr sz="15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MessageBox.Show("借閱成功！\n將會寄送一封Email給您 ");</a:t>
            </a:r>
            <a:endParaRPr sz="15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frontPage.Show();</a:t>
            </a:r>
            <a:endParaRPr sz="15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this.Hide();</a:t>
            </a:r>
            <a:endParaRPr sz="1500">
              <a:latin typeface="Times New Roman"/>
              <a:ea typeface="Times New Roman"/>
              <a:cs typeface="Times New Roman"/>
              <a:sym typeface="Times New Roman"/>
            </a:endParaRPr>
          </a:p>
          <a:p>
            <a:pPr indent="0" lvl="0" marL="0" rtl="0" algn="l">
              <a:lnSpc>
                <a:spcPct val="110000"/>
              </a:lnSpc>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a:t>
            </a:r>
            <a:r>
              <a:rPr b="1" lang="zh-TW" sz="1500">
                <a:latin typeface="Times New Roman"/>
                <a:ea typeface="Times New Roman"/>
                <a:cs typeface="Times New Roman"/>
                <a:sym typeface="Times New Roman"/>
              </a:rPr>
              <a:t>UpdateBookImages();</a:t>
            </a:r>
            <a:endParaRPr b="1" sz="150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rPr lang="zh-TW"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6000"/>
              <a:buFont typeface="DFKai-SB"/>
              <a:buNone/>
            </a:pPr>
            <a:r>
              <a:rPr b="0" i="0" lang="zh-TW" sz="3200" u="none" strike="noStrike">
                <a:solidFill>
                  <a:srgbClr val="000000"/>
                </a:solidFill>
                <a:latin typeface="DFKai-SB"/>
                <a:ea typeface="DFKai-SB"/>
                <a:cs typeface="DFKai-SB"/>
                <a:sym typeface="DFKai-SB"/>
              </a:rPr>
              <a:t>研究背景與動機</a:t>
            </a:r>
            <a:endParaRPr sz="3200"/>
          </a:p>
        </p:txBody>
      </p:sp>
      <p:sp>
        <p:nvSpPr>
          <p:cNvPr id="162" name="Google Shape;162;p2"/>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p>
            <a:pPr indent="-197485" lvl="0" marL="228600" rtl="0" algn="l">
              <a:lnSpc>
                <a:spcPct val="150000"/>
              </a:lnSpc>
              <a:spcBef>
                <a:spcPts val="0"/>
              </a:spcBef>
              <a:spcAft>
                <a:spcPts val="0"/>
              </a:spcAft>
              <a:buSzPts val="2100"/>
              <a:buChar char="•"/>
            </a:pPr>
            <a:r>
              <a:rPr b="0" i="0" lang="zh-TW" sz="2100" u="none" strike="noStrike">
                <a:solidFill>
                  <a:srgbClr val="000000"/>
                </a:solidFill>
                <a:latin typeface="DFKai-SB"/>
                <a:ea typeface="DFKai-SB"/>
                <a:cs typeface="DFKai-SB"/>
                <a:sym typeface="DFKai-SB"/>
              </a:rPr>
              <a:t>隨著科技逐漸數位化，傳統租書系統，都需要使用者註冊帳號、設定密碼甚至下載 APP，增加了許多使用門檻，降低了一般民眾的使用意願。</a:t>
            </a:r>
            <a:endParaRPr b="0" i="0" sz="2100" u="none" strike="noStrike">
              <a:solidFill>
                <a:srgbClr val="000000"/>
              </a:solidFill>
              <a:latin typeface="DFKai-SB"/>
              <a:ea typeface="DFKai-SB"/>
              <a:cs typeface="DFKai-SB"/>
              <a:sym typeface="DFKai-SB"/>
            </a:endParaRPr>
          </a:p>
          <a:p>
            <a:pPr indent="-197485" lvl="0" marL="228600" rtl="0" algn="l">
              <a:lnSpc>
                <a:spcPct val="150000"/>
              </a:lnSpc>
              <a:spcBef>
                <a:spcPts val="1000"/>
              </a:spcBef>
              <a:spcAft>
                <a:spcPts val="0"/>
              </a:spcAft>
              <a:buSzPts val="2100"/>
              <a:buChar char="•"/>
            </a:pPr>
            <a:r>
              <a:rPr b="0" i="0" lang="zh-TW" sz="2100" u="none" strike="noStrike">
                <a:solidFill>
                  <a:srgbClr val="000000"/>
                </a:solidFill>
                <a:latin typeface="DFKai-SB"/>
                <a:ea typeface="DFKai-SB"/>
                <a:cs typeface="DFKai-SB"/>
                <a:sym typeface="DFKai-SB"/>
              </a:rPr>
              <a:t>日常生活中，有些情況需臨時租借書籍。因此，設計一套「免註冊、快速借書」的租書平台，使用者只需提供姓名、電話與 G</a:t>
            </a:r>
            <a:r>
              <a:rPr lang="zh-TW" sz="2100">
                <a:solidFill>
                  <a:srgbClr val="000000"/>
                </a:solidFill>
                <a:latin typeface="DFKai-SB"/>
                <a:ea typeface="DFKai-SB"/>
                <a:cs typeface="DFKai-SB"/>
                <a:sym typeface="DFKai-SB"/>
              </a:rPr>
              <a:t>mail</a:t>
            </a:r>
            <a:r>
              <a:rPr b="0" i="0" lang="zh-TW" sz="2100" u="none" strike="noStrike">
                <a:solidFill>
                  <a:srgbClr val="000000"/>
                </a:solidFill>
                <a:latin typeface="DFKai-SB"/>
                <a:ea typeface="DFKai-SB"/>
                <a:cs typeface="DFKai-SB"/>
                <a:sym typeface="DFKai-SB"/>
              </a:rPr>
              <a:t>，即可完成租書並開始累積點數，提升使用者體驗與便利性。</a:t>
            </a:r>
            <a:endParaRPr sz="21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36075e58fb3_0_113"/>
          <p:cNvSpPr txBox="1"/>
          <p:nvPr>
            <p:ph idx="1" type="body"/>
          </p:nvPr>
        </p:nvSpPr>
        <p:spPr>
          <a:xfrm>
            <a:off x="626875" y="336575"/>
            <a:ext cx="5226900" cy="63951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else{</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                </a:t>
            </a:r>
            <a:r>
              <a:rPr lang="zh-TW" sz="1550">
                <a:latin typeface="Times New Roman"/>
                <a:ea typeface="Times New Roman"/>
                <a:cs typeface="Times New Roman"/>
                <a:sym typeface="Times New Roman"/>
              </a:rPr>
              <a:t>DialogResult result = MessageBox.Show(</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                    "此書目前不可借閱，是否要預約？",</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                    "無法借閱",</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                    MessageBoxButtons.YesNo,</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MessageBoxIcon.Question);</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if (result == DialogResult.Yes){</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 使用者選擇「是」→ 預約流程</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RecordItem record = new RecordItem</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bookId = bookId,</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title = label17.Text,</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status = "預約中",</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date = DateTime.Now.ToString("yyyy-MM-dd HH:mm"),</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dueDate =null</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                    };            ........</a:t>
            </a:r>
            <a:endParaRPr sz="1550">
              <a:latin typeface="Times New Roman"/>
              <a:ea typeface="Times New Roman"/>
              <a:cs typeface="Times New Roman"/>
              <a:sym typeface="Times New Roman"/>
            </a:endParaRPr>
          </a:p>
        </p:txBody>
      </p:sp>
      <p:sp>
        <p:nvSpPr>
          <p:cNvPr id="280" name="Google Shape;280;g36075e58fb3_0_113"/>
          <p:cNvSpPr txBox="1"/>
          <p:nvPr>
            <p:ph idx="2" type="body"/>
          </p:nvPr>
        </p:nvSpPr>
        <p:spPr>
          <a:xfrm>
            <a:off x="6086225" y="768500"/>
            <a:ext cx="5689200" cy="5914500"/>
          </a:xfrm>
          <a:prstGeom prst="rect">
            <a:avLst/>
          </a:prstGeom>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00"/>
              <a:buNone/>
            </a:pPr>
            <a:r>
              <a:rPr lang="zh-TW" sz="1550">
                <a:latin typeface="Times New Roman"/>
                <a:ea typeface="Times New Roman"/>
                <a:cs typeface="Times New Roman"/>
                <a:sym typeface="Times New Roman"/>
              </a:rPr>
              <a:t>...</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UserDataHelp.AddRecord(userName, phone, email, record, 0); // 加入預約資訊（不加點數）</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SendEmail(email, "預約", userName, phone, book); // 寄送預約通知Email</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MessageBox.Show("已完成預約，系統將會通知您可借閱時機。", "預約成功", MessageBoxButtons.OK, MessageBoxIcon.Information);</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else</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 使用者選擇「否」→ 不做任何處理</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MessageBox.Show("已取消操作。", "取消", MessageBoxButtons.OK, MessageBoxIcon.Information);</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50">
              <a:latin typeface="Times New Roman"/>
              <a:ea typeface="Times New Roman"/>
              <a:cs typeface="Times New Roman"/>
              <a:sym typeface="Times New Roman"/>
            </a:endParaRPr>
          </a:p>
          <a:p>
            <a:pPr indent="0" lvl="0" marL="0" rtl="0" algn="l">
              <a:lnSpc>
                <a:spcPct val="100000"/>
              </a:lnSpc>
              <a:spcBef>
                <a:spcPts val="1000"/>
              </a:spcBef>
              <a:spcAft>
                <a:spcPts val="0"/>
              </a:spcAft>
              <a:buClr>
                <a:schemeClr val="dk1"/>
              </a:buClr>
              <a:buSzPts val="1100"/>
              <a:buFont typeface="Arial"/>
              <a:buNone/>
            </a:pPr>
            <a:r>
              <a:rPr lang="zh-TW" sz="155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6075e58fb3_0_106"/>
          <p:cNvSpPr txBox="1"/>
          <p:nvPr>
            <p:ph idx="1" type="body"/>
          </p:nvPr>
        </p:nvSpPr>
        <p:spPr>
          <a:xfrm>
            <a:off x="614775" y="469450"/>
            <a:ext cx="5106000" cy="6069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SzPts val="605"/>
              <a:buNone/>
            </a:pPr>
            <a:r>
              <a:rPr lang="zh-TW" sz="1500">
                <a:latin typeface="Times New Roman"/>
                <a:ea typeface="Times New Roman"/>
                <a:cs typeface="Times New Roman"/>
                <a:sym typeface="Times New Roman"/>
              </a:rPr>
              <a:t>private void </a:t>
            </a:r>
            <a:r>
              <a:rPr b="1" lang="zh-TW" sz="1500">
                <a:latin typeface="Times New Roman"/>
                <a:ea typeface="Times New Roman"/>
                <a:cs typeface="Times New Roman"/>
                <a:sym typeface="Times New Roman"/>
              </a:rPr>
              <a:t>SendEmail</a:t>
            </a:r>
            <a:r>
              <a:rPr lang="zh-TW" sz="1500">
                <a:latin typeface="Times New Roman"/>
                <a:ea typeface="Times New Roman"/>
                <a:cs typeface="Times New Roman"/>
                <a:sym typeface="Times New Roman"/>
              </a:rPr>
              <a:t>(string email, </a:t>
            </a:r>
            <a:r>
              <a:rPr b="1" lang="zh-TW" sz="1500">
                <a:latin typeface="Times New Roman"/>
                <a:ea typeface="Times New Roman"/>
                <a:cs typeface="Times New Roman"/>
                <a:sym typeface="Times New Roman"/>
              </a:rPr>
              <a:t>string type</a:t>
            </a:r>
            <a:r>
              <a:rPr lang="zh-TW" sz="1500">
                <a:latin typeface="Times New Roman"/>
                <a:ea typeface="Times New Roman"/>
                <a:cs typeface="Times New Roman"/>
                <a:sym typeface="Times New Roman"/>
              </a:rPr>
              <a:t>, string name, string phone, Books book)//寄送email方法</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try</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MailMessage mail = new MailMessage();</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mail.From = new MailAddress("from@example.com");</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mail.To.Add(email);</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mail.Subject = "佐米租書及預約";</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mail.SubjectEncoding = Encoding.UTF8;</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mail.BodyEncoding = Encoding.UTF8;</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string commonInfo = $"以下是您於本系統{type}之相關資料：\n書名：{book.BookName}\n作者：{book.Author}\n出版年分：{book.Year}\n編號：{book.Id}" +</a:t>
            </a:r>
            <a:endParaRPr sz="1500">
              <a:latin typeface="Times New Roman"/>
              <a:ea typeface="Times New Roman"/>
              <a:cs typeface="Times New Roman"/>
              <a:sym typeface="Times New Roman"/>
            </a:endParaRPr>
          </a:p>
          <a:p>
            <a:pPr indent="0" lvl="0" marL="0" rtl="0" algn="l">
              <a:spcBef>
                <a:spcPts val="1000"/>
              </a:spcBef>
              <a:spcAft>
                <a:spcPts val="0"/>
              </a:spcAft>
              <a:buSzPts val="605"/>
              <a:buNone/>
            </a:pPr>
            <a:r>
              <a:rPr lang="zh-TW" sz="1500">
                <a:latin typeface="Times New Roman"/>
                <a:ea typeface="Times New Roman"/>
                <a:cs typeface="Times New Roman"/>
                <a:sym typeface="Times New Roman"/>
              </a:rPr>
              <a:t>            $"\n\n您填寫的基本資料如下：\n姓名：{name}\n電話：{phone}"</a:t>
            </a:r>
            <a:r>
              <a:rPr lang="zh-TW" sz="1500">
                <a:latin typeface="Times New Roman"/>
                <a:ea typeface="Times New Roman"/>
                <a:cs typeface="Times New Roman"/>
                <a:sym typeface="Times New Roman"/>
              </a:rPr>
              <a:t>;</a:t>
            </a:r>
            <a:endParaRPr sz="1300">
              <a:latin typeface="Times New Roman"/>
              <a:ea typeface="Times New Roman"/>
              <a:cs typeface="Times New Roman"/>
              <a:sym typeface="Times New Roman"/>
            </a:endParaRPr>
          </a:p>
        </p:txBody>
      </p:sp>
      <p:sp>
        <p:nvSpPr>
          <p:cNvPr id="286" name="Google Shape;286;g36075e58fb3_0_106"/>
          <p:cNvSpPr txBox="1"/>
          <p:nvPr>
            <p:ph idx="2" type="body"/>
          </p:nvPr>
        </p:nvSpPr>
        <p:spPr>
          <a:xfrm>
            <a:off x="6263450" y="1021450"/>
            <a:ext cx="5258400" cy="4190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SzPts val="1100"/>
              <a:buNone/>
            </a:pPr>
            <a:r>
              <a:rPr lang="zh-TW"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605"/>
              <a:buFont typeface="Arial"/>
              <a:buNone/>
            </a:pPr>
            <a:r>
              <a:rPr lang="zh-TW" sz="1500">
                <a:latin typeface="Times New Roman"/>
                <a:ea typeface="Times New Roman"/>
                <a:cs typeface="Times New Roman"/>
                <a:sym typeface="Times New Roman"/>
              </a:rPr>
              <a:t>string body;</a:t>
            </a:r>
            <a:endParaRPr sz="18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if (</a:t>
            </a:r>
            <a:r>
              <a:rPr b="1" lang="zh-TW" sz="1500">
                <a:latin typeface="Times New Roman"/>
                <a:ea typeface="Times New Roman"/>
                <a:cs typeface="Times New Roman"/>
                <a:sym typeface="Times New Roman"/>
              </a:rPr>
              <a:t>type == "借閱"</a:t>
            </a:r>
            <a:r>
              <a:rPr lang="zh-TW"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body = "顧客您好，您已成功借閱書籍" + commonInfo    + $"\n\n請準時於兩週後歸還，謝謝您的使用！" +</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$"\n\n到期日：{DateTime.Now.AddDays(14):yyyy-MM-dd}";</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t/>
            </a:r>
            <a:endParaRPr sz="165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6075e58fb3_0_126"/>
          <p:cNvSpPr txBox="1"/>
          <p:nvPr>
            <p:ph idx="1" type="body"/>
          </p:nvPr>
        </p:nvSpPr>
        <p:spPr>
          <a:xfrm>
            <a:off x="636925" y="534175"/>
            <a:ext cx="5106000" cy="5659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else if (</a:t>
            </a:r>
            <a:r>
              <a:rPr b="1" lang="zh-TW" sz="1600">
                <a:latin typeface="Times New Roman"/>
                <a:ea typeface="Times New Roman"/>
                <a:cs typeface="Times New Roman"/>
                <a:sym typeface="Times New Roman"/>
              </a:rPr>
              <a:t>type == "預約"</a:t>
            </a:r>
            <a:r>
              <a:rPr lang="zh-TW"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body = "顧客您好，您已成功預約書籍" + commonInfo +"\n\n系統將於書籍可借閱時通知您，請耐心等候。謝謝您的使用！";</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else</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body = "顧客您好，這是系統通知信件。" + commonInfo;</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SzPts val="1100"/>
              <a:buNone/>
            </a:pPr>
            <a:r>
              <a:rPr lang="zh-TW" sz="1600">
                <a:latin typeface="Times New Roman"/>
                <a:ea typeface="Times New Roman"/>
                <a:cs typeface="Times New Roman"/>
                <a:sym typeface="Times New Roman"/>
              </a:rPr>
              <a:t> mail.Body = body;</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292" name="Google Shape;292;g36075e58fb3_0_126"/>
          <p:cNvSpPr txBox="1"/>
          <p:nvPr>
            <p:ph idx="2" type="body"/>
          </p:nvPr>
        </p:nvSpPr>
        <p:spPr>
          <a:xfrm>
            <a:off x="6008725" y="534175"/>
            <a:ext cx="5258400" cy="5883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using (SmtpClient smtp = new SmtpClient("sandbox.smtp.mailtrap.io", 2525))</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smtp.Credentials = new NetworkCredential("bff03953365917", "6a4e4061fbb7e4");</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smtp.EnableSsl = true;</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smtp.Send(mail);</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catch (Exception ex)</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MessageBox.Show($"{type}失敗，請填寫正確資料\n{ex.Message}");</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zh-TW" sz="1600">
                <a:latin typeface="Times New Roman"/>
                <a:ea typeface="Times New Roman"/>
                <a:cs typeface="Times New Roman"/>
                <a:sym typeface="Times New Roman"/>
              </a:rPr>
              <a:t>}</a:t>
            </a:r>
            <a:endParaRPr sz="1600">
              <a:latin typeface="Times New Roman"/>
              <a:ea typeface="Times New Roman"/>
              <a:cs typeface="Times New Roman"/>
              <a:sym typeface="Times New Roman"/>
            </a:endParaRPr>
          </a:p>
          <a:p>
            <a:pPr indent="0" lvl="0" marL="0" rtl="0" algn="l">
              <a:lnSpc>
                <a:spcPct val="110000"/>
              </a:lnSpc>
              <a:spcBef>
                <a:spcPts val="1000"/>
              </a:spcBef>
              <a:spcAft>
                <a:spcPts val="0"/>
              </a:spcAft>
              <a:buSzPts val="358"/>
              <a:buNone/>
            </a:pPr>
            <a:r>
              <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6600"/>
              <a:buFont typeface="DFKai-SB"/>
              <a:buNone/>
            </a:pPr>
            <a:r>
              <a:rPr i="0" lang="zh-TW" sz="3200" u="none" strike="noStrike">
                <a:solidFill>
                  <a:srgbClr val="000000"/>
                </a:solidFill>
                <a:latin typeface="DFKai-SB"/>
                <a:ea typeface="DFKai-SB"/>
                <a:cs typeface="DFKai-SB"/>
                <a:sym typeface="DFKai-SB"/>
              </a:rPr>
              <a:t>研究目的</a:t>
            </a:r>
            <a:endParaRPr sz="3200"/>
          </a:p>
        </p:txBody>
      </p:sp>
      <p:sp>
        <p:nvSpPr>
          <p:cNvPr id="168" name="Google Shape;168;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0"/>
              </a:spcBef>
              <a:spcAft>
                <a:spcPts val="0"/>
              </a:spcAft>
              <a:buClr>
                <a:srgbClr val="000000"/>
              </a:buClr>
              <a:buSzPts val="1800"/>
              <a:buFont typeface="DFKai-SB"/>
              <a:buAutoNum type="arabicPeriod"/>
            </a:pPr>
            <a:r>
              <a:rPr b="0" i="0" lang="zh-TW" u="none" strike="noStrike">
                <a:solidFill>
                  <a:srgbClr val="000000"/>
                </a:solidFill>
                <a:latin typeface="DFKai-SB"/>
                <a:ea typeface="DFKai-SB"/>
                <a:cs typeface="DFKai-SB"/>
                <a:sym typeface="DFKai-SB"/>
              </a:rPr>
              <a:t>建立免註冊的租書平台</a:t>
            </a:r>
            <a:endParaRPr/>
          </a:p>
          <a:p>
            <a:pPr indent="-342900" lvl="0" marL="457200" rtl="0" algn="l">
              <a:lnSpc>
                <a:spcPct val="150000"/>
              </a:lnSpc>
              <a:spcBef>
                <a:spcPts val="0"/>
              </a:spcBef>
              <a:spcAft>
                <a:spcPts val="0"/>
              </a:spcAft>
              <a:buClr>
                <a:srgbClr val="000000"/>
              </a:buClr>
              <a:buSzPts val="1800"/>
              <a:buFont typeface="DFKai-SB"/>
              <a:buAutoNum type="arabicPeriod"/>
            </a:pPr>
            <a:r>
              <a:rPr b="0" i="0" lang="zh-TW" u="none" strike="noStrike">
                <a:solidFill>
                  <a:srgbClr val="000000"/>
                </a:solidFill>
                <a:latin typeface="DFKai-SB"/>
                <a:ea typeface="DFKai-SB"/>
                <a:cs typeface="DFKai-SB"/>
                <a:sym typeface="DFKai-SB"/>
              </a:rPr>
              <a:t>導入 G</a:t>
            </a:r>
            <a:r>
              <a:rPr lang="zh-TW">
                <a:solidFill>
                  <a:srgbClr val="000000"/>
                </a:solidFill>
                <a:latin typeface="DFKai-SB"/>
                <a:ea typeface="DFKai-SB"/>
                <a:cs typeface="DFKai-SB"/>
                <a:sym typeface="DFKai-SB"/>
              </a:rPr>
              <a:t>mail</a:t>
            </a:r>
            <a:r>
              <a:rPr b="0" i="0" lang="zh-TW" u="none" strike="noStrike">
                <a:solidFill>
                  <a:srgbClr val="000000"/>
                </a:solidFill>
                <a:latin typeface="DFKai-SB"/>
                <a:ea typeface="DFKai-SB"/>
                <a:cs typeface="DFKai-SB"/>
                <a:sym typeface="DFKai-SB"/>
              </a:rPr>
              <a:t> 集點機制。</a:t>
            </a:r>
            <a:endParaRPr/>
          </a:p>
          <a:p>
            <a:pPr indent="-342900" lvl="0" marL="457200" rtl="0" algn="l">
              <a:lnSpc>
                <a:spcPct val="150000"/>
              </a:lnSpc>
              <a:spcBef>
                <a:spcPts val="0"/>
              </a:spcBef>
              <a:spcAft>
                <a:spcPts val="0"/>
              </a:spcAft>
              <a:buClr>
                <a:srgbClr val="000000"/>
              </a:buClr>
              <a:buSzPts val="1800"/>
              <a:buFont typeface="DFKai-SB"/>
              <a:buAutoNum type="arabicPeriod"/>
            </a:pPr>
            <a:r>
              <a:rPr b="0" i="0" lang="zh-TW" u="none" strike="noStrike">
                <a:solidFill>
                  <a:srgbClr val="000000"/>
                </a:solidFill>
                <a:latin typeface="DFKai-SB"/>
                <a:ea typeface="DFKai-SB"/>
                <a:cs typeface="DFKai-SB"/>
                <a:sym typeface="DFKai-SB"/>
              </a:rPr>
              <a:t>實作視覺化的書籍租借狀態</a:t>
            </a:r>
            <a:endParaRPr/>
          </a:p>
          <a:p>
            <a:pPr indent="-342900" lvl="0" marL="457200" rtl="0" algn="l">
              <a:lnSpc>
                <a:spcPct val="150000"/>
              </a:lnSpc>
              <a:spcBef>
                <a:spcPts val="0"/>
              </a:spcBef>
              <a:spcAft>
                <a:spcPts val="0"/>
              </a:spcAft>
              <a:buClr>
                <a:srgbClr val="000000"/>
              </a:buClr>
              <a:buSzPts val="1800"/>
              <a:buFont typeface="DFKai-SB"/>
              <a:buAutoNum type="arabicPeriod"/>
            </a:pPr>
            <a:r>
              <a:rPr b="0" i="0" lang="zh-TW" u="none" strike="noStrike">
                <a:solidFill>
                  <a:srgbClr val="000000"/>
                </a:solidFill>
                <a:latin typeface="DFKai-SB"/>
                <a:ea typeface="DFKai-SB"/>
                <a:cs typeface="DFKai-SB"/>
                <a:sym typeface="DFKai-SB"/>
              </a:rPr>
              <a:t>提供基本的書籍管理與租借記錄查詢功能</a:t>
            </a:r>
            <a:endParaRPr/>
          </a:p>
          <a:p>
            <a:pPr indent="-342900" lvl="0" marL="457200" rtl="0" algn="l">
              <a:lnSpc>
                <a:spcPct val="150000"/>
              </a:lnSpc>
              <a:spcBef>
                <a:spcPts val="0"/>
              </a:spcBef>
              <a:spcAft>
                <a:spcPts val="0"/>
              </a:spcAft>
              <a:buClr>
                <a:srgbClr val="000000"/>
              </a:buClr>
              <a:buSzPts val="1800"/>
              <a:buFont typeface="DFKai-SB"/>
              <a:buAutoNum type="arabicPeriod"/>
            </a:pPr>
            <a:r>
              <a:rPr b="0" i="0" lang="zh-TW" u="none" strike="noStrike">
                <a:solidFill>
                  <a:srgbClr val="000000"/>
                </a:solidFill>
                <a:latin typeface="DFKai-SB"/>
                <a:ea typeface="DFKai-SB"/>
                <a:cs typeface="DFKai-SB"/>
                <a:sym typeface="DFKai-SB"/>
              </a:rPr>
              <a:t>整合 C# 圖形介面與資料處理能力</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457200" lvl="0" marL="0" rtl="0" algn="ctr">
              <a:lnSpc>
                <a:spcPct val="90000"/>
              </a:lnSpc>
              <a:spcBef>
                <a:spcPts val="0"/>
              </a:spcBef>
              <a:spcAft>
                <a:spcPts val="0"/>
              </a:spcAft>
              <a:buClr>
                <a:srgbClr val="000000"/>
              </a:buClr>
              <a:buSzPts val="6000"/>
              <a:buFont typeface="DFKai-SB"/>
              <a:buNone/>
            </a:pPr>
            <a:r>
              <a:rPr i="0" lang="zh-TW" sz="3200" u="none" strike="noStrike">
                <a:solidFill>
                  <a:srgbClr val="000000"/>
                </a:solidFill>
                <a:latin typeface="DFKai-SB"/>
                <a:ea typeface="DFKai-SB"/>
                <a:cs typeface="DFKai-SB"/>
                <a:sym typeface="DFKai-SB"/>
              </a:rPr>
              <a:t>問題陳述</a:t>
            </a:r>
            <a:endParaRPr sz="3200"/>
          </a:p>
        </p:txBody>
      </p:sp>
      <p:sp>
        <p:nvSpPr>
          <p:cNvPr id="174" name="Google Shape;174;p4"/>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000"/>
              <a:buNone/>
            </a:pPr>
            <a:r>
              <a:rPr lang="zh-TW">
                <a:solidFill>
                  <a:srgbClr val="000000"/>
                </a:solidFill>
                <a:latin typeface="DFKai-SB"/>
                <a:ea typeface="DFKai-SB"/>
                <a:cs typeface="DFKai-SB"/>
                <a:sym typeface="DFKai-SB"/>
              </a:rPr>
              <a:t>我們</a:t>
            </a:r>
            <a:r>
              <a:rPr b="0" i="0" lang="zh-TW" u="none" strike="noStrike">
                <a:solidFill>
                  <a:srgbClr val="000000"/>
                </a:solidFill>
                <a:latin typeface="DFKai-SB"/>
                <a:ea typeface="DFKai-SB"/>
                <a:cs typeface="DFKai-SB"/>
                <a:sym typeface="DFKai-SB"/>
              </a:rPr>
              <a:t>針對上述幾個問題進行設計與解決：</a:t>
            </a:r>
            <a:endParaRPr b="0"/>
          </a:p>
          <a:p>
            <a:pPr indent="-228600" lvl="0" marL="914400" rtl="0" algn="l">
              <a:lnSpc>
                <a:spcPct val="150000"/>
              </a:lnSpc>
              <a:spcBef>
                <a:spcPts val="2400"/>
              </a:spcBef>
              <a:spcAft>
                <a:spcPts val="0"/>
              </a:spcAft>
              <a:buSzPts val="2000"/>
              <a:buFont typeface="Twentieth Century"/>
              <a:buAutoNum type="arabicPeriod"/>
            </a:pPr>
            <a:r>
              <a:rPr b="1" i="0" lang="zh-TW" u="none" strike="noStrike">
                <a:solidFill>
                  <a:srgbClr val="000000"/>
                </a:solidFill>
                <a:latin typeface="DFKai-SB"/>
                <a:ea typeface="DFKai-SB"/>
                <a:cs typeface="DFKai-SB"/>
                <a:sym typeface="DFKai-SB"/>
              </a:rPr>
              <a:t>租借流程繁瑣</a:t>
            </a:r>
            <a:r>
              <a:rPr b="0" i="0" lang="zh-TW" u="none" strike="noStrike">
                <a:solidFill>
                  <a:srgbClr val="000000"/>
                </a:solidFill>
                <a:latin typeface="DFKai-SB"/>
                <a:ea typeface="DFKai-SB"/>
                <a:cs typeface="DFKai-SB"/>
                <a:sym typeface="DFKai-SB"/>
              </a:rPr>
              <a:t>：傳統系統需註冊帳號，降低使用者意願</a:t>
            </a:r>
            <a:endParaRPr/>
          </a:p>
          <a:p>
            <a:pPr indent="-228600" lvl="0" marL="914400" rtl="0" algn="l">
              <a:lnSpc>
                <a:spcPct val="150000"/>
              </a:lnSpc>
              <a:spcBef>
                <a:spcPts val="1000"/>
              </a:spcBef>
              <a:spcAft>
                <a:spcPts val="0"/>
              </a:spcAft>
              <a:buSzPts val="2000"/>
              <a:buFont typeface="Twentieth Century"/>
              <a:buAutoNum type="arabicPeriod"/>
            </a:pPr>
            <a:r>
              <a:rPr b="1" i="0" lang="zh-TW" u="none" strike="noStrike">
                <a:solidFill>
                  <a:srgbClr val="000000"/>
                </a:solidFill>
                <a:latin typeface="DFKai-SB"/>
                <a:ea typeface="DFKai-SB"/>
                <a:cs typeface="DFKai-SB"/>
                <a:sym typeface="DFKai-SB"/>
              </a:rPr>
              <a:t>缺乏即時集點與回饋機制</a:t>
            </a:r>
            <a:r>
              <a:rPr b="0" i="0" lang="zh-TW" u="none" strike="noStrike">
                <a:solidFill>
                  <a:srgbClr val="000000"/>
                </a:solidFill>
                <a:latin typeface="DFKai-SB"/>
                <a:ea typeface="DFKai-SB"/>
                <a:cs typeface="DFKai-SB"/>
                <a:sym typeface="DFKai-SB"/>
              </a:rPr>
              <a:t>：使用者缺乏動機持續使用。</a:t>
            </a:r>
            <a:endParaRPr/>
          </a:p>
          <a:p>
            <a:pPr indent="-228600" lvl="0" marL="914400" rtl="0" algn="l">
              <a:lnSpc>
                <a:spcPct val="150000"/>
              </a:lnSpc>
              <a:spcBef>
                <a:spcPts val="1000"/>
              </a:spcBef>
              <a:spcAft>
                <a:spcPts val="0"/>
              </a:spcAft>
              <a:buSzPts val="2000"/>
              <a:buFont typeface="Twentieth Century"/>
              <a:buAutoNum type="arabicPeriod"/>
            </a:pPr>
            <a:r>
              <a:rPr b="1" i="0" lang="zh-TW" u="none" strike="noStrike">
                <a:solidFill>
                  <a:srgbClr val="000000"/>
                </a:solidFill>
                <a:latin typeface="DFKai-SB"/>
                <a:ea typeface="DFKai-SB"/>
                <a:cs typeface="DFKai-SB"/>
                <a:sym typeface="DFKai-SB"/>
              </a:rPr>
              <a:t>介面缺乏即時視覺辨識能力</a:t>
            </a:r>
            <a:r>
              <a:rPr b="0" i="0" lang="zh-TW" u="none" strike="noStrike">
                <a:solidFill>
                  <a:srgbClr val="000000"/>
                </a:solidFill>
                <a:latin typeface="DFKai-SB"/>
                <a:ea typeface="DFKai-SB"/>
                <a:cs typeface="DFKai-SB"/>
                <a:sym typeface="DFKai-SB"/>
              </a:rPr>
              <a:t>：無法快速得知書籍是否已被借出。</a:t>
            </a:r>
            <a:endParaRPr/>
          </a:p>
          <a:p>
            <a:pPr indent="-228600" lvl="0" marL="914400" rtl="0" algn="l">
              <a:lnSpc>
                <a:spcPct val="150000"/>
              </a:lnSpc>
              <a:spcBef>
                <a:spcPts val="1000"/>
              </a:spcBef>
              <a:spcAft>
                <a:spcPts val="0"/>
              </a:spcAft>
              <a:buSzPts val="2000"/>
              <a:buFont typeface="Twentieth Century"/>
              <a:buAutoNum type="arabicPeriod"/>
            </a:pPr>
            <a:r>
              <a:rPr b="1" i="0" lang="zh-TW" u="none" strike="noStrike">
                <a:solidFill>
                  <a:srgbClr val="000000"/>
                </a:solidFill>
                <a:latin typeface="DFKai-SB"/>
                <a:ea typeface="DFKai-SB"/>
                <a:cs typeface="DFKai-SB"/>
                <a:sym typeface="DFKai-SB"/>
              </a:rPr>
              <a:t>系統過於複雜，不適用於小型應用場景</a:t>
            </a:r>
            <a:r>
              <a:rPr b="0" i="0" lang="zh-TW" u="none" strike="noStrike">
                <a:solidFill>
                  <a:srgbClr val="000000"/>
                </a:solidFill>
                <a:latin typeface="DFKai-SB"/>
                <a:ea typeface="DFKai-SB"/>
                <a:cs typeface="DFKai-SB"/>
                <a:sym typeface="DFKai-SB"/>
              </a:rPr>
              <a:t>：如學校作業、臨時活動、社區書櫃等。</a:t>
            </a:r>
            <a:endParaRPr/>
          </a:p>
          <a:p>
            <a:pPr indent="-101600" lvl="0" marL="228600" rtl="0" algn="l">
              <a:lnSpc>
                <a:spcPct val="150000"/>
              </a:lnSpc>
              <a:spcBef>
                <a:spcPts val="22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5"/>
          <p:cNvSpPr txBox="1"/>
          <p:nvPr>
            <p:ph type="title"/>
          </p:nvPr>
        </p:nvSpPr>
        <p:spPr>
          <a:xfrm>
            <a:off x="913775" y="618517"/>
            <a:ext cx="10364400" cy="15963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6000"/>
              <a:buFont typeface="DFKai-SB"/>
              <a:buNone/>
            </a:pPr>
            <a:r>
              <a:rPr i="0" lang="zh-TW" sz="3200" u="none" strike="noStrike">
                <a:solidFill>
                  <a:srgbClr val="000000"/>
                </a:solidFill>
                <a:latin typeface="DFKai-SB"/>
                <a:ea typeface="DFKai-SB"/>
                <a:cs typeface="DFKai-SB"/>
                <a:sym typeface="DFKai-SB"/>
              </a:rPr>
              <a:t>預期貢獻</a:t>
            </a:r>
            <a:endParaRPr sz="3200"/>
          </a:p>
        </p:txBody>
      </p:sp>
      <p:sp>
        <p:nvSpPr>
          <p:cNvPr id="180" name="Google Shape;180;p5"/>
          <p:cNvSpPr txBox="1"/>
          <p:nvPr>
            <p:ph idx="1" type="body"/>
          </p:nvPr>
        </p:nvSpPr>
        <p:spPr>
          <a:xfrm>
            <a:off x="914400" y="2378666"/>
            <a:ext cx="10363826" cy="3424107"/>
          </a:xfrm>
          <a:prstGeom prst="rect">
            <a:avLst/>
          </a:prstGeom>
          <a:noFill/>
          <a:ln>
            <a:noFill/>
          </a:ln>
        </p:spPr>
        <p:txBody>
          <a:bodyPr anchorCtr="0" anchor="t" bIns="45700" lIns="91425" spcFirstLastPara="1" rIns="91425" wrap="square" tIns="45700">
            <a:normAutofit/>
          </a:bodyPr>
          <a:lstStyle/>
          <a:p>
            <a:pPr indent="0" lvl="0" marL="228600" rtl="0" algn="l">
              <a:lnSpc>
                <a:spcPct val="150000"/>
              </a:lnSpc>
              <a:spcBef>
                <a:spcPts val="0"/>
              </a:spcBef>
              <a:spcAft>
                <a:spcPts val="0"/>
              </a:spcAft>
              <a:buSzPts val="2800"/>
              <a:buNone/>
            </a:pPr>
            <a:r>
              <a:rPr b="1" lang="zh-TW">
                <a:solidFill>
                  <a:srgbClr val="000000"/>
                </a:solidFill>
                <a:latin typeface="DFKai-SB"/>
                <a:ea typeface="DFKai-SB"/>
                <a:cs typeface="DFKai-SB"/>
                <a:sym typeface="DFKai-SB"/>
              </a:rPr>
              <a:t>  </a:t>
            </a:r>
            <a:r>
              <a:rPr i="0" lang="zh-TW" u="none" strike="noStrike">
                <a:solidFill>
                  <a:srgbClr val="000000"/>
                </a:solidFill>
                <a:latin typeface="DFKai-SB"/>
                <a:ea typeface="DFKai-SB"/>
                <a:cs typeface="DFKai-SB"/>
                <a:sym typeface="DFKai-SB"/>
              </a:rPr>
              <a:t>1. 提供更簡便的租書體驗</a:t>
            </a:r>
            <a:endParaRPr/>
          </a:p>
          <a:p>
            <a:pPr indent="-228600" lvl="0" marL="228600" rtl="0" algn="l">
              <a:lnSpc>
                <a:spcPct val="150000"/>
              </a:lnSpc>
              <a:spcBef>
                <a:spcPts val="1000"/>
              </a:spcBef>
              <a:spcAft>
                <a:spcPts val="0"/>
              </a:spcAft>
              <a:buSzPts val="2800"/>
              <a:buNone/>
            </a:pPr>
            <a:r>
              <a:rPr i="0" lang="zh-TW" u="none" strike="noStrike">
                <a:solidFill>
                  <a:srgbClr val="000000"/>
                </a:solidFill>
                <a:latin typeface="DFKai-SB"/>
                <a:ea typeface="DFKai-SB"/>
                <a:cs typeface="DFKai-SB"/>
                <a:sym typeface="DFKai-SB"/>
              </a:rPr>
              <a:t>		</a:t>
            </a:r>
            <a:r>
              <a:rPr i="0" lang="zh-TW" u="none" strike="noStrike">
                <a:solidFill>
                  <a:srgbClr val="000000"/>
                </a:solidFill>
                <a:latin typeface="DFKai-SB"/>
                <a:ea typeface="DFKai-SB"/>
                <a:cs typeface="DFKai-SB"/>
                <a:sym typeface="DFKai-SB"/>
              </a:rPr>
              <a:t>2. 創新導入 G</a:t>
            </a:r>
            <a:r>
              <a:rPr lang="zh-TW">
                <a:solidFill>
                  <a:srgbClr val="000000"/>
                </a:solidFill>
                <a:latin typeface="DFKai-SB"/>
                <a:ea typeface="DFKai-SB"/>
                <a:cs typeface="DFKai-SB"/>
                <a:sym typeface="DFKai-SB"/>
              </a:rPr>
              <a:t>mail</a:t>
            </a:r>
            <a:r>
              <a:rPr i="0" lang="zh-TW" u="none" strike="noStrike">
                <a:solidFill>
                  <a:srgbClr val="000000"/>
                </a:solidFill>
                <a:latin typeface="DFKai-SB"/>
                <a:ea typeface="DFKai-SB"/>
                <a:cs typeface="DFKai-SB"/>
                <a:sym typeface="DFKai-SB"/>
              </a:rPr>
              <a:t> 集點制度</a:t>
            </a:r>
            <a:endParaRPr/>
          </a:p>
          <a:p>
            <a:pPr indent="-228600" lvl="0" marL="228600" rtl="0" algn="l">
              <a:lnSpc>
                <a:spcPct val="150000"/>
              </a:lnSpc>
              <a:spcBef>
                <a:spcPts val="1000"/>
              </a:spcBef>
              <a:spcAft>
                <a:spcPts val="0"/>
              </a:spcAft>
              <a:buSzPts val="2800"/>
              <a:buNone/>
            </a:pPr>
            <a:r>
              <a:rPr i="0" lang="zh-TW" u="none" strike="noStrike">
                <a:solidFill>
                  <a:srgbClr val="000000"/>
                </a:solidFill>
                <a:latin typeface="DFKai-SB"/>
                <a:ea typeface="DFKai-SB"/>
                <a:cs typeface="DFKai-SB"/>
                <a:sym typeface="DFKai-SB"/>
              </a:rPr>
              <a:t>		</a:t>
            </a:r>
            <a:r>
              <a:rPr i="0" lang="zh-TW" u="none" strike="noStrike">
                <a:solidFill>
                  <a:srgbClr val="000000"/>
                </a:solidFill>
                <a:latin typeface="DFKai-SB"/>
                <a:ea typeface="DFKai-SB"/>
                <a:cs typeface="DFKai-SB"/>
                <a:sym typeface="DFKai-SB"/>
              </a:rPr>
              <a:t>3. 改善使用者介面與視覺辨識性</a:t>
            </a:r>
            <a:endParaRPr/>
          </a:p>
          <a:p>
            <a:pPr indent="-228600" lvl="0" marL="228600" rtl="0" algn="l">
              <a:lnSpc>
                <a:spcPct val="150000"/>
              </a:lnSpc>
              <a:spcBef>
                <a:spcPts val="1000"/>
              </a:spcBef>
              <a:spcAft>
                <a:spcPts val="0"/>
              </a:spcAft>
              <a:buSzPts val="2800"/>
              <a:buNone/>
            </a:pPr>
            <a:r>
              <a:rPr i="0" lang="zh-TW" u="none" strike="noStrike">
                <a:solidFill>
                  <a:srgbClr val="000000"/>
                </a:solidFill>
                <a:latin typeface="DFKai-SB"/>
                <a:ea typeface="DFKai-SB"/>
                <a:cs typeface="DFKai-SB"/>
                <a:sym typeface="DFKai-SB"/>
              </a:rPr>
              <a:t>		</a:t>
            </a:r>
            <a:r>
              <a:rPr i="0" lang="zh-TW" u="none" strike="noStrike">
                <a:solidFill>
                  <a:srgbClr val="000000"/>
                </a:solidFill>
                <a:latin typeface="DFKai-SB"/>
                <a:ea typeface="DFKai-SB"/>
                <a:cs typeface="DFKai-SB"/>
                <a:sym typeface="DFKai-SB"/>
              </a:rPr>
              <a:t>4. 提升 C# 應用與系統整合能力</a:t>
            </a:r>
            <a:endParaRPr/>
          </a:p>
          <a:p>
            <a:pPr indent="-228600" lvl="0" marL="228600" rtl="0" algn="l">
              <a:lnSpc>
                <a:spcPct val="150000"/>
              </a:lnSpc>
              <a:spcBef>
                <a:spcPts val="1000"/>
              </a:spcBef>
              <a:spcAft>
                <a:spcPts val="0"/>
              </a:spcAft>
              <a:buSzPts val="2800"/>
              <a:buNone/>
            </a:pPr>
            <a:r>
              <a:rPr i="0" lang="zh-TW" u="none" strike="noStrike">
                <a:solidFill>
                  <a:srgbClr val="000000"/>
                </a:solidFill>
                <a:latin typeface="DFKai-SB"/>
                <a:ea typeface="DFKai-SB"/>
                <a:cs typeface="DFKai-SB"/>
                <a:sym typeface="DFKai-SB"/>
              </a:rPr>
              <a:t>		</a:t>
            </a:r>
            <a:r>
              <a:rPr i="0" lang="zh-TW" u="none" strike="noStrike">
                <a:solidFill>
                  <a:srgbClr val="000000"/>
                </a:solidFill>
                <a:latin typeface="DFKai-SB"/>
                <a:ea typeface="DFKai-SB"/>
                <a:cs typeface="DFKai-SB"/>
                <a:sym typeface="DFKai-SB"/>
              </a:rPr>
              <a:t>5. 可延伸應用於其他場景</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6"/>
          <p:cNvSpPr txBox="1"/>
          <p:nvPr>
            <p:ph type="title"/>
          </p:nvPr>
        </p:nvSpPr>
        <p:spPr>
          <a:xfrm>
            <a:off x="1031725" y="788250"/>
            <a:ext cx="1610100" cy="49851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000"/>
              <a:buFont typeface="DFKai-SB"/>
              <a:buNone/>
            </a:pPr>
            <a:r>
              <a:rPr i="0" lang="zh-TW" sz="3200" u="none" strike="noStrike">
                <a:solidFill>
                  <a:srgbClr val="000000"/>
                </a:solidFill>
                <a:latin typeface="DFKai-SB"/>
                <a:ea typeface="DFKai-SB"/>
                <a:cs typeface="DFKai-SB"/>
                <a:sym typeface="DFKai-SB"/>
              </a:rPr>
              <a:t>系</a:t>
            </a:r>
            <a:endParaRPr i="0" sz="3200" u="none" strike="noStrike">
              <a:solidFill>
                <a:srgbClr val="000000"/>
              </a:solidFill>
              <a:latin typeface="DFKai-SB"/>
              <a:ea typeface="DFKai-SB"/>
              <a:cs typeface="DFKai-SB"/>
              <a:sym typeface="DFKai-SB"/>
            </a:endParaRPr>
          </a:p>
          <a:p>
            <a:pPr indent="0" lvl="0" marL="0" rtl="0" algn="ctr">
              <a:lnSpc>
                <a:spcPct val="90000"/>
              </a:lnSpc>
              <a:spcBef>
                <a:spcPts val="0"/>
              </a:spcBef>
              <a:spcAft>
                <a:spcPts val="0"/>
              </a:spcAft>
              <a:buClr>
                <a:schemeClr val="dk1"/>
              </a:buClr>
              <a:buSzPts val="8000"/>
              <a:buFont typeface="DFKai-SB"/>
              <a:buNone/>
            </a:pPr>
            <a:r>
              <a:rPr i="0" lang="zh-TW" sz="3200" u="none" strike="noStrike">
                <a:solidFill>
                  <a:srgbClr val="000000"/>
                </a:solidFill>
                <a:latin typeface="DFKai-SB"/>
                <a:ea typeface="DFKai-SB"/>
                <a:cs typeface="DFKai-SB"/>
                <a:sym typeface="DFKai-SB"/>
              </a:rPr>
              <a:t>統</a:t>
            </a:r>
            <a:endParaRPr i="0" sz="3200" u="none" strike="noStrike">
              <a:solidFill>
                <a:srgbClr val="000000"/>
              </a:solidFill>
              <a:latin typeface="DFKai-SB"/>
              <a:ea typeface="DFKai-SB"/>
              <a:cs typeface="DFKai-SB"/>
              <a:sym typeface="DFKai-SB"/>
            </a:endParaRPr>
          </a:p>
          <a:p>
            <a:pPr indent="0" lvl="0" marL="0" rtl="0" algn="ctr">
              <a:lnSpc>
                <a:spcPct val="90000"/>
              </a:lnSpc>
              <a:spcBef>
                <a:spcPts val="0"/>
              </a:spcBef>
              <a:spcAft>
                <a:spcPts val="0"/>
              </a:spcAft>
              <a:buClr>
                <a:schemeClr val="dk1"/>
              </a:buClr>
              <a:buSzPts val="8000"/>
              <a:buFont typeface="DFKai-SB"/>
              <a:buNone/>
            </a:pPr>
            <a:r>
              <a:rPr i="0" lang="zh-TW" sz="3200" u="none" strike="noStrike">
                <a:solidFill>
                  <a:srgbClr val="000000"/>
                </a:solidFill>
                <a:latin typeface="DFKai-SB"/>
                <a:ea typeface="DFKai-SB"/>
                <a:cs typeface="DFKai-SB"/>
                <a:sym typeface="DFKai-SB"/>
              </a:rPr>
              <a:t>架</a:t>
            </a:r>
            <a:endParaRPr i="0" sz="3200" u="none" strike="noStrike">
              <a:solidFill>
                <a:srgbClr val="000000"/>
              </a:solidFill>
              <a:latin typeface="DFKai-SB"/>
              <a:ea typeface="DFKai-SB"/>
              <a:cs typeface="DFKai-SB"/>
              <a:sym typeface="DFKai-SB"/>
            </a:endParaRPr>
          </a:p>
          <a:p>
            <a:pPr indent="0" lvl="0" marL="0" rtl="0" algn="ctr">
              <a:lnSpc>
                <a:spcPct val="90000"/>
              </a:lnSpc>
              <a:spcBef>
                <a:spcPts val="0"/>
              </a:spcBef>
              <a:spcAft>
                <a:spcPts val="0"/>
              </a:spcAft>
              <a:buClr>
                <a:schemeClr val="dk1"/>
              </a:buClr>
              <a:buSzPts val="8000"/>
              <a:buFont typeface="DFKai-SB"/>
              <a:buNone/>
            </a:pPr>
            <a:r>
              <a:rPr i="0" lang="zh-TW" sz="3200" u="none" strike="noStrike">
                <a:solidFill>
                  <a:srgbClr val="000000"/>
                </a:solidFill>
                <a:latin typeface="DFKai-SB"/>
                <a:ea typeface="DFKai-SB"/>
                <a:cs typeface="DFKai-SB"/>
                <a:sym typeface="DFKai-SB"/>
              </a:rPr>
              <a:t>構</a:t>
            </a:r>
            <a:endParaRPr i="0" sz="3200" u="none" strike="noStrike">
              <a:solidFill>
                <a:srgbClr val="000000"/>
              </a:solidFill>
              <a:latin typeface="DFKai-SB"/>
              <a:ea typeface="DFKai-SB"/>
              <a:cs typeface="DFKai-SB"/>
              <a:sym typeface="DFKai-SB"/>
            </a:endParaRPr>
          </a:p>
          <a:p>
            <a:pPr indent="0" lvl="0" marL="0" rtl="0" algn="ctr">
              <a:lnSpc>
                <a:spcPct val="90000"/>
              </a:lnSpc>
              <a:spcBef>
                <a:spcPts val="0"/>
              </a:spcBef>
              <a:spcAft>
                <a:spcPts val="0"/>
              </a:spcAft>
              <a:buClr>
                <a:schemeClr val="dk1"/>
              </a:buClr>
              <a:buSzPts val="8000"/>
              <a:buFont typeface="DFKai-SB"/>
              <a:buNone/>
            </a:pPr>
            <a:r>
              <a:rPr i="0" lang="zh-TW" sz="3200" u="none" strike="noStrike">
                <a:solidFill>
                  <a:srgbClr val="000000"/>
                </a:solidFill>
                <a:latin typeface="DFKai-SB"/>
                <a:ea typeface="DFKai-SB"/>
                <a:cs typeface="DFKai-SB"/>
                <a:sym typeface="DFKai-SB"/>
              </a:rPr>
              <a:t>圖</a:t>
            </a:r>
            <a:endParaRPr sz="3200">
              <a:latin typeface="DFKai-SB"/>
              <a:ea typeface="DFKai-SB"/>
              <a:cs typeface="DFKai-SB"/>
              <a:sym typeface="DFKai-SB"/>
            </a:endParaRPr>
          </a:p>
        </p:txBody>
      </p:sp>
      <p:pic>
        <p:nvPicPr>
          <p:cNvPr id="186" name="Google Shape;186;p6"/>
          <p:cNvPicPr preferRelativeResize="0"/>
          <p:nvPr/>
        </p:nvPicPr>
        <p:blipFill rotWithShape="1">
          <a:blip r:embed="rId3">
            <a:alphaModFix/>
          </a:blip>
          <a:srcRect b="0" l="0" r="0" t="0"/>
          <a:stretch/>
        </p:blipFill>
        <p:spPr>
          <a:xfrm>
            <a:off x="3200412" y="535189"/>
            <a:ext cx="6053561" cy="5787615"/>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5d4aa87a4d_0_15"/>
          <p:cNvSpPr txBox="1"/>
          <p:nvPr>
            <p:ph type="title"/>
          </p:nvPr>
        </p:nvSpPr>
        <p:spPr>
          <a:xfrm>
            <a:off x="913475" y="263800"/>
            <a:ext cx="10364400" cy="9384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Clr>
                <a:schemeClr val="dk1"/>
              </a:buClr>
              <a:buSzPts val="1100"/>
              <a:buFont typeface="Arial"/>
              <a:buNone/>
            </a:pPr>
            <a:r>
              <a:rPr lang="zh-TW" sz="3200">
                <a:latin typeface="DFKai-SB"/>
                <a:ea typeface="DFKai-SB"/>
                <a:cs typeface="DFKai-SB"/>
                <a:sym typeface="DFKai-SB"/>
              </a:rPr>
              <a:t> 首頁-First Page</a:t>
            </a:r>
            <a:endParaRPr sz="3200">
              <a:latin typeface="DFKai-SB"/>
              <a:ea typeface="DFKai-SB"/>
              <a:cs typeface="DFKai-SB"/>
              <a:sym typeface="DFKai-SB"/>
            </a:endParaRPr>
          </a:p>
        </p:txBody>
      </p:sp>
      <p:pic>
        <p:nvPicPr>
          <p:cNvPr id="192" name="Google Shape;192;g35d4aa87a4d_0_15"/>
          <p:cNvPicPr preferRelativeResize="0"/>
          <p:nvPr/>
        </p:nvPicPr>
        <p:blipFill>
          <a:blip r:embed="rId3">
            <a:alphaModFix/>
          </a:blip>
          <a:stretch>
            <a:fillRect/>
          </a:stretch>
        </p:blipFill>
        <p:spPr>
          <a:xfrm>
            <a:off x="2200925" y="1202200"/>
            <a:ext cx="7967824" cy="5278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5dc12fc6b5_0_16"/>
          <p:cNvSpPr txBox="1"/>
          <p:nvPr>
            <p:ph type="title"/>
          </p:nvPr>
        </p:nvSpPr>
        <p:spPr>
          <a:xfrm>
            <a:off x="726550" y="184975"/>
            <a:ext cx="10364400" cy="8496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None/>
            </a:pPr>
            <a:r>
              <a:rPr lang="zh-TW" sz="3200">
                <a:latin typeface="DFKai-SB"/>
                <a:ea typeface="DFKai-SB"/>
                <a:cs typeface="DFKai-SB"/>
                <a:sym typeface="DFKai-SB"/>
              </a:rPr>
              <a:t>選擇想借閱的書籍</a:t>
            </a:r>
            <a:endParaRPr sz="3200">
              <a:latin typeface="DFKai-SB"/>
              <a:ea typeface="DFKai-SB"/>
              <a:cs typeface="DFKai-SB"/>
              <a:sym typeface="DFKai-SB"/>
            </a:endParaRPr>
          </a:p>
        </p:txBody>
      </p:sp>
      <p:pic>
        <p:nvPicPr>
          <p:cNvPr id="198" name="Google Shape;198;g35dc12fc6b5_0_16"/>
          <p:cNvPicPr preferRelativeResize="0"/>
          <p:nvPr/>
        </p:nvPicPr>
        <p:blipFill>
          <a:blip r:embed="rId3">
            <a:alphaModFix/>
          </a:blip>
          <a:stretch>
            <a:fillRect/>
          </a:stretch>
        </p:blipFill>
        <p:spPr>
          <a:xfrm>
            <a:off x="184025" y="1369600"/>
            <a:ext cx="5895550" cy="4392001"/>
          </a:xfrm>
          <a:prstGeom prst="rect">
            <a:avLst/>
          </a:prstGeom>
          <a:noFill/>
          <a:ln>
            <a:noFill/>
          </a:ln>
        </p:spPr>
      </p:pic>
      <p:pic>
        <p:nvPicPr>
          <p:cNvPr id="199" name="Google Shape;199;g35dc12fc6b5_0_16"/>
          <p:cNvPicPr preferRelativeResize="0"/>
          <p:nvPr/>
        </p:nvPicPr>
        <p:blipFill>
          <a:blip r:embed="rId4">
            <a:alphaModFix/>
          </a:blip>
          <a:stretch>
            <a:fillRect/>
          </a:stretch>
        </p:blipFill>
        <p:spPr>
          <a:xfrm>
            <a:off x="6241850" y="1369600"/>
            <a:ext cx="5807624" cy="4392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5d4aa87a4d_0_25"/>
          <p:cNvSpPr txBox="1"/>
          <p:nvPr>
            <p:ph type="title"/>
          </p:nvPr>
        </p:nvSpPr>
        <p:spPr>
          <a:xfrm>
            <a:off x="913800" y="125749"/>
            <a:ext cx="10364400" cy="820200"/>
          </a:xfrm>
          <a:prstGeom prst="rect">
            <a:avLst/>
          </a:prstGeom>
        </p:spPr>
        <p:txBody>
          <a:bodyPr anchorCtr="0" anchor="ctr" bIns="45700" lIns="91425" spcFirstLastPara="1" rIns="91425" wrap="square" tIns="45700">
            <a:noAutofit/>
          </a:bodyPr>
          <a:lstStyle/>
          <a:p>
            <a:pPr indent="0" lvl="0" marL="0" rtl="0" algn="ctr">
              <a:lnSpc>
                <a:spcPct val="120000"/>
              </a:lnSpc>
              <a:spcBef>
                <a:spcPts val="1000"/>
              </a:spcBef>
              <a:spcAft>
                <a:spcPts val="0"/>
              </a:spcAft>
              <a:buClr>
                <a:schemeClr val="dk1"/>
              </a:buClr>
              <a:buSzPts val="1100"/>
              <a:buFont typeface="Arial"/>
              <a:buNone/>
            </a:pPr>
            <a:r>
              <a:rPr lang="zh-TW" sz="3200">
                <a:latin typeface="DFKai-SB"/>
                <a:ea typeface="DFKai-SB"/>
                <a:cs typeface="DFKai-SB"/>
                <a:sym typeface="DFKai-SB"/>
              </a:rPr>
              <a:t>填寫資料(預約/借閱)查看點數</a:t>
            </a:r>
            <a:endParaRPr sz="3200">
              <a:latin typeface="DFKai-SB"/>
              <a:ea typeface="DFKai-SB"/>
              <a:cs typeface="DFKai-SB"/>
              <a:sym typeface="DFKai-SB"/>
            </a:endParaRPr>
          </a:p>
        </p:txBody>
      </p:sp>
      <p:pic>
        <p:nvPicPr>
          <p:cNvPr id="205" name="Google Shape;205;g35d4aa87a4d_0_25"/>
          <p:cNvPicPr preferRelativeResize="0"/>
          <p:nvPr/>
        </p:nvPicPr>
        <p:blipFill>
          <a:blip r:embed="rId3">
            <a:alphaModFix/>
          </a:blip>
          <a:stretch>
            <a:fillRect/>
          </a:stretch>
        </p:blipFill>
        <p:spPr>
          <a:xfrm>
            <a:off x="1087825" y="945950"/>
            <a:ext cx="4597037" cy="5596750"/>
          </a:xfrm>
          <a:prstGeom prst="rect">
            <a:avLst/>
          </a:prstGeom>
          <a:noFill/>
          <a:ln>
            <a:noFill/>
          </a:ln>
        </p:spPr>
      </p:pic>
      <p:pic>
        <p:nvPicPr>
          <p:cNvPr id="206" name="Google Shape;206;g35d4aa87a4d_0_25" title="螢幕擷取畫面 2025-06-08 222710.png"/>
          <p:cNvPicPr preferRelativeResize="0"/>
          <p:nvPr/>
        </p:nvPicPr>
        <p:blipFill>
          <a:blip r:embed="rId4">
            <a:alphaModFix/>
          </a:blip>
          <a:stretch>
            <a:fillRect/>
          </a:stretch>
        </p:blipFill>
        <p:spPr>
          <a:xfrm>
            <a:off x="4577550" y="1833400"/>
            <a:ext cx="1608775" cy="1484275"/>
          </a:xfrm>
          <a:prstGeom prst="rect">
            <a:avLst/>
          </a:prstGeom>
          <a:noFill/>
          <a:ln>
            <a:noFill/>
          </a:ln>
        </p:spPr>
      </p:pic>
      <p:pic>
        <p:nvPicPr>
          <p:cNvPr id="207" name="Google Shape;207;g35d4aa87a4d_0_25"/>
          <p:cNvPicPr preferRelativeResize="0"/>
          <p:nvPr/>
        </p:nvPicPr>
        <p:blipFill>
          <a:blip r:embed="rId5">
            <a:alphaModFix/>
          </a:blip>
          <a:stretch>
            <a:fillRect/>
          </a:stretch>
        </p:blipFill>
        <p:spPr>
          <a:xfrm>
            <a:off x="6338725" y="1098350"/>
            <a:ext cx="4544019" cy="5444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小水滴">
  <a:themeElements>
    <a:clrScheme name="小水滴">
      <a:dk1>
        <a:srgbClr val="000000"/>
      </a:dk1>
      <a:lt1>
        <a:srgbClr val="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2025-05-22T12:12:43Z</dcterms:created>
  <dc:creator>宥昀 陳</dc:creator>
</cp:coreProperties>
</file>