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9"/>
  </p:notesMasterIdLst>
  <p:sldIdLst>
    <p:sldId id="256" r:id="rId2"/>
    <p:sldId id="257" r:id="rId3"/>
    <p:sldId id="259" r:id="rId4"/>
    <p:sldId id="261" r:id="rId5"/>
    <p:sldId id="262" r:id="rId6"/>
    <p:sldId id="305" r:id="rId7"/>
    <p:sldId id="307" r:id="rId8"/>
    <p:sldId id="316" r:id="rId9"/>
    <p:sldId id="317" r:id="rId10"/>
    <p:sldId id="315" r:id="rId11"/>
    <p:sldId id="318" r:id="rId12"/>
    <p:sldId id="304" r:id="rId13"/>
    <p:sldId id="323" r:id="rId14"/>
    <p:sldId id="321" r:id="rId15"/>
    <p:sldId id="320" r:id="rId16"/>
    <p:sldId id="322" r:id="rId17"/>
    <p:sldId id="306" r:id="rId18"/>
    <p:sldId id="309" r:id="rId19"/>
    <p:sldId id="308" r:id="rId20"/>
    <p:sldId id="310" r:id="rId21"/>
    <p:sldId id="311" r:id="rId22"/>
    <p:sldId id="319" r:id="rId23"/>
    <p:sldId id="312" r:id="rId24"/>
    <p:sldId id="313" r:id="rId25"/>
    <p:sldId id="314" r:id="rId26"/>
    <p:sldId id="286" r:id="rId27"/>
    <p:sldId id="271" r:id="rId28"/>
  </p:sldIdLst>
  <p:sldSz cx="9144000" cy="5143500" type="screen16x9"/>
  <p:notesSz cx="6858000" cy="9144000"/>
  <p:embeddedFontLst>
    <p:embeddedFont>
      <p:font typeface="Andale Mono" panose="020B0509000000000004" pitchFamily="49" charset="0"/>
      <p:regular r:id="rId30"/>
    </p:embeddedFont>
    <p:embeddedFont>
      <p:font typeface="Barlow Semi Condensed" panose="020F0502020204030204" pitchFamily="34" charset="0"/>
      <p:regular r:id="rId31"/>
      <p:bold r:id="rId32"/>
      <p:italic r:id="rId33"/>
      <p:boldItalic r:id="rId34"/>
    </p:embeddedFont>
    <p:embeddedFont>
      <p:font typeface="Barlow Semi Condensed Medium" panose="020F0502020204030204" pitchFamily="34" charset="0"/>
      <p:regular r:id="rId35"/>
      <p:bold r:id="rId36"/>
      <p:italic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Fjalla One" panose="02000506040000020004" pitchFamily="2" charset="0"/>
      <p:regular r:id="rId40"/>
    </p:embeddedFont>
    <p:embeddedFont>
      <p:font typeface="Roboto Condensed Light" panose="020F0302020204030204" pitchFamily="34" charset="0"/>
      <p:regular r:id="rId41"/>
      <p: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5E5C29-3037-4C72-A222-A5CFE74907E6}">
  <a:tblStyle styleId="{B65E5C29-3037-4C72-A222-A5CFE74907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5"/>
    <p:restoredTop sz="94651"/>
  </p:normalViewPr>
  <p:slideViewPr>
    <p:cSldViewPr snapToGrid="0">
      <p:cViewPr varScale="1">
        <p:scale>
          <a:sx n="100" d="100"/>
          <a:sy n="100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17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196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021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B0BD4CD5-84F8-FDB8-4ED2-D4C20B63F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17D2CEE3-DBF8-1E3D-7038-19A5D24B3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63C141FA-B28B-EDF2-0DA5-C3A0587AD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5793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B2583B75-DB9B-B782-8504-D359EB13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03F2E2B1-F5DC-C8C2-DCA5-6C443AC0F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EB3B65E7-854F-AD85-A0EE-249E275BD4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702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807C1BC6-CB73-1590-7174-A998FDF4F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ADC51C05-B872-A767-1F16-DC97164E7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ED33074F-8D36-1076-90BD-9630EA56A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036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68C8FC07-C98D-5306-13B4-FEE64CBF7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D471F376-49A6-85E7-A683-1CA6031234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F4EA426F-85C1-CF14-DF4B-69CA5E0D23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68661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836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9831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47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0395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6492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848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6506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026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390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7" name="Google Shape;4947;g804e9800b4_0_1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8" name="Google Shape;4948;g804e9800b4_0_1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516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643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400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17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3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60" r:id="rId5"/>
    <p:sldLayoutId id="2147483661" r:id="rId6"/>
    <p:sldLayoutId id="2147483669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593030" y="2056209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err="1">
                <a:solidFill>
                  <a:schemeClr val="dk2"/>
                </a:solidFill>
                <a:latin typeface="Andale Mono" panose="020B0509000000000004" pitchFamily="49" charset="0"/>
                <a:ea typeface="AppleGothic" pitchFamily="2" charset="-127"/>
                <a:cs typeface="InaiMathi" pitchFamily="2" charset="0"/>
              </a:rPr>
              <a:t>Свёрточные</a:t>
            </a:r>
            <a:r>
              <a:rPr lang="ru-RU" sz="3600" dirty="0">
                <a:solidFill>
                  <a:schemeClr val="dk2"/>
                </a:solidFill>
                <a:latin typeface="Andale Mono" panose="020B0509000000000004" pitchFamily="49" charset="0"/>
                <a:ea typeface="AppleGothic" pitchFamily="2" charset="-127"/>
                <a:cs typeface="InaiMathi" pitchFamily="2" charset="0"/>
              </a:rPr>
              <a:t> нейронные сети</a:t>
            </a:r>
            <a:endParaRPr sz="3600" dirty="0">
              <a:solidFill>
                <a:schemeClr val="dk2"/>
              </a:solidFill>
              <a:latin typeface="American Typewriter" panose="02090604020004020304" pitchFamily="18" charset="0"/>
              <a:ea typeface="AppleGothic" pitchFamily="2" charset="-127"/>
              <a:cs typeface="InaiMathi" pitchFamily="2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649363" y="3806539"/>
            <a:ext cx="3494637" cy="1208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 dirty="0">
                <a:latin typeface="Andale Mono" panose="020B0509000000000004" pitchFamily="49" charset="0"/>
              </a:rPr>
              <a:t>Презентацию выполнили: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err="1">
                <a:latin typeface="Andale Mono" panose="020B0509000000000004" pitchFamily="49" charset="0"/>
              </a:rPr>
              <a:t>Даргель</a:t>
            </a:r>
            <a:r>
              <a:rPr lang="ru-RU" sz="1600" dirty="0">
                <a:latin typeface="Andale Mono" panose="020B0509000000000004" pitchFamily="49" charset="0"/>
              </a:rPr>
              <a:t> Екатерина</a:t>
            </a:r>
            <a:br>
              <a:rPr lang="ru-RU" sz="1600" dirty="0">
                <a:latin typeface="Andale Mono" panose="020B0509000000000004" pitchFamily="49" charset="0"/>
              </a:rPr>
            </a:br>
            <a:r>
              <a:rPr lang="ru-RU" sz="1600" dirty="0">
                <a:latin typeface="Andale Mono" panose="020B0509000000000004" pitchFamily="49" charset="0"/>
              </a:rPr>
              <a:t>Жученко Анна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dirty="0" err="1">
                <a:solidFill>
                  <a:schemeClr val="accent1"/>
                </a:solidFill>
                <a:latin typeface="Andale Mono" panose="020B0509000000000004" pitchFamily="49" charset="0"/>
              </a:rPr>
              <a:t>Хаяйнен</a:t>
            </a:r>
            <a:r>
              <a:rPr lang="ru-RU" sz="1600" dirty="0">
                <a:solidFill>
                  <a:schemeClr val="accent1"/>
                </a:solidFill>
                <a:latin typeface="Andale Mono" panose="020B0509000000000004" pitchFamily="49" charset="0"/>
              </a:rPr>
              <a:t> Никита</a:t>
            </a:r>
            <a:endParaRPr sz="1600" dirty="0">
              <a:solidFill>
                <a:schemeClr val="accent1"/>
              </a:solidFill>
              <a:latin typeface="Andale Mono" panose="020B0509000000000004" pitchFamily="49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ndale Mono" panose="020B0509000000000004" pitchFamily="49" charset="0"/>
              </a:rPr>
              <a:t>Итоговая архитектура</a:t>
            </a:r>
            <a:endParaRPr dirty="0">
              <a:latin typeface="Andale Mono" panose="020B05090000000000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9DD239-782D-19AC-D56E-11AEA05B7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99" y="1569298"/>
            <a:ext cx="7628415" cy="200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8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C7DE92-EB0D-153A-4345-64FD7ACE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ndale Mono" panose="020B0604020202020204" charset="0"/>
              </a:rPr>
              <a:t>Делаем СНС в </a:t>
            </a:r>
            <a:r>
              <a:rPr lang="ru-RU" dirty="0" err="1">
                <a:latin typeface="Andale Mono" panose="020B0604020202020204" charset="0"/>
              </a:rPr>
              <a:t>Keras</a:t>
            </a:r>
            <a:endParaRPr lang="ru-RU" dirty="0">
              <a:latin typeface="Andale Mono" panose="020B060402020202020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7D95D1-8DF4-1409-5F22-66A01F1F4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12" y="1171003"/>
            <a:ext cx="2679130" cy="28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74C82-D84D-4C75-D31C-A58163869D94}"/>
              </a:ext>
            </a:extLst>
          </p:cNvPr>
          <p:cNvSpPr txBox="1"/>
          <p:nvPr/>
        </p:nvSpPr>
        <p:spPr>
          <a:xfrm>
            <a:off x="3606365" y="1796873"/>
            <a:ext cx="5007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ndale Mono" panose="020B0604020202020204" charset="0"/>
              </a:rPr>
              <a:t>MNIST</a:t>
            </a:r>
          </a:p>
          <a:p>
            <a:endParaRPr lang="ru-RU" dirty="0">
              <a:latin typeface="Andale Mono" panose="020B0604020202020204" charset="0"/>
            </a:endParaRPr>
          </a:p>
          <a:p>
            <a:endParaRPr lang="en-US" dirty="0">
              <a:latin typeface="Andale Mono" panose="020B0604020202020204" charset="0"/>
            </a:endParaRPr>
          </a:p>
          <a:p>
            <a:r>
              <a:rPr lang="ru-RU" dirty="0">
                <a:latin typeface="Andale Mono" panose="020B0604020202020204" charset="0"/>
              </a:rPr>
              <a:t>Тренировочных образцов: 60000</a:t>
            </a:r>
          </a:p>
          <a:p>
            <a:r>
              <a:rPr lang="ru-RU" dirty="0">
                <a:latin typeface="Andale Mono" panose="020B0604020202020204" charset="0"/>
              </a:rPr>
              <a:t>Тестовых: 10000</a:t>
            </a:r>
          </a:p>
          <a:p>
            <a:r>
              <a:rPr lang="ru-RU" dirty="0">
                <a:latin typeface="Andale Mono" panose="020B0604020202020204" charset="0"/>
              </a:rPr>
              <a:t>Каждое изображение — 28×28 пикселей, оттенки серого (значения 0–255).</a:t>
            </a:r>
          </a:p>
          <a:p>
            <a:endParaRPr lang="ru-RU" dirty="0">
              <a:latin typeface="Andale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52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3B65DD-B5C1-3940-44AB-8301AC944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44" y="977810"/>
            <a:ext cx="3608449" cy="181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EEEB9-E075-8D8B-1221-F2D6C14A8029}"/>
              </a:ext>
            </a:extLst>
          </p:cNvPr>
          <p:cNvSpPr txBox="1"/>
          <p:nvPr/>
        </p:nvSpPr>
        <p:spPr>
          <a:xfrm>
            <a:off x="3795834" y="3197306"/>
            <a:ext cx="5007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ndale Mono" panose="020B0604020202020204" charset="0"/>
              </a:rPr>
              <a:t>model = </a:t>
            </a:r>
            <a:r>
              <a:rPr lang="en-US" dirty="0" err="1">
                <a:latin typeface="Andale Mono" panose="020B0604020202020204" charset="0"/>
              </a:rPr>
              <a:t>keras.Sequential</a:t>
            </a:r>
            <a:r>
              <a:rPr lang="en-US" dirty="0">
                <a:latin typeface="Andale Mono" panose="020B0604020202020204" charset="0"/>
              </a:rPr>
              <a:t>([</a:t>
            </a:r>
          </a:p>
          <a:p>
            <a:r>
              <a:rPr lang="en-US" dirty="0">
                <a:latin typeface="Andale Mono" panose="020B0604020202020204" charset="0"/>
              </a:rPr>
              <a:t>    Conv2D(32, (3,3), padding='same', activation='</a:t>
            </a:r>
            <a:r>
              <a:rPr lang="en-US" dirty="0" err="1">
                <a:latin typeface="Andale Mono" panose="020B0604020202020204" charset="0"/>
              </a:rPr>
              <a:t>relu</a:t>
            </a:r>
            <a:r>
              <a:rPr lang="en-US" dirty="0">
                <a:latin typeface="Andale Mono" panose="020B0604020202020204" charset="0"/>
              </a:rPr>
              <a:t>', </a:t>
            </a:r>
            <a:r>
              <a:rPr lang="en-US" dirty="0" err="1">
                <a:latin typeface="Andale Mono" panose="020B0604020202020204" charset="0"/>
              </a:rPr>
              <a:t>input_shape</a:t>
            </a:r>
            <a:r>
              <a:rPr lang="en-US" dirty="0">
                <a:latin typeface="Andale Mono" panose="020B0604020202020204" charset="0"/>
              </a:rPr>
              <a:t>=(28, 28, 1)),</a:t>
            </a:r>
          </a:p>
          <a:p>
            <a:r>
              <a:rPr lang="en-US" dirty="0">
                <a:latin typeface="Andale Mono" panose="020B0604020202020204" charset="0"/>
              </a:rPr>
              <a:t>…</a:t>
            </a:r>
          </a:p>
          <a:p>
            <a:r>
              <a:rPr lang="en-US" dirty="0">
                <a:latin typeface="Andale Mono" panose="020B0604020202020204" charset="0"/>
              </a:rPr>
              <a:t>])</a:t>
            </a:r>
          </a:p>
          <a:p>
            <a:endParaRPr lang="ru-RU" dirty="0">
              <a:latin typeface="Andale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26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945C98C4-DE74-F212-3616-1EF860064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D8EC4E28-A02E-A4C1-E170-4BD5B7A1C6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1BB55CF-04A5-D27E-2D8E-977BFAD48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01" y="2357567"/>
            <a:ext cx="59340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A26829-30F8-478D-313B-9CE22E8BF86D}"/>
              </a:ext>
            </a:extLst>
          </p:cNvPr>
          <p:cNvSpPr txBox="1"/>
          <p:nvPr/>
        </p:nvSpPr>
        <p:spPr>
          <a:xfrm>
            <a:off x="749643" y="1502151"/>
            <a:ext cx="45802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ndale Mono" panose="020B0604020202020204" charset="0"/>
              </a:rPr>
              <a:t>keras.layers.MaxPooling2D(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ndale Mono" panose="020B0604020202020204" charset="0"/>
              </a:rPr>
              <a:t>pool_size</a:t>
            </a:r>
            <a:r>
              <a:rPr lang="en-US" b="0" i="0" dirty="0">
                <a:solidFill>
                  <a:srgbClr val="000000"/>
                </a:solidFill>
                <a:effectLst/>
                <a:latin typeface="Andale Mono" panose="020B0604020202020204" charset="0"/>
              </a:rPr>
              <a:t>=(2, 2), strides=None, padding=’valid’,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ndale Mono" panose="020B0604020202020204" charset="0"/>
              </a:rPr>
              <a:t>data_format</a:t>
            </a:r>
            <a:r>
              <a:rPr lang="en-US" b="0" i="0" dirty="0">
                <a:solidFill>
                  <a:srgbClr val="000000"/>
                </a:solidFill>
                <a:effectLst/>
                <a:latin typeface="Andale Mono" panose="020B0604020202020204" charset="0"/>
              </a:rPr>
              <a:t>=None)</a:t>
            </a:r>
            <a:endParaRPr lang="ru-RU" dirty="0">
              <a:latin typeface="Andale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22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8779DE47-1ACD-3EF8-1851-B04F08A98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A784CD91-CE2D-258E-2F03-08605930C6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163B2A-4346-EBE5-10A7-C990BF928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563" y="1136083"/>
            <a:ext cx="692564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1B4B4BA6-90A7-6B13-53C1-59CB0E749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850BC602-9A9F-0B71-C44F-C41CC49DC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A64ABF1-4A95-75DA-588A-37BEDA9CA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394" y="1351188"/>
            <a:ext cx="3048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E1711B4-DD6A-22C0-3CBA-B074A6534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206" y="2685975"/>
            <a:ext cx="3881695" cy="179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2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8D0DD111-929F-50BD-30F0-79BAAE65F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52A915D0-2C3B-00B0-0744-8777583E3E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Andale Mono" panose="020B0604020202020204" charset="0"/>
              </a:rPr>
              <a:t>Иные слои</a:t>
            </a:r>
            <a:endParaRPr dirty="0">
              <a:latin typeface="Andale Mono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0DE3A1-6C23-E6B7-4932-A9E85BEE7C98}"/>
              </a:ext>
            </a:extLst>
          </p:cNvPr>
          <p:cNvSpPr txBox="1"/>
          <p:nvPr/>
        </p:nvSpPr>
        <p:spPr>
          <a:xfrm>
            <a:off x="881448" y="1771531"/>
            <a:ext cx="738110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Andale Mono" panose="020B0604020202020204" charset="0"/>
              </a:rPr>
              <a:t>В пакете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Andale Mono" panose="020B0604020202020204" charset="0"/>
              </a:rPr>
              <a:t>Keras</a:t>
            </a:r>
            <a:r>
              <a:rPr lang="ru-RU" b="1" i="0" dirty="0">
                <a:solidFill>
                  <a:srgbClr val="000000"/>
                </a:solidFill>
                <a:effectLst/>
                <a:latin typeface="Andale Mono" panose="020B0604020202020204" charset="0"/>
              </a:rPr>
              <a:t> можно найти слои:</a:t>
            </a:r>
          </a:p>
          <a:p>
            <a:pPr algn="ctr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Andale Mono" panose="020B0604020202020204" charset="0"/>
              </a:rPr>
              <a:t>Conv1D, Conv2D, Conv3D</a:t>
            </a:r>
          </a:p>
          <a:p>
            <a:pPr algn="l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Andale Mono" panose="020B0604020202020204" charset="0"/>
              </a:rPr>
              <a:t>так как на практике используют свертки для анализа одномерного, двумерного и трехмерного сигналов. Например, для: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ndale Mono" panose="020B0604020202020204" charset="0"/>
              </a:rPr>
              <a:t>аудио – 1D (одномерный сигнал);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ndale Mono" panose="020B0604020202020204" charset="0"/>
              </a:rPr>
              <a:t>изображения – 2D (двумерный сигнал);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Andale Mono" panose="020B0604020202020204" charset="0"/>
              </a:rPr>
              <a:t>видео – 3D (трехмерный сигнал).</a:t>
            </a:r>
          </a:p>
        </p:txBody>
      </p:sp>
    </p:spTree>
    <p:extLst>
      <p:ext uri="{BB962C8B-B14F-4D97-AF65-F5344CB8AC3E}">
        <p14:creationId xmlns:p14="http://schemas.microsoft.com/office/powerpoint/2010/main" val="159418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373177" y="338328"/>
            <a:ext cx="6370646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Пример: раскрашивание изображений</a:t>
            </a:r>
            <a:endParaRPr sz="3600" dirty="0">
              <a:latin typeface="Andale Mono" panose="020B050900000000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079A5-FC8F-9839-65C6-7EBC16A96895}"/>
              </a:ext>
            </a:extLst>
          </p:cNvPr>
          <p:cNvSpPr txBox="1"/>
          <p:nvPr/>
        </p:nvSpPr>
        <p:spPr>
          <a:xfrm>
            <a:off x="1054282" y="932628"/>
            <a:ext cx="75786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Задача называется </a:t>
            </a:r>
            <a:r>
              <a:rPr lang="fr-FR" sz="1600" b="1" i="0" u="none" strike="noStrike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Colorization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– </a:t>
            </a: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превращение черно-белых изображений в цветные.</a:t>
            </a:r>
            <a:endParaRPr lang="ru-RU" sz="1600" b="0" dirty="0">
              <a:effectLst/>
              <a:latin typeface="Andale Mono" panose="020B0509000000000004" pitchFamily="49" charset="0"/>
            </a:endParaRPr>
          </a:p>
          <a:p>
            <a:br>
              <a:rPr lang="ru-RU" dirty="0"/>
            </a:b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C16098-6E2C-D66F-41B4-287CF94EF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65" y="1773791"/>
            <a:ext cx="7596633" cy="265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88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817A6E5-C2A1-933C-13C5-AB10F771BF20}"/>
              </a:ext>
            </a:extLst>
          </p:cNvPr>
          <p:cNvSpPr txBox="1"/>
          <p:nvPr/>
        </p:nvSpPr>
        <p:spPr>
          <a:xfrm>
            <a:off x="772018" y="427950"/>
            <a:ext cx="239003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Черно-белое изображение содержит только </a:t>
            </a:r>
            <a:r>
              <a:rPr lang="ru-RU" sz="1600" b="1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компонент яркости</a:t>
            </a: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со значениями пикселей в диапазоне от 0 до 255.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ru-RU" sz="1600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16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Полноцветные, как правило, описываются тремя компонентами </a:t>
            </a:r>
            <a:r>
              <a:rPr lang="fr-FR" sz="16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RGB:</a:t>
            </a:r>
            <a:endParaRPr lang="ru-RU" b="0" i="0" u="none" strike="noStrike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2B180C-3486-4B6A-F659-51A21D208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23" y="408794"/>
            <a:ext cx="5033614" cy="2228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CC74603A-7575-C9BD-A401-7FA389F1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423" y="2701705"/>
            <a:ext cx="5596591" cy="20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46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7EFB37F-B058-2A5B-46EC-37603A958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0" y="157062"/>
            <a:ext cx="8402559" cy="24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AECE72F-9819-7C3A-5756-830D70DF5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0" y="2598111"/>
            <a:ext cx="8310825" cy="238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28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719044" y="172864"/>
            <a:ext cx="5134602" cy="909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b="0" i="0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Convolutional</a:t>
            </a:r>
            <a:r>
              <a:rPr lang="fr-FR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Neural Networks (CNN)</a:t>
            </a:r>
            <a:endParaRPr dirty="0">
              <a:latin typeface="Andale Mono" panose="020B050900000000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B5DA8-D4FB-0331-DC02-1CD178E21A17}"/>
              </a:ext>
            </a:extLst>
          </p:cNvPr>
          <p:cNvSpPr txBox="1"/>
          <p:nvPr/>
        </p:nvSpPr>
        <p:spPr>
          <a:xfrm>
            <a:off x="748937" y="1319349"/>
            <a:ext cx="293478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Изначально они были предложены Яном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Лекуном</a:t>
            </a:r>
            <a:r>
              <a:rPr lang="en-US" sz="1600" dirty="0">
                <a:latin typeface="Andale Mono" panose="020B0509000000000004" pitchFamily="49" charset="0"/>
              </a:rPr>
              <a:t> (1988</a:t>
            </a:r>
            <a:r>
              <a:rPr lang="ru-RU" sz="1600" dirty="0">
                <a:latin typeface="Andale Mono" panose="020B0509000000000004" pitchFamily="49" charset="0"/>
              </a:rPr>
              <a:t>г</a:t>
            </a:r>
            <a:r>
              <a:rPr lang="en-US" sz="1600" dirty="0">
                <a:latin typeface="Andale Mono" panose="020B0509000000000004" pitchFamily="49" charset="0"/>
              </a:rPr>
              <a:t>)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</a:t>
            </a:r>
            <a:endParaRPr lang="en-US" sz="1600" b="0" i="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endParaRPr lang="en-US" sz="1600" b="0" i="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r>
              <a:rPr lang="en-US" sz="16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2012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г.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-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команда Алекса 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Крижевски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выиграла в ежегодном соревновании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ImageNet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по распознаванию графических образов.</a:t>
            </a:r>
            <a:endParaRPr lang="en-US" sz="1600" b="0" i="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endParaRPr lang="ru-RU" sz="1600" b="0" i="0" dirty="0">
              <a:solidFill>
                <a:srgbClr val="000000"/>
              </a:solidFill>
              <a:effectLst/>
              <a:latin typeface="Andale Mono" panose="020B0509000000000004" pitchFamily="49" charset="0"/>
            </a:endParaRPr>
          </a:p>
          <a:p>
            <a:r>
              <a:rPr lang="ru-RU" sz="1600" dirty="0" err="1">
                <a:latin typeface="Andale Mono" panose="020B0509000000000004" pitchFamily="49" charset="0"/>
              </a:rPr>
              <a:t>С</a:t>
            </a:r>
            <a:r>
              <a:rPr lang="ru-RU" sz="1600" b="0" i="0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верточная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НС – </a:t>
            </a:r>
            <a:r>
              <a:rPr lang="fr-FR" sz="1600" b="0" i="0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AlexNe</a:t>
            </a:r>
            <a:r>
              <a:rPr lang="en-US" sz="1600" dirty="0">
                <a:latin typeface="Andale Mono" panose="020B0509000000000004" pitchFamily="49" charset="0"/>
              </a:rPr>
              <a:t>t</a:t>
            </a:r>
            <a:endParaRPr lang="ru-RU" sz="1600" dirty="0">
              <a:latin typeface="Andale Mono" panose="020B05090000000000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977232-6DCA-0C86-3EB2-D99EF4C39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29" y="1319349"/>
            <a:ext cx="4955177" cy="36246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Как сеть учится раскрашивать</a:t>
            </a:r>
            <a:br>
              <a:rPr lang="ru-RU" b="1" dirty="0">
                <a:effectLst/>
              </a:rPr>
            </a:b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0CD81F-B88F-79E7-A684-066DD530A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091" y="932628"/>
            <a:ext cx="6471212" cy="31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4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E1093BE-25E5-616E-6834-E76E70BBB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43269" y="276412"/>
            <a:ext cx="6158802" cy="471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581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B64313-CC8C-5747-2994-9D6D980F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525" y="723900"/>
            <a:ext cx="5060950" cy="402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15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251695" y="299625"/>
            <a:ext cx="7199190" cy="647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В 2016-м году ряд японских исследователей:</a:t>
            </a:r>
            <a:br>
              <a:rPr lang="ru-RU" b="0" dirty="0">
                <a:effectLst/>
                <a:latin typeface="Andale Mono" panose="020B0509000000000004" pitchFamily="49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Хатоши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Иизука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, Эдгар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Симо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-Серра 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Хироши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Ишикава</a:t>
            </a:r>
            <a:br>
              <a:rPr lang="ru-RU" b="0" dirty="0">
                <a:effectLst/>
                <a:latin typeface="Andale Mono" panose="020B0509000000000004" pitchFamily="49" charset="0"/>
              </a:rPr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предложили </a:t>
            </a:r>
            <a:r>
              <a:rPr lang="ru-RU" sz="1800" b="1" i="0" u="none" strike="noStrike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двухсетевую</a:t>
            </a:r>
            <a:r>
              <a:rPr lang="ru-RU" sz="1800" b="1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архитектуру:</a:t>
            </a:r>
            <a:br>
              <a:rPr lang="ru-RU" b="0" dirty="0">
                <a:effectLst/>
              </a:rPr>
            </a:br>
            <a:br>
              <a:rPr lang="ru-RU" dirty="0"/>
            </a:br>
            <a:endParaRPr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159B9F4-A5D4-0289-62C3-81616896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04" y="1261664"/>
            <a:ext cx="8033971" cy="334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696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904975" y="35859"/>
            <a:ext cx="5334049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</a:pPr>
            <a:r>
              <a:rPr lang="ru-RU" sz="200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Другие применения </a:t>
            </a:r>
            <a:r>
              <a:rPr lang="ru-RU" sz="2000" i="0" u="none" strike="noStrike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свёрточных</a:t>
            </a:r>
            <a:r>
              <a:rPr lang="ru-RU" sz="2000" i="0" u="none" strike="noStrike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нейронных сетей</a:t>
            </a:r>
            <a:endParaRPr lang="ru-RU" sz="3200" dirty="0">
              <a:effectLst/>
              <a:latin typeface="Andale Mono" panose="020B0509000000000004" pitchFamily="49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2947FDE-5B27-BCDA-87D0-7375AE4E4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950259"/>
            <a:ext cx="76454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C2CECC-851F-FE18-3CD5-8F7771CC7515}"/>
              </a:ext>
            </a:extLst>
          </p:cNvPr>
          <p:cNvSpPr txBox="1"/>
          <p:nvPr/>
        </p:nvSpPr>
        <p:spPr>
          <a:xfrm>
            <a:off x="3836893" y="4629082"/>
            <a:ext cx="2850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ndale Mono" panose="020B0509000000000004" pitchFamily="49" charset="0"/>
              </a:rPr>
              <a:t>Раскрашивание</a:t>
            </a:r>
          </a:p>
        </p:txBody>
      </p:sp>
    </p:spTree>
    <p:extLst>
      <p:ext uri="{BB962C8B-B14F-4D97-AF65-F5344CB8AC3E}">
        <p14:creationId xmlns:p14="http://schemas.microsoft.com/office/powerpoint/2010/main" val="4131046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45CE71D-ACFE-B706-DEC1-AB8CB25DB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81" y="265150"/>
            <a:ext cx="7455652" cy="209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28B573F-2355-8BBC-BA3A-2F51D138C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874" y="2563501"/>
            <a:ext cx="6770295" cy="260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D4B799-321A-F077-2F13-2CD2DB7CFB2B}"/>
              </a:ext>
            </a:extLst>
          </p:cNvPr>
          <p:cNvSpPr txBox="1"/>
          <p:nvPr/>
        </p:nvSpPr>
        <p:spPr>
          <a:xfrm>
            <a:off x="3669298" y="-31004"/>
            <a:ext cx="442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Andale Mono" panose="020B0509000000000004" pitchFamily="49" charset="0"/>
              </a:rPr>
              <a:t>Стилизация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37DD20-9502-6080-11AC-9BA77C8E7B75}"/>
              </a:ext>
            </a:extLst>
          </p:cNvPr>
          <p:cNvSpPr txBox="1"/>
          <p:nvPr/>
        </p:nvSpPr>
        <p:spPr>
          <a:xfrm>
            <a:off x="3848100" y="226295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Andale Mono" panose="020B0509000000000004" pitchFamily="49" charset="0"/>
              </a:rPr>
              <a:t>Медицина</a:t>
            </a:r>
          </a:p>
        </p:txBody>
      </p:sp>
    </p:spTree>
    <p:extLst>
      <p:ext uri="{BB962C8B-B14F-4D97-AF65-F5344CB8AC3E}">
        <p14:creationId xmlns:p14="http://schemas.microsoft.com/office/powerpoint/2010/main" val="854395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0" name="Google Shape;4950;p65"/>
          <p:cNvSpPr txBox="1">
            <a:spLocks noGrp="1"/>
          </p:cNvSpPr>
          <p:nvPr>
            <p:ph type="body" idx="1"/>
          </p:nvPr>
        </p:nvSpPr>
        <p:spPr>
          <a:xfrm>
            <a:off x="1702056" y="1280772"/>
            <a:ext cx="5438875" cy="3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---</a:t>
            </a:r>
            <a:r>
              <a:rPr lang="ru-RU" sz="2400" dirty="0" err="1">
                <a:effectLst/>
                <a:latin typeface="Helvetica Neue" panose="02000503000000020004" pitchFamily="2" charset="0"/>
              </a:rPr>
              <a:t>Свёрточные</a:t>
            </a:r>
            <a:r>
              <a:rPr lang="ru-RU" sz="2400" dirty="0">
                <a:effectLst/>
                <a:latin typeface="Helvetica Neue" panose="02000503000000020004" pitchFamily="2" charset="0"/>
              </a:rPr>
              <a:t> нейронные сети – универсальный инструмент обработки изображений.</a:t>
            </a:r>
          </a:p>
          <a:p>
            <a:endParaRPr lang="ru-RU" sz="2400" dirty="0">
              <a:effectLst/>
              <a:latin typeface="Helvetica Neue" panose="02000503000000020004" pitchFamily="2" charset="0"/>
            </a:endParaRPr>
          </a:p>
          <a:p>
            <a:r>
              <a:rPr lang="ru-RU" sz="2400" dirty="0">
                <a:effectLst/>
                <a:latin typeface="Helvetica Neue" panose="02000503000000020004" pitchFamily="2" charset="0"/>
              </a:rPr>
              <a:t>Мы рассмотрели их работу на примерах классификации, стилизации и раскрашивания.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4952" name="Google Shape;4952;p65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Заключение</a:t>
            </a:r>
            <a:endParaRPr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1883616" y="1620750"/>
            <a:ext cx="5628808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>
                <a:latin typeface="Andale Mono" panose="020B0509000000000004" pitchFamily="49" charset="0"/>
              </a:rPr>
              <a:t>Спасибо </a:t>
            </a:r>
            <a:br>
              <a:rPr lang="ru-RU" sz="5400" dirty="0">
                <a:latin typeface="Andale Mono" panose="020B0509000000000004" pitchFamily="49" charset="0"/>
              </a:rPr>
            </a:br>
            <a:r>
              <a:rPr lang="ru-RU" sz="5400" dirty="0">
                <a:latin typeface="Andale Mono" panose="020B0509000000000004" pitchFamily="49" charset="0"/>
              </a:rPr>
              <a:t>за внимание!</a:t>
            </a:r>
            <a:endParaRPr sz="5400" dirty="0">
              <a:latin typeface="Andale Mono" panose="020B05090000000000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C40371-D797-890F-04F1-5887FA32E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641" y="406785"/>
            <a:ext cx="6921751" cy="43131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BBAB3A-D208-A120-8B14-BFF722461BCE}"/>
              </a:ext>
            </a:extLst>
          </p:cNvPr>
          <p:cNvSpPr txBox="1"/>
          <p:nvPr/>
        </p:nvSpPr>
        <p:spPr>
          <a:xfrm>
            <a:off x="-2460171" y="-142602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D825800-645D-1EC5-B11F-BD353250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36" y="235545"/>
            <a:ext cx="7235315" cy="43597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FB7876-7852-0B32-A1EA-02B1CE760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806" y="328384"/>
            <a:ext cx="4263879" cy="2243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EB4169-C103-1E61-C653-DEA5AA35A4A8}"/>
                  </a:ext>
                </a:extLst>
              </p:cNvPr>
              <p:cNvSpPr txBox="1"/>
              <p:nvPr/>
            </p:nvSpPr>
            <p:spPr>
              <a:xfrm>
                <a:off x="952820" y="2864313"/>
                <a:ext cx="2851535" cy="252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EB4169-C103-1E61-C653-DEA5AA35A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20" y="2864313"/>
                <a:ext cx="2851535" cy="252505"/>
              </a:xfrm>
              <a:prstGeom prst="rect">
                <a:avLst/>
              </a:prstGeom>
              <a:blipFill>
                <a:blip r:embed="rId4"/>
                <a:stretch>
                  <a:fillRect l="-1327" t="-138095" b="-20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131ED6-631F-3EB5-938A-5CAD204F68EF}"/>
                  </a:ext>
                </a:extLst>
              </p:cNvPr>
              <p:cNvSpPr txBox="1"/>
              <p:nvPr/>
            </p:nvSpPr>
            <p:spPr>
              <a:xfrm>
                <a:off x="4154312" y="2813557"/>
                <a:ext cx="505561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rgbClr val="000000"/>
                    </a:solidFill>
                    <a:effectLst/>
                    <a:latin typeface="Andale Mono" panose="020B0509000000000004" pitchFamily="49" charset="0"/>
                  </a:rPr>
                  <a:t>- 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latin typeface="Andale Mono" panose="020B0509000000000004" pitchFamily="49" charset="0"/>
                  </a:rPr>
                  <a:t>дополнительный параметр – </a:t>
                </a:r>
                <a:r>
                  <a:rPr lang="fr-FR" b="0" i="0" dirty="0" err="1">
                    <a:solidFill>
                      <a:srgbClr val="000000"/>
                    </a:solidFill>
                    <a:effectLst/>
                    <a:latin typeface="Andale Mono" panose="020B0509000000000004" pitchFamily="49" charset="0"/>
                  </a:rPr>
                  <a:t>bias</a:t>
                </a:r>
                <a:r>
                  <a:rPr lang="fr-FR" b="0" i="0" dirty="0">
                    <a:solidFill>
                      <a:srgbClr val="000000"/>
                    </a:solidFill>
                    <a:effectLst/>
                    <a:latin typeface="Andale Mono" panose="020B0509000000000004" pitchFamily="49" charset="0"/>
                  </a:rPr>
                  <a:t> (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latin typeface="Andale Mono" panose="020B0509000000000004" pitchFamily="49" charset="0"/>
                  </a:rPr>
                  <a:t>смещение)</a:t>
                </a:r>
                <a:endParaRPr lang="ru-RU" dirty="0">
                  <a:latin typeface="Andale Mono" panose="020B0509000000000004" pitchFamily="49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9131ED6-631F-3EB5-938A-5CAD204F6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12" y="2813557"/>
                <a:ext cx="5055615" cy="307777"/>
              </a:xfrm>
              <a:prstGeom prst="rect">
                <a:avLst/>
              </a:prstGeom>
              <a:blipFill>
                <a:blip r:embed="rId5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490268-7466-B7B3-B280-4619DCA660A7}"/>
                  </a:ext>
                </a:extLst>
              </p:cNvPr>
              <p:cNvSpPr txBox="1"/>
              <p:nvPr/>
            </p:nvSpPr>
            <p:spPr>
              <a:xfrm>
                <a:off x="952820" y="3409382"/>
                <a:ext cx="2964423" cy="252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490268-7466-B7B3-B280-4619DCA66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20" y="3409382"/>
                <a:ext cx="2964423" cy="252505"/>
              </a:xfrm>
              <a:prstGeom prst="rect">
                <a:avLst/>
              </a:prstGeom>
              <a:blipFill>
                <a:blip r:embed="rId6"/>
                <a:stretch>
                  <a:fillRect l="-1277" t="-138095" b="-204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CF49AA-39D1-C1E0-2F0E-B263ED5B1EA1}"/>
                  </a:ext>
                </a:extLst>
              </p:cNvPr>
              <p:cNvSpPr txBox="1"/>
              <p:nvPr/>
            </p:nvSpPr>
            <p:spPr>
              <a:xfrm>
                <a:off x="952819" y="4031571"/>
                <a:ext cx="2964423" cy="4679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0,1,2,…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9CF49AA-39D1-C1E0-2F0E-B263ED5B1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19" y="4031571"/>
                <a:ext cx="2964423" cy="467949"/>
              </a:xfrm>
              <a:prstGeom prst="rect">
                <a:avLst/>
              </a:prstGeom>
              <a:blipFill>
                <a:blip r:embed="rId7"/>
                <a:stretch>
                  <a:fillRect l="-2128" t="-76316" r="-1702" b="-684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B540F2-5A86-19C1-5E38-AF813C263480}"/>
                  </a:ext>
                </a:extLst>
              </p:cNvPr>
              <p:cNvSpPr txBox="1"/>
              <p:nvPr/>
            </p:nvSpPr>
            <p:spPr>
              <a:xfrm>
                <a:off x="2097723" y="3739007"/>
                <a:ext cx="2244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B540F2-5A86-19C1-5E38-AF813C263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723" y="3739007"/>
                <a:ext cx="224420" cy="215444"/>
              </a:xfrm>
              <a:prstGeom prst="rect">
                <a:avLst/>
              </a:prstGeom>
              <a:blipFill>
                <a:blip r:embed="rId8"/>
                <a:stretch>
                  <a:fillRect t="-5556" r="-33333" b="-38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767C98-7A1B-DDA0-DFAB-562261685E9F}"/>
                  </a:ext>
                </a:extLst>
              </p:cNvPr>
              <p:cNvSpPr txBox="1"/>
              <p:nvPr/>
            </p:nvSpPr>
            <p:spPr>
              <a:xfrm>
                <a:off x="4154312" y="3361973"/>
                <a:ext cx="513644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Yandex Sans Display Light"/>
                  </a:rPr>
                  <a:t>П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latin typeface="Yandex Sans Display Light"/>
                  </a:rPr>
                  <a:t>олучаем общее число настраиваемых параметров для одной группы нейронов: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Yandex Sans Display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∙3+1=10</m:t>
                    </m:r>
                  </m:oMath>
                </a14:m>
                <a:endParaRPr lang="en-US" b="0" i="0" dirty="0">
                  <a:solidFill>
                    <a:srgbClr val="000000"/>
                  </a:solidFill>
                  <a:effectLst/>
                  <a:latin typeface="Yandex Sans Display Light"/>
                  <a:ea typeface="Cambria Math" panose="02040503050406030204" pitchFamily="18" charset="0"/>
                </a:endParaRPr>
              </a:p>
              <a:p>
                <a:endParaRPr lang="en-US" b="0" i="0" dirty="0">
                  <a:solidFill>
                    <a:srgbClr val="000000"/>
                  </a:solidFill>
                  <a:effectLst/>
                  <a:latin typeface="Yandex Sans Display Light"/>
                  <a:ea typeface="Cambria Math" panose="02040503050406030204" pitchFamily="18" charset="0"/>
                </a:endParaRPr>
              </a:p>
              <a:p>
                <a:r>
                  <a:rPr lang="ru-RU" b="0" i="0" dirty="0">
                    <a:solidFill>
                      <a:srgbClr val="000000"/>
                    </a:solidFill>
                    <a:effectLst/>
                    <a:latin typeface="Yandex Sans Display Light"/>
                  </a:rPr>
                  <a:t>Соответственно, для </a:t>
                </a:r>
                <a:r>
                  <a:rPr lang="fr-FR" b="0" i="0" dirty="0">
                    <a:solidFill>
                      <a:srgbClr val="000000"/>
                    </a:solidFill>
                    <a:effectLst/>
                    <a:latin typeface="Yandex Sans Display Light"/>
                  </a:rPr>
                  <a:t>n </a:t>
                </a:r>
                <a:r>
                  <a:rPr lang="ru-RU" b="0" i="0" dirty="0">
                    <a:solidFill>
                      <a:srgbClr val="000000"/>
                    </a:solidFill>
                    <a:effectLst/>
                    <a:latin typeface="Yandex Sans Display Light"/>
                  </a:rPr>
                  <a:t>групп, получим: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∙3+1)=10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767C98-7A1B-DDA0-DFAB-562261685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312" y="3361973"/>
                <a:ext cx="5136444" cy="954107"/>
              </a:xfrm>
              <a:prstGeom prst="rect">
                <a:avLst/>
              </a:prstGeom>
              <a:blipFill>
                <a:blip r:embed="rId9"/>
                <a:stretch>
                  <a:fillRect l="-246" b="-78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507277" y="231722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Пример</a:t>
            </a: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3684E9B-CA99-FFF7-CEED-677A0691EA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34" r="588"/>
          <a:stretch/>
        </p:blipFill>
        <p:spPr>
          <a:xfrm>
            <a:off x="1524203" y="826022"/>
            <a:ext cx="5974582" cy="408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7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971108" y="169211"/>
            <a:ext cx="5810256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Благодаря такому подходу, нейроны каждой группы активизируются, когда на участке изображения появляется фрагмент, подходящий под их ядра:</a:t>
            </a:r>
            <a:endParaRPr sz="1800" dirty="0">
              <a:latin typeface="Andale Mono" panose="020B05090000000000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AB89B4-DC5D-7E3A-DD28-EB978DD13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15" y="1532217"/>
            <a:ext cx="8288570" cy="3079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C7EF45-D82C-93F7-7C84-841FCCCBCD84}"/>
              </a:ext>
            </a:extLst>
          </p:cNvPr>
          <p:cNvSpPr txBox="1"/>
          <p:nvPr/>
        </p:nvSpPr>
        <p:spPr>
          <a:xfrm>
            <a:off x="1971108" y="4579950"/>
            <a:ext cx="7172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 на выходе формируется набор карт признаков, которые называются </a:t>
            </a:r>
            <a:r>
              <a:rPr lang="ru-RU" b="1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каналами</a:t>
            </a:r>
            <a:r>
              <a:rPr lang="ru-RU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. </a:t>
            </a:r>
            <a:endParaRPr lang="ru-RU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7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F83B6-0D81-9ED6-A722-98075E0EA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567" y="519862"/>
            <a:ext cx="7798674" cy="370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22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600305" y="218591"/>
            <a:ext cx="6398066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000" i="0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Pooling</a:t>
            </a:r>
            <a:r>
              <a:rPr lang="fr-FR" sz="200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(</a:t>
            </a:r>
            <a:r>
              <a:rPr lang="ru-RU" sz="200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изменение масштаба)</a:t>
            </a:r>
            <a:br>
              <a:rPr lang="ru-RU" b="1" i="0" dirty="0">
                <a:solidFill>
                  <a:srgbClr val="000000"/>
                </a:solidFill>
                <a:effectLst/>
                <a:latin typeface="Yandex Sans Display Light"/>
              </a:rPr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75D71-E993-1141-7C16-50773C624F0D}"/>
              </a:ext>
            </a:extLst>
          </p:cNvPr>
          <p:cNvSpPr txBox="1"/>
          <p:nvPr/>
        </p:nvSpPr>
        <p:spPr>
          <a:xfrm>
            <a:off x="176154" y="1543436"/>
            <a:ext cx="28483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MaxPooling</a:t>
            </a:r>
            <a:r>
              <a:rPr lang="fr-FR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– </a:t>
            </a:r>
            <a:r>
              <a:rPr lang="ru-RU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отбор наибольших значений;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MinPooling</a:t>
            </a:r>
            <a:r>
              <a:rPr lang="fr-FR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– </a:t>
            </a:r>
            <a:r>
              <a:rPr lang="ru-RU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отбор наименьших значений;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 err="1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AveragePooling</a:t>
            </a:r>
            <a:r>
              <a:rPr lang="fr-FR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 – </a:t>
            </a:r>
            <a:r>
              <a:rPr lang="ru-RU" b="0" i="0" dirty="0">
                <a:solidFill>
                  <a:srgbClr val="000000"/>
                </a:solidFill>
                <a:effectLst/>
                <a:latin typeface="Andale Mono" panose="020B0509000000000004" pitchFamily="49" charset="0"/>
              </a:rPr>
              <a:t>отбор средних значений.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063B3C-8C62-B1EC-F9B3-7823CE34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240" y="1150207"/>
            <a:ext cx="5168900" cy="2286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754580-549F-5173-5882-528216831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93" y="3542905"/>
            <a:ext cx="7373630" cy="124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5963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416</Words>
  <Application>Microsoft Macintosh PowerPoint</Application>
  <PresentationFormat>Экран (16:9)</PresentationFormat>
  <Paragraphs>62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8" baseType="lpstr">
      <vt:lpstr>Yandex Sans Display Light</vt:lpstr>
      <vt:lpstr>Helvetica Neue</vt:lpstr>
      <vt:lpstr>Andale Mono</vt:lpstr>
      <vt:lpstr>Fjalla One</vt:lpstr>
      <vt:lpstr>Arial</vt:lpstr>
      <vt:lpstr>Barlow Semi Condensed</vt:lpstr>
      <vt:lpstr>American Typewriter</vt:lpstr>
      <vt:lpstr>Barlow Semi Condensed Medium</vt:lpstr>
      <vt:lpstr>Roboto Condensed Light</vt:lpstr>
      <vt:lpstr>Cambria Math</vt:lpstr>
      <vt:lpstr>Technology Consulting by Slidesgo</vt:lpstr>
      <vt:lpstr>Свёрточные нейронные сети</vt:lpstr>
      <vt:lpstr>Convolutional Neural Networks (CNN)</vt:lpstr>
      <vt:lpstr>Презентация PowerPoint</vt:lpstr>
      <vt:lpstr>Презентация PowerPoint</vt:lpstr>
      <vt:lpstr>Презентация PowerPoint</vt:lpstr>
      <vt:lpstr>Пример</vt:lpstr>
      <vt:lpstr>Благодаря такому подходу, нейроны каждой группы активизируются, когда на участке изображения появляется фрагмент, подходящий под их ядра:</vt:lpstr>
      <vt:lpstr>Презентация PowerPoint</vt:lpstr>
      <vt:lpstr>Pooling (изменение масштаба) </vt:lpstr>
      <vt:lpstr>Итоговая архитектура</vt:lpstr>
      <vt:lpstr>Делаем СНС в Keras</vt:lpstr>
      <vt:lpstr>Презентация PowerPoint</vt:lpstr>
      <vt:lpstr>Презентация PowerPoint</vt:lpstr>
      <vt:lpstr>Презентация PowerPoint</vt:lpstr>
      <vt:lpstr>Презентация PowerPoint</vt:lpstr>
      <vt:lpstr>Иные слои</vt:lpstr>
      <vt:lpstr>Пример: раскрашивание изображений</vt:lpstr>
      <vt:lpstr>Презентация PowerPoint</vt:lpstr>
      <vt:lpstr>Презентация PowerPoint</vt:lpstr>
      <vt:lpstr>Как сеть учится раскрашивать </vt:lpstr>
      <vt:lpstr>Презентация PowerPoint</vt:lpstr>
      <vt:lpstr>Презентация PowerPoint</vt:lpstr>
      <vt:lpstr>В 2016-м году ряд японских исследователей: Хатоши Иизука, Эдгар Симо-Серра и Хироши Ишикава предложили двухсетевую архитектуру:  </vt:lpstr>
      <vt:lpstr>Другие применения свёрточных нейронных сетей</vt:lpstr>
      <vt:lpstr>Презентация PowerPoint</vt:lpstr>
      <vt:lpstr>Заключение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Сверточные нейронные сети</dc:title>
  <cp:lastModifiedBy>Анна Жученко</cp:lastModifiedBy>
  <cp:revision>13</cp:revision>
  <dcterms:modified xsi:type="dcterms:W3CDTF">2025-09-29T09:34:19Z</dcterms:modified>
</cp:coreProperties>
</file>