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ACCA9-83FF-EB47-9419-9C785692CA0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E8935CA-DF09-874F-84FE-6DECD16ED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4A40133-AFCF-DB40-A3E3-0D3B2DD923D0}"/>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D6F3EDE7-352A-BF41-BBD0-1A2432BD8C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990356-A887-7C41-BBCA-26612F2352A3}"/>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413819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E9AAA-0598-B849-AC1A-8491D68ECDC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B5DDBC0-F05F-C447-BD15-2B950F04544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F245F68-7290-3444-B665-DF9D015BAABF}"/>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9B78B26B-D305-8045-B67C-CE037372B4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4850F3-C0E2-B74D-AFEA-B6DDC7883722}"/>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142374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B12D04-D0C2-104B-9A75-1547905F4CD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C2DBC9E-6527-BE43-BDD1-06F812B5BF3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6A7A845-E5EF-6442-B239-F941AE729ED7}"/>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D77DEDC5-3C9E-A34A-AABA-F62B8226DD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A8D3D7-CEC5-C446-BED4-EBA4D0D48393}"/>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45231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2DBC2-D89F-504F-8DC8-5C16F475754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2BE6DF-D40E-3343-9FD6-A2CB8F0758A4}"/>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9E30167-9CF8-174A-8149-31A1111260E2}"/>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8F06CDAA-44C3-B244-B294-0D943EE5DA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2C5692-2D86-F34D-8017-1A69860B8AA7}"/>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237545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EAEE4-973B-1343-9DCD-FD4FEA4CC26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88F6FE2-7C2E-EC4F-9E40-51BEF515B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B16239E-4519-5A44-96CB-04AE437E1295}"/>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47F1606F-D7B6-E746-B3E0-59C6686C5C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D6D6BDB-0741-2543-BCBB-5C4653F52627}"/>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385252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9F7D0-CDB1-B346-AF98-F2DA65208A2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F5082D4-D8D5-C34E-8911-7D35C5FEE1D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C86694-6101-0549-AD87-24949FE8A210}"/>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5F90824F-4162-E344-8119-6B613086E9FC}"/>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6" name="页脚占位符 5">
            <a:extLst>
              <a:ext uri="{FF2B5EF4-FFF2-40B4-BE49-F238E27FC236}">
                <a16:creationId xmlns:a16="http://schemas.microsoft.com/office/drawing/2014/main" id="{B9EC7A90-0479-AB48-9F68-4B00DA2EF42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0FC54A5-B7AB-BE4F-A076-9C9E0132B0C4}"/>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419860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05376-0494-4147-919F-C6778F7FC52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D61E4B0-8450-1042-AE6D-EC4619D3F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5B0E56B-5879-814A-80C9-B6669911821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10372CA7-EBD0-B444-B3BA-8C7689ADD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23A7048-FED1-3943-B503-45F7453FED4F}"/>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70660F1A-4D6B-8243-83C6-C8DB327C284A}"/>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8" name="页脚占位符 7">
            <a:extLst>
              <a:ext uri="{FF2B5EF4-FFF2-40B4-BE49-F238E27FC236}">
                <a16:creationId xmlns:a16="http://schemas.microsoft.com/office/drawing/2014/main" id="{2B868F73-97D9-E245-981C-9392B46A55F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F25FB19-B26B-3045-A80F-426ED9344AF6}"/>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79353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6DDB2-409D-9044-AFD2-BB16DB66918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33147E6-2C34-D54A-B129-20BAADABCE09}"/>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4" name="页脚占位符 3">
            <a:extLst>
              <a:ext uri="{FF2B5EF4-FFF2-40B4-BE49-F238E27FC236}">
                <a16:creationId xmlns:a16="http://schemas.microsoft.com/office/drawing/2014/main" id="{CF4504DF-B11A-554D-B2A4-AAE28EC2105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90641AE-EE42-0E4B-A9C2-100A4287CA19}"/>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195268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E9ADD8-FB58-3F48-A4EC-C61350E0B654}"/>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3" name="页脚占位符 2">
            <a:extLst>
              <a:ext uri="{FF2B5EF4-FFF2-40B4-BE49-F238E27FC236}">
                <a16:creationId xmlns:a16="http://schemas.microsoft.com/office/drawing/2014/main" id="{C0E11008-5B73-F847-9451-52AF1F18412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7EE8AAC-06B5-CA4A-94B4-942B986AE542}"/>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115197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A8B3A-EF5E-7F47-B70C-144579F41C1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BB81439-16FB-B54A-BB74-791903FD2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9EE7CD51-862E-7D4C-A5F8-AE24D199A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5190F839-EDAD-6246-8D17-E6561F7027AB}"/>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6" name="页脚占位符 5">
            <a:extLst>
              <a:ext uri="{FF2B5EF4-FFF2-40B4-BE49-F238E27FC236}">
                <a16:creationId xmlns:a16="http://schemas.microsoft.com/office/drawing/2014/main" id="{F5D82A5C-F56E-8842-BDB4-2996320A7E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67E704-87F3-D447-A386-8AF58923A949}"/>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26571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C5B72-EBBA-504E-A53C-DE6CC395E50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96239C9-D693-9A47-8449-A8441C735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66D7793-6898-394D-952E-FFC5B5527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00AB238-35B9-1641-B218-8482D267908A}"/>
              </a:ext>
            </a:extLst>
          </p:cNvPr>
          <p:cNvSpPr>
            <a:spLocks noGrp="1"/>
          </p:cNvSpPr>
          <p:nvPr>
            <p:ph type="dt" sz="half" idx="10"/>
          </p:nvPr>
        </p:nvSpPr>
        <p:spPr/>
        <p:txBody>
          <a:bodyPr/>
          <a:lstStyle/>
          <a:p>
            <a:fld id="{95E1CF6C-7086-574D-ADFD-0DC98526FBFD}" type="datetimeFigureOut">
              <a:rPr kumimoji="1" lang="zh-CN" altLang="en-US" smtClean="0"/>
              <a:t>2021/2/2</a:t>
            </a:fld>
            <a:endParaRPr kumimoji="1" lang="zh-CN" altLang="en-US"/>
          </a:p>
        </p:txBody>
      </p:sp>
      <p:sp>
        <p:nvSpPr>
          <p:cNvPr id="6" name="页脚占位符 5">
            <a:extLst>
              <a:ext uri="{FF2B5EF4-FFF2-40B4-BE49-F238E27FC236}">
                <a16:creationId xmlns:a16="http://schemas.microsoft.com/office/drawing/2014/main" id="{1D130EF3-B2CF-3849-9FAA-76ACC2606A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0BD1E7B-5A76-1F4F-A2D8-6206EA428F6B}"/>
              </a:ext>
            </a:extLst>
          </p:cNvPr>
          <p:cNvSpPr>
            <a:spLocks noGrp="1"/>
          </p:cNvSpPr>
          <p:nvPr>
            <p:ph type="sldNum" sz="quarter" idx="12"/>
          </p:nvPr>
        </p:nvSpPr>
        <p:spPr/>
        <p:txBody>
          <a:body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24435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BDCD17-E4B9-5842-B3DB-265813EAA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ACFA56-B2DE-C645-B2DD-731234FF2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1B09E50-149E-1B4D-B9A7-E28134B07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1CF6C-7086-574D-ADFD-0DC98526FBFD}" type="datetimeFigureOut">
              <a:rPr kumimoji="1" lang="zh-CN" altLang="en-US" smtClean="0"/>
              <a:t>2021/2/2</a:t>
            </a:fld>
            <a:endParaRPr kumimoji="1" lang="zh-CN" altLang="en-US"/>
          </a:p>
        </p:txBody>
      </p:sp>
      <p:sp>
        <p:nvSpPr>
          <p:cNvPr id="5" name="页脚占位符 4">
            <a:extLst>
              <a:ext uri="{FF2B5EF4-FFF2-40B4-BE49-F238E27FC236}">
                <a16:creationId xmlns:a16="http://schemas.microsoft.com/office/drawing/2014/main" id="{1F3273BB-5D6D-3A46-86F7-237E747FC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9BC7DF9-AB70-5344-B6E8-AD1AB961E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4A160-45D9-1347-ABFA-4E58E0705E2F}" type="slidenum">
              <a:rPr kumimoji="1" lang="zh-CN" altLang="en-US" smtClean="0"/>
              <a:t>‹#›</a:t>
            </a:fld>
            <a:endParaRPr kumimoji="1" lang="zh-CN" altLang="en-US"/>
          </a:p>
        </p:txBody>
      </p:sp>
    </p:spTree>
    <p:extLst>
      <p:ext uri="{BB962C8B-B14F-4D97-AF65-F5344CB8AC3E}">
        <p14:creationId xmlns:p14="http://schemas.microsoft.com/office/powerpoint/2010/main" val="337830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al.inria.fr/inria-00321895/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6D532A-4C59-9B41-A4DA-7DEB938590D6}"/>
              </a:ext>
            </a:extLst>
          </p:cNvPr>
          <p:cNvSpPr txBox="1"/>
          <p:nvPr/>
        </p:nvSpPr>
        <p:spPr>
          <a:xfrm>
            <a:off x="3040083" y="1603169"/>
            <a:ext cx="6222670" cy="646331"/>
          </a:xfrm>
          <a:prstGeom prst="rect">
            <a:avLst/>
          </a:prstGeom>
          <a:noFill/>
        </p:spPr>
        <p:txBody>
          <a:bodyPr wrap="square" rtlCol="0">
            <a:spAutoFit/>
          </a:bodyPr>
          <a:lstStyle/>
          <a:p>
            <a:r>
              <a:rPr kumimoji="1" lang="en-US" altLang="zh-CN" sz="3600" dirty="0" err="1"/>
              <a:t>Drareni</a:t>
            </a:r>
            <a:r>
              <a:rPr kumimoji="1" lang="zh-CN" altLang="en-US" sz="3600" dirty="0"/>
              <a:t> 线阵相机标定算法</a:t>
            </a:r>
          </a:p>
        </p:txBody>
      </p:sp>
      <p:sp>
        <p:nvSpPr>
          <p:cNvPr id="5" name="文本框 4">
            <a:extLst>
              <a:ext uri="{FF2B5EF4-FFF2-40B4-BE49-F238E27FC236}">
                <a16:creationId xmlns:a16="http://schemas.microsoft.com/office/drawing/2014/main" id="{3B87C6BD-6606-494A-BB1A-5793A7293F57}"/>
              </a:ext>
            </a:extLst>
          </p:cNvPr>
          <p:cNvSpPr txBox="1"/>
          <p:nvPr/>
        </p:nvSpPr>
        <p:spPr>
          <a:xfrm>
            <a:off x="3040083" y="3372594"/>
            <a:ext cx="6555179" cy="2031325"/>
          </a:xfrm>
          <a:prstGeom prst="rect">
            <a:avLst/>
          </a:prstGeom>
          <a:noFill/>
        </p:spPr>
        <p:txBody>
          <a:bodyPr wrap="square" rtlCol="0">
            <a:spAutoFit/>
          </a:bodyPr>
          <a:lstStyle/>
          <a:p>
            <a:r>
              <a:rPr kumimoji="1" lang="zh-CN" altLang="en-US" dirty="0"/>
              <a:t>原文链接：</a:t>
            </a:r>
            <a:endParaRPr kumimoji="1" lang="en-US" altLang="zh-CN" dirty="0"/>
          </a:p>
          <a:p>
            <a:r>
              <a:rPr kumimoji="1" lang="en-US" altLang="zh-CN" dirty="0">
                <a:hlinkClick r:id="rId2"/>
              </a:rPr>
              <a:t>https://hal.inria.fr/inria-00321895/document</a:t>
            </a:r>
            <a:endParaRPr kumimoji="1" lang="en-US" altLang="zh-CN" dirty="0"/>
          </a:p>
          <a:p>
            <a:endParaRPr kumimoji="1" lang="en-US" altLang="zh-CN" dirty="0"/>
          </a:p>
          <a:p>
            <a:r>
              <a:rPr kumimoji="1" lang="zh-CN" altLang="en-US" dirty="0"/>
              <a:t>这位大佬的另一篇文章貌似对他们的工作做了更加详细的描述，但是这篇论文部分章节是英文，部分章节是法文，于是我就放弃了：</a:t>
            </a:r>
            <a:endParaRPr kumimoji="1" lang="en-US" altLang="zh-CN" dirty="0"/>
          </a:p>
          <a:p>
            <a:r>
              <a:rPr kumimoji="1" lang="en-US" altLang="zh-CN" dirty="0"/>
              <a:t>https://</a:t>
            </a:r>
            <a:r>
              <a:rPr kumimoji="1" lang="en-US" altLang="zh-CN" dirty="0" err="1"/>
              <a:t>papyrus.bib.umontreal.ca</a:t>
            </a:r>
            <a:r>
              <a:rPr kumimoji="1" lang="en-US" altLang="zh-CN" dirty="0"/>
              <a:t>/</a:t>
            </a:r>
            <a:r>
              <a:rPr kumimoji="1" lang="en-US" altLang="zh-CN" dirty="0" err="1"/>
              <a:t>xmlui</a:t>
            </a:r>
            <a:r>
              <a:rPr kumimoji="1" lang="en-US" altLang="zh-CN" dirty="0"/>
              <a:t>/handle/1866/4868</a:t>
            </a:r>
            <a:endParaRPr kumimoji="1" lang="zh-CN" altLang="en-US" dirty="0"/>
          </a:p>
        </p:txBody>
      </p:sp>
    </p:spTree>
    <p:extLst>
      <p:ext uri="{BB962C8B-B14F-4D97-AF65-F5344CB8AC3E}">
        <p14:creationId xmlns:p14="http://schemas.microsoft.com/office/powerpoint/2010/main" val="136775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57E2D8-4F0A-8045-BBEB-F34E577014AA}"/>
              </a:ext>
            </a:extLst>
          </p:cNvPr>
          <p:cNvSpPr txBox="1"/>
          <p:nvPr/>
        </p:nvSpPr>
        <p:spPr>
          <a:xfrm>
            <a:off x="1165341" y="714373"/>
            <a:ext cx="9472613" cy="646331"/>
          </a:xfrm>
          <a:prstGeom prst="rect">
            <a:avLst/>
          </a:prstGeom>
          <a:noFill/>
        </p:spPr>
        <p:txBody>
          <a:bodyPr wrap="square" rtlCol="0">
            <a:spAutoFit/>
          </a:bodyPr>
          <a:lstStyle/>
          <a:p>
            <a:r>
              <a:rPr kumimoji="1" lang="zh-CN" altLang="en-US" dirty="0"/>
              <a:t>       和</a:t>
            </a:r>
            <a:r>
              <a:rPr kumimoji="1" lang="en-US" altLang="zh-CN" dirty="0"/>
              <a:t>DLT</a:t>
            </a:r>
            <a:r>
              <a:rPr kumimoji="1" lang="zh-CN" altLang="en-US" dirty="0"/>
              <a:t>算法一样，我这里也是采用的“</a:t>
            </a:r>
            <a:r>
              <a:rPr kumimoji="1" lang="en-US" altLang="zh-CN" dirty="0" err="1"/>
              <a:t>Normaliztion</a:t>
            </a:r>
            <a:r>
              <a:rPr kumimoji="1" lang="en-US" altLang="zh-CN" dirty="0">
                <a:sym typeface="Wingdings" pitchFamily="2" charset="2"/>
              </a:rPr>
              <a:t></a:t>
            </a:r>
            <a:r>
              <a:rPr kumimoji="1" lang="zh-CN" altLang="en-US" dirty="0">
                <a:sym typeface="Wingdings" pitchFamily="2" charset="2"/>
              </a:rPr>
              <a:t>处理数据</a:t>
            </a:r>
            <a:r>
              <a:rPr kumimoji="1" lang="en-US" altLang="zh-CN" dirty="0">
                <a:sym typeface="Wingdings" pitchFamily="2" charset="2"/>
              </a:rPr>
              <a:t>Denormalization</a:t>
            </a:r>
            <a:r>
              <a:rPr kumimoji="1" lang="zh-CN" altLang="en-US" dirty="0"/>
              <a:t>”的步骤。</a:t>
            </a:r>
          </a:p>
        </p:txBody>
      </p:sp>
      <p:pic>
        <p:nvPicPr>
          <p:cNvPr id="5" name="图片 4">
            <a:extLst>
              <a:ext uri="{FF2B5EF4-FFF2-40B4-BE49-F238E27FC236}">
                <a16:creationId xmlns:a16="http://schemas.microsoft.com/office/drawing/2014/main" id="{56795BD6-6A86-DB46-91EC-9F661FD13A94}"/>
              </a:ext>
            </a:extLst>
          </p:cNvPr>
          <p:cNvPicPr>
            <a:picLocks noChangeAspect="1"/>
          </p:cNvPicPr>
          <p:nvPr/>
        </p:nvPicPr>
        <p:blipFill>
          <a:blip r:embed="rId2"/>
          <a:stretch>
            <a:fillRect/>
          </a:stretch>
        </p:blipFill>
        <p:spPr>
          <a:xfrm>
            <a:off x="2328862" y="1360704"/>
            <a:ext cx="6688372" cy="4962607"/>
          </a:xfrm>
          <a:prstGeom prst="rect">
            <a:avLst/>
          </a:prstGeom>
        </p:spPr>
      </p:pic>
    </p:spTree>
    <p:extLst>
      <p:ext uri="{BB962C8B-B14F-4D97-AF65-F5344CB8AC3E}">
        <p14:creationId xmlns:p14="http://schemas.microsoft.com/office/powerpoint/2010/main" val="176285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a:extLst>
              <a:ext uri="{FF2B5EF4-FFF2-40B4-BE49-F238E27FC236}">
                <a16:creationId xmlns:a16="http://schemas.microsoft.com/office/drawing/2014/main" id="{CE03DB68-139F-B346-948E-8171FA09930B}"/>
              </a:ext>
            </a:extLst>
          </p:cNvPr>
          <p:cNvSpPr/>
          <p:nvPr/>
        </p:nvSpPr>
        <p:spPr>
          <a:xfrm>
            <a:off x="804567" y="2221255"/>
            <a:ext cx="10145030" cy="1063149"/>
          </a:xfrm>
          <a:prstGeom prst="roundRect">
            <a:avLst/>
          </a:prstGeom>
          <a:ln w="444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1" name="圆角矩形 50">
            <a:extLst>
              <a:ext uri="{FF2B5EF4-FFF2-40B4-BE49-F238E27FC236}">
                <a16:creationId xmlns:a16="http://schemas.microsoft.com/office/drawing/2014/main" id="{E0A58116-1902-6A48-A92F-DD29BE40D246}"/>
              </a:ext>
            </a:extLst>
          </p:cNvPr>
          <p:cNvSpPr/>
          <p:nvPr/>
        </p:nvSpPr>
        <p:spPr>
          <a:xfrm>
            <a:off x="238342" y="3800851"/>
            <a:ext cx="11811469" cy="2534785"/>
          </a:xfrm>
          <a:prstGeom prst="roundRect">
            <a:avLst/>
          </a:prstGeom>
          <a:ln w="635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3885ABF-857E-934A-A360-E6622FAB05DE}"/>
                  </a:ext>
                </a:extLst>
              </p:cNvPr>
              <p:cNvSpPr txBox="1"/>
              <p:nvPr/>
            </p:nvSpPr>
            <p:spPr>
              <a:xfrm>
                <a:off x="965316" y="514348"/>
                <a:ext cx="9472613" cy="1512978"/>
              </a:xfrm>
              <a:prstGeom prst="rect">
                <a:avLst/>
              </a:prstGeom>
              <a:noFill/>
            </p:spPr>
            <p:txBody>
              <a:bodyPr wrap="square" rtlCol="0">
                <a:spAutoFit/>
              </a:bodyPr>
              <a:lstStyle/>
              <a:p>
                <a:r>
                  <a:rPr kumimoji="1" lang="zh-CN" altLang="en-US" dirty="0"/>
                  <a:t>       所以，相当于我们喂入</a:t>
                </a:r>
                <a:r>
                  <a:rPr kumimoji="1" lang="en-US" altLang="zh-CN" dirty="0" err="1"/>
                  <a:t>Drareni</a:t>
                </a:r>
                <a:r>
                  <a:rPr kumimoji="1" lang="zh-CN" altLang="en-US" dirty="0"/>
                  <a:t>算法的是做了</a:t>
                </a:r>
                <a:r>
                  <a:rPr kumimoji="1" lang="en-US" altLang="zh-CN" dirty="0"/>
                  <a:t>Normalization</a:t>
                </a:r>
                <a:r>
                  <a:rPr kumimoji="1" lang="zh-CN" altLang="en-US" dirty="0"/>
                  <a:t>后的图像平面坐标，记为</a:t>
                </a:r>
                <a14:m>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𝑢</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𝑣</m:t>
                            </m:r>
                          </m:e>
                        </m:acc>
                      </m:e>
                    </m:d>
                  </m:oMath>
                </a14:m>
                <a:r>
                  <a:rPr kumimoji="1" lang="zh-CN" altLang="en-US" dirty="0"/>
                  <a:t>，算法输出的也是</a:t>
                </a:r>
                <a:r>
                  <a:rPr kumimoji="1" lang="en-US" altLang="zh-CN" dirty="0"/>
                  <a:t>Normalized</a:t>
                </a:r>
                <a:r>
                  <a:rPr kumimoji="1" lang="zh-CN" altLang="en-US" dirty="0"/>
                  <a:t>世界平面坐标，记为</a:t>
                </a:r>
                <a14:m>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a</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b</m:t>
                            </m:r>
                          </m:e>
                        </m:acc>
                      </m:e>
                    </m:d>
                  </m:oMath>
                </a14:m>
                <a:r>
                  <a:rPr kumimoji="1" lang="zh-CN" altLang="en-US" dirty="0"/>
                  <a:t>。所以，在标定阶段我们要求的矩阵除了</a:t>
                </a:r>
                <a:r>
                  <a:rPr kumimoji="1" lang="en-US" altLang="zh-CN" dirty="0"/>
                  <a:t>H</a:t>
                </a:r>
                <a:r>
                  <a:rPr kumimoji="1" lang="zh-CN" altLang="en-US" dirty="0"/>
                  <a:t>矩阵之外，还要求出图像平面坐标系的</a:t>
                </a:r>
                <a:r>
                  <a:rPr kumimoji="1" lang="en-US" altLang="zh-CN" dirty="0"/>
                  <a:t>Normalization</a:t>
                </a:r>
                <a:r>
                  <a:rPr kumimoji="1" lang="zh-CN" altLang="en-US" dirty="0"/>
                  <a:t>转化矩阵</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1</m:t>
                        </m:r>
                      </m:sub>
                    </m:sSub>
                    <m:r>
                      <a:rPr kumimoji="1" lang="zh-CN" altLang="en-US" i="1">
                        <a:latin typeface="Cambria Math" panose="02040503050406030204" pitchFamily="18" charset="0"/>
                      </a:rPr>
                      <m:t>和</m:t>
                    </m:r>
                    <m:r>
                      <a:rPr kumimoji="1" lang="zh-CN" altLang="en-US" i="1" smtClean="0">
                        <a:latin typeface="Cambria Math" panose="02040503050406030204" pitchFamily="18" charset="0"/>
                      </a:rPr>
                      <m:t>世界</m:t>
                    </m:r>
                  </m:oMath>
                </a14:m>
                <a:r>
                  <a:rPr kumimoji="1" lang="zh-CN" altLang="en-US" dirty="0"/>
                  <a:t>平面坐标系的</a:t>
                </a:r>
                <a:r>
                  <a:rPr kumimoji="1" lang="en-US" altLang="zh-CN" dirty="0"/>
                  <a:t>Normalization</a:t>
                </a:r>
                <a:r>
                  <a:rPr kumimoji="1" lang="zh-CN" altLang="en-US" dirty="0"/>
                  <a:t>转化矩阵</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2</m:t>
                        </m:r>
                      </m:sub>
                    </m:sSub>
                    <m:r>
                      <a:rPr kumimoji="1" lang="zh-CN" altLang="en-US" b="0" i="0" smtClean="0">
                        <a:latin typeface="Cambria Math" panose="02040503050406030204" pitchFamily="18" charset="0"/>
                      </a:rPr>
                      <m:t>。</m:t>
                    </m:r>
                  </m:oMath>
                </a14:m>
                <a:endParaRPr kumimoji="1" lang="en-US" altLang="zh-CN" dirty="0"/>
              </a:p>
              <a:p>
                <a:r>
                  <a:rPr kumimoji="1" lang="zh-CN" altLang="en-US" dirty="0"/>
                  <a:t>       即标定阶段的过程如下：</a:t>
                </a:r>
              </a:p>
            </p:txBody>
          </p:sp>
        </mc:Choice>
        <mc:Fallback xmlns="">
          <p:sp>
            <p:nvSpPr>
              <p:cNvPr id="4" name="文本框 3">
                <a:extLst>
                  <a:ext uri="{FF2B5EF4-FFF2-40B4-BE49-F238E27FC236}">
                    <a16:creationId xmlns:a16="http://schemas.microsoft.com/office/drawing/2014/main" id="{13885ABF-857E-934A-A360-E6622FAB05DE}"/>
                  </a:ext>
                </a:extLst>
              </p:cNvPr>
              <p:cNvSpPr txBox="1">
                <a:spLocks noRot="1" noChangeAspect="1" noMove="1" noResize="1" noEditPoints="1" noAdjustHandles="1" noChangeArrowheads="1" noChangeShapeType="1" noTextEdit="1"/>
              </p:cNvSpPr>
              <p:nvPr/>
            </p:nvSpPr>
            <p:spPr>
              <a:xfrm>
                <a:off x="965316" y="514348"/>
                <a:ext cx="9472613" cy="1512978"/>
              </a:xfrm>
              <a:prstGeom prst="rect">
                <a:avLst/>
              </a:prstGeom>
              <a:blipFill>
                <a:blip r:embed="rId2"/>
                <a:stretch>
                  <a:fillRect l="-402" t="-826" r="-2811" b="-495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26624E1-818E-AE4C-830A-C915E4B82936}"/>
              </a:ext>
            </a:extLst>
          </p:cNvPr>
          <p:cNvSpPr txBox="1"/>
          <p:nvPr/>
        </p:nvSpPr>
        <p:spPr>
          <a:xfrm>
            <a:off x="1316238" y="2600324"/>
            <a:ext cx="671512" cy="369332"/>
          </a:xfrm>
          <a:prstGeom prst="rect">
            <a:avLst/>
          </a:prstGeom>
          <a:noFill/>
        </p:spPr>
        <p:txBody>
          <a:bodyPr wrap="square" rtlCol="0">
            <a:spAutoFit/>
          </a:bodyPr>
          <a:lstStyle/>
          <a:p>
            <a:r>
              <a:rPr kumimoji="1" lang="en-US" altLang="zh-CN" dirty="0"/>
              <a:t>(u, v)</a:t>
            </a:r>
            <a:endParaRPr kumimoji="1" lang="zh-CN" altLang="en-US" dirty="0"/>
          </a:p>
        </p:txBody>
      </p:sp>
      <p:sp>
        <p:nvSpPr>
          <p:cNvPr id="8" name="文本框 7">
            <a:extLst>
              <a:ext uri="{FF2B5EF4-FFF2-40B4-BE49-F238E27FC236}">
                <a16:creationId xmlns:a16="http://schemas.microsoft.com/office/drawing/2014/main" id="{774430B9-B058-3846-991B-6E3CCAF42381}"/>
              </a:ext>
            </a:extLst>
          </p:cNvPr>
          <p:cNvSpPr txBox="1"/>
          <p:nvPr/>
        </p:nvSpPr>
        <p:spPr>
          <a:xfrm>
            <a:off x="8957351" y="2569181"/>
            <a:ext cx="792952" cy="369332"/>
          </a:xfrm>
          <a:prstGeom prst="rect">
            <a:avLst/>
          </a:prstGeom>
          <a:noFill/>
        </p:spPr>
        <p:txBody>
          <a:bodyPr wrap="square" rtlCol="0">
            <a:spAutoFit/>
          </a:bodyPr>
          <a:lstStyle/>
          <a:p>
            <a:r>
              <a:rPr kumimoji="1" lang="en-US" altLang="zh-CN" dirty="0"/>
              <a:t>(a, b)</a:t>
            </a:r>
            <a:endParaRPr kumimoji="1" lang="zh-CN" altLang="en-US" dirty="0"/>
          </a:p>
        </p:txBody>
      </p:sp>
      <p:sp>
        <p:nvSpPr>
          <p:cNvPr id="9" name="文本框 8">
            <a:extLst>
              <a:ext uri="{FF2B5EF4-FFF2-40B4-BE49-F238E27FC236}">
                <a16:creationId xmlns:a16="http://schemas.microsoft.com/office/drawing/2014/main" id="{7DF78E94-91DA-6D42-AE99-90ECCB27B1EF}"/>
              </a:ext>
            </a:extLst>
          </p:cNvPr>
          <p:cNvSpPr txBox="1"/>
          <p:nvPr/>
        </p:nvSpPr>
        <p:spPr>
          <a:xfrm>
            <a:off x="9018071" y="2984779"/>
            <a:ext cx="671512" cy="276999"/>
          </a:xfrm>
          <a:prstGeom prst="rect">
            <a:avLst/>
          </a:prstGeom>
          <a:noFill/>
        </p:spPr>
        <p:txBody>
          <a:bodyPr wrap="square" rtlCol="0">
            <a:spAutoFit/>
          </a:bodyPr>
          <a:lstStyle/>
          <a:p>
            <a:r>
              <a:rPr kumimoji="1" lang="zh-CN" altLang="en-US" sz="1200" dirty="0"/>
              <a:t>输出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981DFF6-8D47-E744-9270-EA508D2B115F}"/>
                  </a:ext>
                </a:extLst>
              </p:cNvPr>
              <p:cNvSpPr txBox="1"/>
              <p:nvPr/>
            </p:nvSpPr>
            <p:spPr>
              <a:xfrm>
                <a:off x="3564730" y="2600324"/>
                <a:ext cx="6715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𝑢</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𝑣</m:t>
                              </m:r>
                            </m:e>
                          </m:acc>
                        </m:e>
                      </m:d>
                    </m:oMath>
                  </m:oMathPara>
                </a14:m>
                <a:endParaRPr kumimoji="1" lang="zh-CN" altLang="en-US" dirty="0"/>
              </a:p>
            </p:txBody>
          </p:sp>
        </mc:Choice>
        <mc:Fallback xmlns="">
          <p:sp>
            <p:nvSpPr>
              <p:cNvPr id="10" name="文本框 9">
                <a:extLst>
                  <a:ext uri="{FF2B5EF4-FFF2-40B4-BE49-F238E27FC236}">
                    <a16:creationId xmlns:a16="http://schemas.microsoft.com/office/drawing/2014/main" id="{F981DFF6-8D47-E744-9270-EA508D2B115F}"/>
                  </a:ext>
                </a:extLst>
              </p:cNvPr>
              <p:cNvSpPr txBox="1">
                <a:spLocks noRot="1" noChangeAspect="1" noMove="1" noResize="1" noEditPoints="1" noAdjustHandles="1" noChangeArrowheads="1" noChangeShapeType="1" noTextEdit="1"/>
              </p:cNvSpPr>
              <p:nvPr/>
            </p:nvSpPr>
            <p:spPr>
              <a:xfrm>
                <a:off x="3564730" y="2600324"/>
                <a:ext cx="671512" cy="369332"/>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4D6E58D-353D-4F40-BBE3-00343E54C3C3}"/>
              </a:ext>
            </a:extLst>
          </p:cNvPr>
          <p:cNvSpPr txBox="1"/>
          <p:nvPr/>
        </p:nvSpPr>
        <p:spPr>
          <a:xfrm>
            <a:off x="1481139" y="3015922"/>
            <a:ext cx="671512" cy="276999"/>
          </a:xfrm>
          <a:prstGeom prst="rect">
            <a:avLst/>
          </a:prstGeom>
          <a:noFill/>
        </p:spPr>
        <p:txBody>
          <a:bodyPr wrap="square" rtlCol="0">
            <a:spAutoFit/>
          </a:bodyPr>
          <a:lstStyle/>
          <a:p>
            <a:r>
              <a:rPr kumimoji="1" lang="zh-CN" altLang="en-US" sz="1200" dirty="0"/>
              <a:t>输入</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365383D-42FF-DE44-B489-98BB76AF0748}"/>
                  </a:ext>
                </a:extLst>
              </p:cNvPr>
              <p:cNvSpPr txBox="1"/>
              <p:nvPr/>
            </p:nvSpPr>
            <p:spPr>
              <a:xfrm>
                <a:off x="6650836" y="2563601"/>
                <a:ext cx="657225"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a</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b</m:t>
                              </m:r>
                            </m:e>
                          </m:acc>
                        </m:e>
                      </m:d>
                    </m:oMath>
                  </m:oMathPara>
                </a14:m>
                <a:endParaRPr kumimoji="1" lang="zh-CN" altLang="en-US" dirty="0"/>
              </a:p>
            </p:txBody>
          </p:sp>
        </mc:Choice>
        <mc:Fallback xmlns="">
          <p:sp>
            <p:nvSpPr>
              <p:cNvPr id="12" name="文本框 11">
                <a:extLst>
                  <a:ext uri="{FF2B5EF4-FFF2-40B4-BE49-F238E27FC236}">
                    <a16:creationId xmlns:a16="http://schemas.microsoft.com/office/drawing/2014/main" id="{A365383D-42FF-DE44-B489-98BB76AF0748}"/>
                  </a:ext>
                </a:extLst>
              </p:cNvPr>
              <p:cNvSpPr txBox="1">
                <a:spLocks noRot="1" noChangeAspect="1" noMove="1" noResize="1" noEditPoints="1" noAdjustHandles="1" noChangeArrowheads="1" noChangeShapeType="1" noTextEdit="1"/>
              </p:cNvSpPr>
              <p:nvPr/>
            </p:nvSpPr>
            <p:spPr>
              <a:xfrm>
                <a:off x="6650836" y="2563601"/>
                <a:ext cx="657225" cy="404983"/>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85809C1-A8E8-D643-9911-DF5DB167DB80}"/>
              </a:ext>
            </a:extLst>
          </p:cNvPr>
          <p:cNvSpPr txBox="1"/>
          <p:nvPr/>
        </p:nvSpPr>
        <p:spPr>
          <a:xfrm>
            <a:off x="4871580" y="2327363"/>
            <a:ext cx="1272497" cy="369332"/>
          </a:xfrm>
          <a:prstGeom prst="rect">
            <a:avLst/>
          </a:prstGeom>
          <a:noFill/>
        </p:spPr>
        <p:txBody>
          <a:bodyPr wrap="square" rtlCol="0">
            <a:spAutoFit/>
          </a:bodyPr>
          <a:lstStyle/>
          <a:p>
            <a:r>
              <a:rPr kumimoji="1" lang="en-US" altLang="zh-CN" dirty="0"/>
              <a:t>H(</a:t>
            </a:r>
            <a:r>
              <a:rPr kumimoji="1" lang="zh-CN" altLang="en-US" dirty="0"/>
              <a:t>待求</a:t>
            </a:r>
            <a:r>
              <a:rPr kumimoji="1" lang="en-US" altLang="zh-CN" dirty="0"/>
              <a:t>)</a:t>
            </a:r>
            <a:endParaRPr kumimoji="1" lang="zh-CN" altLang="en-US" dirty="0"/>
          </a:p>
        </p:txBody>
      </p:sp>
      <p:cxnSp>
        <p:nvCxnSpPr>
          <p:cNvPr id="15" name="直线箭头连接符 14">
            <a:extLst>
              <a:ext uri="{FF2B5EF4-FFF2-40B4-BE49-F238E27FC236}">
                <a16:creationId xmlns:a16="http://schemas.microsoft.com/office/drawing/2014/main" id="{4275A0E7-5AF7-A54A-B06C-FD49231F6646}"/>
              </a:ext>
            </a:extLst>
          </p:cNvPr>
          <p:cNvCxnSpPr>
            <a:cxnSpLocks/>
            <a:endCxn id="10" idx="1"/>
          </p:cNvCxnSpPr>
          <p:nvPr/>
        </p:nvCxnSpPr>
        <p:spPr>
          <a:xfrm>
            <a:off x="1987750" y="2784990"/>
            <a:ext cx="1576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FF49EBE0-907B-0345-8FA8-AC84A80521A4}"/>
              </a:ext>
            </a:extLst>
          </p:cNvPr>
          <p:cNvCxnSpPr>
            <a:cxnSpLocks/>
          </p:cNvCxnSpPr>
          <p:nvPr/>
        </p:nvCxnSpPr>
        <p:spPr>
          <a:xfrm flipH="1">
            <a:off x="7405839" y="2784990"/>
            <a:ext cx="1551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55D9CF5-7176-3B48-B7AA-39F3FA65D902}"/>
                  </a:ext>
                </a:extLst>
              </p:cNvPr>
              <p:cNvSpPr txBox="1"/>
              <p:nvPr/>
            </p:nvSpPr>
            <p:spPr>
              <a:xfrm>
                <a:off x="2292233" y="2343148"/>
                <a:ext cx="1272497" cy="369332"/>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1</m:t>
                        </m:r>
                      </m:sub>
                    </m:sSub>
                  </m:oMath>
                </a14:m>
                <a:r>
                  <a:rPr kumimoji="1" lang="en-US" altLang="zh-CN" dirty="0"/>
                  <a:t>(</a:t>
                </a:r>
                <a:r>
                  <a:rPr kumimoji="1" lang="zh-CN" altLang="en-US" dirty="0"/>
                  <a:t>待求</a:t>
                </a:r>
                <a:r>
                  <a:rPr kumimoji="1" lang="en-US" altLang="zh-CN" dirty="0"/>
                  <a:t>)</a:t>
                </a:r>
                <a:endParaRPr kumimoji="1" lang="zh-CN" altLang="en-US" dirty="0"/>
              </a:p>
            </p:txBody>
          </p:sp>
        </mc:Choice>
        <mc:Fallback xmlns="">
          <p:sp>
            <p:nvSpPr>
              <p:cNvPr id="18" name="文本框 17">
                <a:extLst>
                  <a:ext uri="{FF2B5EF4-FFF2-40B4-BE49-F238E27FC236}">
                    <a16:creationId xmlns:a16="http://schemas.microsoft.com/office/drawing/2014/main" id="{955D9CF5-7176-3B48-B7AA-39F3FA65D902}"/>
                  </a:ext>
                </a:extLst>
              </p:cNvPr>
              <p:cNvSpPr txBox="1">
                <a:spLocks noRot="1" noChangeAspect="1" noMove="1" noResize="1" noEditPoints="1" noAdjustHandles="1" noChangeArrowheads="1" noChangeShapeType="1" noTextEdit="1"/>
              </p:cNvSpPr>
              <p:nvPr/>
            </p:nvSpPr>
            <p:spPr>
              <a:xfrm>
                <a:off x="2292233" y="2343148"/>
                <a:ext cx="1272497" cy="369332"/>
              </a:xfrm>
              <a:prstGeom prst="rect">
                <a:avLst/>
              </a:prstGeom>
              <a:blipFill>
                <a:blip r:embed="rId5"/>
                <a:stretch>
                  <a:fillRect t="-3226" b="-2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44D0862-6CAC-844A-8803-F5A39BCC677B}"/>
                  </a:ext>
                </a:extLst>
              </p:cNvPr>
              <p:cNvSpPr txBox="1"/>
              <p:nvPr/>
            </p:nvSpPr>
            <p:spPr>
              <a:xfrm>
                <a:off x="7466559" y="2336429"/>
                <a:ext cx="1272497" cy="369332"/>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2</m:t>
                        </m:r>
                      </m:sub>
                    </m:sSub>
                  </m:oMath>
                </a14:m>
                <a:r>
                  <a:rPr kumimoji="1" lang="en-US" altLang="zh-CN" dirty="0"/>
                  <a:t>(</a:t>
                </a:r>
                <a:r>
                  <a:rPr kumimoji="1" lang="zh-CN" altLang="en-US" dirty="0"/>
                  <a:t>待求</a:t>
                </a:r>
                <a:r>
                  <a:rPr kumimoji="1" lang="en-US" altLang="zh-CN" dirty="0"/>
                  <a:t>)</a:t>
                </a:r>
                <a:endParaRPr kumimoji="1" lang="zh-CN" altLang="en-US" dirty="0"/>
              </a:p>
            </p:txBody>
          </p:sp>
        </mc:Choice>
        <mc:Fallback xmlns="">
          <p:sp>
            <p:nvSpPr>
              <p:cNvPr id="19" name="文本框 18">
                <a:extLst>
                  <a:ext uri="{FF2B5EF4-FFF2-40B4-BE49-F238E27FC236}">
                    <a16:creationId xmlns:a16="http://schemas.microsoft.com/office/drawing/2014/main" id="{744D0862-6CAC-844A-8803-F5A39BCC677B}"/>
                  </a:ext>
                </a:extLst>
              </p:cNvPr>
              <p:cNvSpPr txBox="1">
                <a:spLocks noRot="1" noChangeAspect="1" noMove="1" noResize="1" noEditPoints="1" noAdjustHandles="1" noChangeArrowheads="1" noChangeShapeType="1" noTextEdit="1"/>
              </p:cNvSpPr>
              <p:nvPr/>
            </p:nvSpPr>
            <p:spPr>
              <a:xfrm>
                <a:off x="7466559" y="2336429"/>
                <a:ext cx="1272497" cy="369332"/>
              </a:xfrm>
              <a:prstGeom prst="rect">
                <a:avLst/>
              </a:prstGeom>
              <a:blipFill>
                <a:blip r:embed="rId6"/>
                <a:stretch>
                  <a:fillRect t="-6667" b="-2333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BB1ED9B-56FC-3F4A-9C1A-FE4044B1613F}"/>
              </a:ext>
            </a:extLst>
          </p:cNvPr>
          <p:cNvSpPr txBox="1"/>
          <p:nvPr/>
        </p:nvSpPr>
        <p:spPr>
          <a:xfrm>
            <a:off x="1249493" y="2343148"/>
            <a:ext cx="671512" cy="276999"/>
          </a:xfrm>
          <a:prstGeom prst="rect">
            <a:avLst/>
          </a:prstGeom>
          <a:noFill/>
        </p:spPr>
        <p:txBody>
          <a:bodyPr wrap="square" rtlCol="0">
            <a:spAutoFit/>
          </a:bodyPr>
          <a:lstStyle/>
          <a:p>
            <a:r>
              <a:rPr kumimoji="1" lang="zh-CN" altLang="en-US" sz="1200" dirty="0"/>
              <a:t>（已知）</a:t>
            </a:r>
          </a:p>
        </p:txBody>
      </p:sp>
      <p:sp>
        <p:nvSpPr>
          <p:cNvPr id="21" name="文本框 20">
            <a:extLst>
              <a:ext uri="{FF2B5EF4-FFF2-40B4-BE49-F238E27FC236}">
                <a16:creationId xmlns:a16="http://schemas.microsoft.com/office/drawing/2014/main" id="{50F35DCA-664E-E04E-8DE4-24D18B990AE4}"/>
              </a:ext>
            </a:extLst>
          </p:cNvPr>
          <p:cNvSpPr txBox="1"/>
          <p:nvPr/>
        </p:nvSpPr>
        <p:spPr>
          <a:xfrm>
            <a:off x="8897553" y="2343148"/>
            <a:ext cx="925059" cy="276999"/>
          </a:xfrm>
          <a:prstGeom prst="rect">
            <a:avLst/>
          </a:prstGeom>
          <a:noFill/>
        </p:spPr>
        <p:txBody>
          <a:bodyPr wrap="square" rtlCol="0">
            <a:spAutoFit/>
          </a:bodyPr>
          <a:lstStyle/>
          <a:p>
            <a:r>
              <a:rPr kumimoji="1" lang="zh-CN" altLang="en-US" sz="1200" dirty="0"/>
              <a:t>（已知）</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76AE231-63BB-3349-93C7-8CBADF2C47A4}"/>
                  </a:ext>
                </a:extLst>
              </p:cNvPr>
              <p:cNvSpPr txBox="1"/>
              <p:nvPr/>
            </p:nvSpPr>
            <p:spPr>
              <a:xfrm>
                <a:off x="1316237" y="3292921"/>
                <a:ext cx="9121691" cy="369332"/>
              </a:xfrm>
              <a:prstGeom prst="rect">
                <a:avLst/>
              </a:prstGeom>
              <a:noFill/>
            </p:spPr>
            <p:txBody>
              <a:bodyPr wrap="square" rtlCol="0">
                <a:spAutoFit/>
              </a:bodyPr>
              <a:lstStyle/>
              <a:p>
                <a:r>
                  <a:rPr kumimoji="1" lang="zh-CN" altLang="en-US" dirty="0"/>
                  <a:t>标定完成之后（即得到并保存了</a:t>
                </a:r>
                <a14:m>
                  <m:oMath xmlns:m="http://schemas.openxmlformats.org/officeDocument/2006/math">
                    <m:r>
                      <m:rPr>
                        <m:sty m:val="p"/>
                      </m:rPr>
                      <a:rPr kumimoji="1" lang="en-US" altLang="zh-CN" i="1" dirty="0">
                        <a:latin typeface="Cambria Math" panose="02040503050406030204" pitchFamily="18" charset="0"/>
                      </a:rPr>
                      <m:t>H</m:t>
                    </m:r>
                    <m:r>
                      <a:rPr kumimoji="1" lang="zh-CN" altLang="en-US" b="0" i="1" dirty="0" smtClean="0">
                        <a:latin typeface="Cambria Math" panose="02040503050406030204" pitchFamily="18" charset="0"/>
                      </a:rPr>
                      <m:t>、</m:t>
                    </m:r>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m:t>
                    </m:r>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 </m:t>
                    </m:r>
                  </m:oMath>
                </a14:m>
                <a:r>
                  <a:rPr kumimoji="1" lang="zh-CN" altLang="en-US" dirty="0"/>
                  <a:t>），实际测试阶段过程如下：</a:t>
                </a:r>
              </a:p>
            </p:txBody>
          </p:sp>
        </mc:Choice>
        <mc:Fallback xmlns="">
          <p:sp>
            <p:nvSpPr>
              <p:cNvPr id="22" name="文本框 21">
                <a:extLst>
                  <a:ext uri="{FF2B5EF4-FFF2-40B4-BE49-F238E27FC236}">
                    <a16:creationId xmlns:a16="http://schemas.microsoft.com/office/drawing/2014/main" id="{E76AE231-63BB-3349-93C7-8CBADF2C47A4}"/>
                  </a:ext>
                </a:extLst>
              </p:cNvPr>
              <p:cNvSpPr txBox="1">
                <a:spLocks noRot="1" noChangeAspect="1" noMove="1" noResize="1" noEditPoints="1" noAdjustHandles="1" noChangeArrowheads="1" noChangeShapeType="1" noTextEdit="1"/>
              </p:cNvSpPr>
              <p:nvPr/>
            </p:nvSpPr>
            <p:spPr>
              <a:xfrm>
                <a:off x="1316237" y="3292921"/>
                <a:ext cx="9121691" cy="369332"/>
              </a:xfrm>
              <a:prstGeom prst="rect">
                <a:avLst/>
              </a:prstGeom>
              <a:blipFill>
                <a:blip r:embed="rId7"/>
                <a:stretch>
                  <a:fillRect l="-556" t="-3333" b="-2666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CD52AC5-30D0-9A48-8C32-3142993C247D}"/>
              </a:ext>
            </a:extLst>
          </p:cNvPr>
          <p:cNvSpPr txBox="1"/>
          <p:nvPr/>
        </p:nvSpPr>
        <p:spPr>
          <a:xfrm>
            <a:off x="1382982" y="4190009"/>
            <a:ext cx="671512" cy="369332"/>
          </a:xfrm>
          <a:prstGeom prst="rect">
            <a:avLst/>
          </a:prstGeom>
          <a:noFill/>
        </p:spPr>
        <p:txBody>
          <a:bodyPr wrap="square" rtlCol="0">
            <a:spAutoFit/>
          </a:bodyPr>
          <a:lstStyle/>
          <a:p>
            <a:r>
              <a:rPr kumimoji="1" lang="en-US" altLang="zh-CN" dirty="0"/>
              <a:t>(u, v)</a:t>
            </a:r>
            <a:endParaRPr kumimoji="1" lang="zh-CN" altLang="en-US" dirty="0"/>
          </a:p>
        </p:txBody>
      </p:sp>
      <p:cxnSp>
        <p:nvCxnSpPr>
          <p:cNvPr id="26" name="直线箭头连接符 25">
            <a:extLst>
              <a:ext uri="{FF2B5EF4-FFF2-40B4-BE49-F238E27FC236}">
                <a16:creationId xmlns:a16="http://schemas.microsoft.com/office/drawing/2014/main" id="{E309481A-D1F8-8548-99CD-38984F48A12D}"/>
              </a:ext>
            </a:extLst>
          </p:cNvPr>
          <p:cNvCxnSpPr>
            <a:cxnSpLocks/>
          </p:cNvCxnSpPr>
          <p:nvPr/>
        </p:nvCxnSpPr>
        <p:spPr>
          <a:xfrm>
            <a:off x="4410145" y="4374675"/>
            <a:ext cx="2200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330C235-8503-DC42-BE0D-FDC31625CF64}"/>
              </a:ext>
            </a:extLst>
          </p:cNvPr>
          <p:cNvSpPr txBox="1"/>
          <p:nvPr/>
        </p:nvSpPr>
        <p:spPr>
          <a:xfrm>
            <a:off x="9024095" y="4158866"/>
            <a:ext cx="792952" cy="369332"/>
          </a:xfrm>
          <a:prstGeom prst="rect">
            <a:avLst/>
          </a:prstGeom>
          <a:noFill/>
        </p:spPr>
        <p:txBody>
          <a:bodyPr wrap="square" rtlCol="0">
            <a:spAutoFit/>
          </a:bodyPr>
          <a:lstStyle/>
          <a:p>
            <a:r>
              <a:rPr kumimoji="1" lang="en-US" altLang="zh-CN" dirty="0"/>
              <a:t>(a, b)</a:t>
            </a:r>
            <a:endParaRPr kumimoji="1" lang="zh-CN" altLang="en-US" dirty="0"/>
          </a:p>
        </p:txBody>
      </p:sp>
      <p:sp>
        <p:nvSpPr>
          <p:cNvPr id="28" name="文本框 27">
            <a:extLst>
              <a:ext uri="{FF2B5EF4-FFF2-40B4-BE49-F238E27FC236}">
                <a16:creationId xmlns:a16="http://schemas.microsoft.com/office/drawing/2014/main" id="{D96EF0A3-A5D1-3D48-B770-B3BF88029335}"/>
              </a:ext>
            </a:extLst>
          </p:cNvPr>
          <p:cNvSpPr txBox="1"/>
          <p:nvPr/>
        </p:nvSpPr>
        <p:spPr>
          <a:xfrm>
            <a:off x="9084815" y="4574464"/>
            <a:ext cx="671512" cy="276999"/>
          </a:xfrm>
          <a:prstGeom prst="rect">
            <a:avLst/>
          </a:prstGeom>
          <a:noFill/>
        </p:spPr>
        <p:txBody>
          <a:bodyPr wrap="square" rtlCol="0">
            <a:spAutoFit/>
          </a:bodyPr>
          <a:lstStyle/>
          <a:p>
            <a:r>
              <a:rPr kumimoji="1" lang="zh-CN" altLang="en-US" sz="1200" dirty="0"/>
              <a:t>输出</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441DE8F-0A81-DA4C-B2E7-3C7CFC6E3B81}"/>
                  </a:ext>
                </a:extLst>
              </p:cNvPr>
              <p:cNvSpPr txBox="1"/>
              <p:nvPr/>
            </p:nvSpPr>
            <p:spPr>
              <a:xfrm>
                <a:off x="3631474" y="4190009"/>
                <a:ext cx="6715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𝑢</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𝑣</m:t>
                              </m:r>
                            </m:e>
                          </m:acc>
                        </m:e>
                      </m:d>
                    </m:oMath>
                  </m:oMathPara>
                </a14:m>
                <a:endParaRPr kumimoji="1" lang="zh-CN" altLang="en-US" dirty="0"/>
              </a:p>
            </p:txBody>
          </p:sp>
        </mc:Choice>
        <mc:Fallback xmlns="">
          <p:sp>
            <p:nvSpPr>
              <p:cNvPr id="29" name="文本框 28">
                <a:extLst>
                  <a:ext uri="{FF2B5EF4-FFF2-40B4-BE49-F238E27FC236}">
                    <a16:creationId xmlns:a16="http://schemas.microsoft.com/office/drawing/2014/main" id="{9441DE8F-0A81-DA4C-B2E7-3C7CFC6E3B81}"/>
                  </a:ext>
                </a:extLst>
              </p:cNvPr>
              <p:cNvSpPr txBox="1">
                <a:spLocks noRot="1" noChangeAspect="1" noMove="1" noResize="1" noEditPoints="1" noAdjustHandles="1" noChangeArrowheads="1" noChangeShapeType="1" noTextEdit="1"/>
              </p:cNvSpPr>
              <p:nvPr/>
            </p:nvSpPr>
            <p:spPr>
              <a:xfrm>
                <a:off x="3631474" y="4190009"/>
                <a:ext cx="671512" cy="369332"/>
              </a:xfrm>
              <a:prstGeom prst="rect">
                <a:avLst/>
              </a:prstGeom>
              <a:blipFill>
                <a:blip r:embed="rId8"/>
                <a:stretch>
                  <a:fillRect/>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367C727A-2FF4-DC4F-8E97-C213F03FA57B}"/>
              </a:ext>
            </a:extLst>
          </p:cNvPr>
          <p:cNvSpPr txBox="1"/>
          <p:nvPr/>
        </p:nvSpPr>
        <p:spPr>
          <a:xfrm>
            <a:off x="1547883" y="4605607"/>
            <a:ext cx="671512" cy="276999"/>
          </a:xfrm>
          <a:prstGeom prst="rect">
            <a:avLst/>
          </a:prstGeom>
          <a:noFill/>
        </p:spPr>
        <p:txBody>
          <a:bodyPr wrap="square" rtlCol="0">
            <a:spAutoFit/>
          </a:bodyPr>
          <a:lstStyle/>
          <a:p>
            <a:r>
              <a:rPr kumimoji="1" lang="zh-CN" altLang="en-US" sz="1200" dirty="0"/>
              <a:t>输入</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AC0D0D3-8D45-3041-B623-FE8CA55F26EC}"/>
                  </a:ext>
                </a:extLst>
              </p:cNvPr>
              <p:cNvSpPr txBox="1"/>
              <p:nvPr/>
            </p:nvSpPr>
            <p:spPr>
              <a:xfrm>
                <a:off x="6717580" y="4153286"/>
                <a:ext cx="657225"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a</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m:rPr>
                                  <m:sty m:val="p"/>
                                </m:rPr>
                                <a:rPr kumimoji="1" lang="en-US" altLang="zh-CN" i="1">
                                  <a:latin typeface="Cambria Math" panose="02040503050406030204" pitchFamily="18" charset="0"/>
                                </a:rPr>
                                <m:t>b</m:t>
                              </m:r>
                            </m:e>
                          </m:acc>
                        </m:e>
                      </m:d>
                    </m:oMath>
                  </m:oMathPara>
                </a14:m>
                <a:endParaRPr kumimoji="1" lang="zh-CN" altLang="en-US" dirty="0"/>
              </a:p>
            </p:txBody>
          </p:sp>
        </mc:Choice>
        <mc:Fallback xmlns="">
          <p:sp>
            <p:nvSpPr>
              <p:cNvPr id="31" name="文本框 30">
                <a:extLst>
                  <a:ext uri="{FF2B5EF4-FFF2-40B4-BE49-F238E27FC236}">
                    <a16:creationId xmlns:a16="http://schemas.microsoft.com/office/drawing/2014/main" id="{1AC0D0D3-8D45-3041-B623-FE8CA55F26EC}"/>
                  </a:ext>
                </a:extLst>
              </p:cNvPr>
              <p:cNvSpPr txBox="1">
                <a:spLocks noRot="1" noChangeAspect="1" noMove="1" noResize="1" noEditPoints="1" noAdjustHandles="1" noChangeArrowheads="1" noChangeShapeType="1" noTextEdit="1"/>
              </p:cNvSpPr>
              <p:nvPr/>
            </p:nvSpPr>
            <p:spPr>
              <a:xfrm>
                <a:off x="6717580" y="4153286"/>
                <a:ext cx="657225" cy="404983"/>
              </a:xfrm>
              <a:prstGeom prst="rect">
                <a:avLst/>
              </a:prstGeom>
              <a:blipFill>
                <a:blip r:embed="rId9"/>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AF2188D5-A051-4040-A91D-45F827CDBB08}"/>
              </a:ext>
            </a:extLst>
          </p:cNvPr>
          <p:cNvSpPr txBox="1"/>
          <p:nvPr/>
        </p:nvSpPr>
        <p:spPr>
          <a:xfrm>
            <a:off x="4938324" y="3917048"/>
            <a:ext cx="1272497" cy="369332"/>
          </a:xfrm>
          <a:prstGeom prst="rect">
            <a:avLst/>
          </a:prstGeom>
          <a:noFill/>
        </p:spPr>
        <p:txBody>
          <a:bodyPr wrap="square" rtlCol="0">
            <a:spAutoFit/>
          </a:bodyPr>
          <a:lstStyle/>
          <a:p>
            <a:r>
              <a:rPr kumimoji="1" lang="en-US" altLang="zh-CN" dirty="0"/>
              <a:t>H(</a:t>
            </a:r>
            <a:r>
              <a:rPr kumimoji="1" lang="zh-CN" altLang="en-US" dirty="0"/>
              <a:t>已知</a:t>
            </a:r>
            <a:r>
              <a:rPr kumimoji="1" lang="en-US" altLang="zh-CN" dirty="0"/>
              <a:t>)</a:t>
            </a:r>
            <a:endParaRPr kumimoji="1" lang="zh-CN" altLang="en-US" dirty="0"/>
          </a:p>
        </p:txBody>
      </p:sp>
      <p:cxnSp>
        <p:nvCxnSpPr>
          <p:cNvPr id="33" name="直线箭头连接符 32">
            <a:extLst>
              <a:ext uri="{FF2B5EF4-FFF2-40B4-BE49-F238E27FC236}">
                <a16:creationId xmlns:a16="http://schemas.microsoft.com/office/drawing/2014/main" id="{7A33C868-756D-E34F-A5E6-FC2C200A1C68}"/>
              </a:ext>
            </a:extLst>
          </p:cNvPr>
          <p:cNvCxnSpPr>
            <a:cxnSpLocks/>
            <a:endCxn id="29" idx="1"/>
          </p:cNvCxnSpPr>
          <p:nvPr/>
        </p:nvCxnSpPr>
        <p:spPr>
          <a:xfrm>
            <a:off x="2054494" y="4374675"/>
            <a:ext cx="1576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30A4BF7-73F3-374D-B913-094525604DCE}"/>
                  </a:ext>
                </a:extLst>
              </p:cNvPr>
              <p:cNvSpPr txBox="1"/>
              <p:nvPr/>
            </p:nvSpPr>
            <p:spPr>
              <a:xfrm>
                <a:off x="2358977" y="3932833"/>
                <a:ext cx="1272497" cy="369332"/>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r>
                          <a:rPr kumimoji="1" lang="en-US" altLang="zh-CN" b="0" i="1" smtClean="0">
                            <a:latin typeface="Cambria Math" panose="02040503050406030204" pitchFamily="18" charset="0"/>
                          </a:rPr>
                          <m:t>1</m:t>
                        </m:r>
                      </m:sub>
                    </m:sSub>
                  </m:oMath>
                </a14:m>
                <a:r>
                  <a:rPr kumimoji="1" lang="en-US" altLang="zh-CN" dirty="0"/>
                  <a:t>(</a:t>
                </a:r>
                <a:r>
                  <a:rPr kumimoji="1" lang="zh-CN" altLang="en-US" dirty="0"/>
                  <a:t>已知</a:t>
                </a:r>
                <a:r>
                  <a:rPr kumimoji="1" lang="en-US" altLang="zh-CN" dirty="0"/>
                  <a:t>)</a:t>
                </a:r>
                <a:endParaRPr kumimoji="1" lang="zh-CN" altLang="en-US" dirty="0"/>
              </a:p>
            </p:txBody>
          </p:sp>
        </mc:Choice>
        <mc:Fallback xmlns="">
          <p:sp>
            <p:nvSpPr>
              <p:cNvPr id="35" name="文本框 34">
                <a:extLst>
                  <a:ext uri="{FF2B5EF4-FFF2-40B4-BE49-F238E27FC236}">
                    <a16:creationId xmlns:a16="http://schemas.microsoft.com/office/drawing/2014/main" id="{930A4BF7-73F3-374D-B913-094525604DCE}"/>
                  </a:ext>
                </a:extLst>
              </p:cNvPr>
              <p:cNvSpPr txBox="1">
                <a:spLocks noRot="1" noChangeAspect="1" noMove="1" noResize="1" noEditPoints="1" noAdjustHandles="1" noChangeArrowheads="1" noChangeShapeType="1" noTextEdit="1"/>
              </p:cNvSpPr>
              <p:nvPr/>
            </p:nvSpPr>
            <p:spPr>
              <a:xfrm>
                <a:off x="2358977" y="3932833"/>
                <a:ext cx="1272497" cy="369332"/>
              </a:xfrm>
              <a:prstGeom prst="rect">
                <a:avLst/>
              </a:prstGeom>
              <a:blipFill>
                <a:blip r:embed="rId10"/>
                <a:stretch>
                  <a:fillRect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F97ACEA-D70F-AB42-AF3E-453C43B35C7E}"/>
                  </a:ext>
                </a:extLst>
              </p:cNvPr>
              <p:cNvSpPr txBox="1"/>
              <p:nvPr/>
            </p:nvSpPr>
            <p:spPr>
              <a:xfrm>
                <a:off x="7533303" y="3926114"/>
                <a:ext cx="1272497" cy="369332"/>
              </a:xfrm>
              <a:prstGeom prst="rect">
                <a:avLst/>
              </a:prstGeom>
              <a:noFill/>
            </p:spPr>
            <p:txBody>
              <a:bodyPr wrap="square" rtlCol="0">
                <a:spAutoFit/>
              </a:bodyPr>
              <a:lstStyle/>
              <a:p>
                <a14:m>
                  <m:oMath xmlns:m="http://schemas.openxmlformats.org/officeDocument/2006/math">
                    <m:sSubSup>
                      <m:sSubSupPr>
                        <m:ctrlPr>
                          <a:rPr kumimoji="1" lang="en-US" altLang="zh-CN" i="1" dirty="0" smtClean="0">
                            <a:latin typeface="Cambria Math" panose="02040503050406030204" pitchFamily="18" charset="0"/>
                          </a:rPr>
                        </m:ctrlPr>
                      </m:sSubSupPr>
                      <m:e>
                        <m:r>
                          <m:rPr>
                            <m:sty m:val="p"/>
                          </m:rPr>
                          <a:rPr kumimoji="1" lang="en-US" altLang="zh-CN" i="1" dirty="0">
                            <a:latin typeface="Cambria Math" panose="02040503050406030204" pitchFamily="18" charset="0"/>
                          </a:rPr>
                          <m:t>T</m:t>
                        </m:r>
                      </m:e>
                      <m:sub>
                        <m:r>
                          <a:rPr kumimoji="1" lang="en-US" altLang="zh-CN" b="0" i="1" dirty="0" smtClean="0">
                            <a:latin typeface="Cambria Math" panose="02040503050406030204" pitchFamily="18" charset="0"/>
                          </a:rPr>
                          <m:t>2</m:t>
                        </m:r>
                      </m:sub>
                      <m:sup>
                        <m:r>
                          <a:rPr kumimoji="1" lang="en-US" altLang="zh-CN" b="0" i="1" dirty="0" smtClean="0">
                            <a:latin typeface="Cambria Math" panose="02040503050406030204" pitchFamily="18" charset="0"/>
                          </a:rPr>
                          <m:t>−1</m:t>
                        </m:r>
                      </m:sup>
                    </m:sSubSup>
                  </m:oMath>
                </a14:m>
                <a:r>
                  <a:rPr kumimoji="1" lang="en-US" altLang="zh-CN" dirty="0"/>
                  <a:t>(</a:t>
                </a:r>
                <a:r>
                  <a:rPr kumimoji="1" lang="zh-CN" altLang="en-US" dirty="0"/>
                  <a:t>已知</a:t>
                </a:r>
                <a:r>
                  <a:rPr kumimoji="1" lang="en-US" altLang="zh-CN" dirty="0"/>
                  <a:t>)</a:t>
                </a:r>
                <a:endParaRPr kumimoji="1" lang="zh-CN" altLang="en-US" dirty="0"/>
              </a:p>
            </p:txBody>
          </p:sp>
        </mc:Choice>
        <mc:Fallback xmlns="">
          <p:sp>
            <p:nvSpPr>
              <p:cNvPr id="36" name="文本框 35">
                <a:extLst>
                  <a:ext uri="{FF2B5EF4-FFF2-40B4-BE49-F238E27FC236}">
                    <a16:creationId xmlns:a16="http://schemas.microsoft.com/office/drawing/2014/main" id="{0F97ACEA-D70F-AB42-AF3E-453C43B35C7E}"/>
                  </a:ext>
                </a:extLst>
              </p:cNvPr>
              <p:cNvSpPr txBox="1">
                <a:spLocks noRot="1" noChangeAspect="1" noMove="1" noResize="1" noEditPoints="1" noAdjustHandles="1" noChangeArrowheads="1" noChangeShapeType="1" noTextEdit="1"/>
              </p:cNvSpPr>
              <p:nvPr/>
            </p:nvSpPr>
            <p:spPr>
              <a:xfrm>
                <a:off x="7533303" y="3926114"/>
                <a:ext cx="1272497" cy="369332"/>
              </a:xfrm>
              <a:prstGeom prst="rect">
                <a:avLst/>
              </a:prstGeom>
              <a:blipFill>
                <a:blip r:embed="rId11"/>
                <a:stretch>
                  <a:fillRect t="-3333" b="-26667"/>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17BEEE56-A1D8-AA46-B096-EC47D5D8E47D}"/>
              </a:ext>
            </a:extLst>
          </p:cNvPr>
          <p:cNvSpPr txBox="1"/>
          <p:nvPr/>
        </p:nvSpPr>
        <p:spPr>
          <a:xfrm>
            <a:off x="1188697" y="3931444"/>
            <a:ext cx="1167268" cy="276999"/>
          </a:xfrm>
          <a:prstGeom prst="rect">
            <a:avLst/>
          </a:prstGeom>
          <a:noFill/>
        </p:spPr>
        <p:txBody>
          <a:bodyPr wrap="square" rtlCol="0">
            <a:spAutoFit/>
          </a:bodyPr>
          <a:lstStyle/>
          <a:p>
            <a:r>
              <a:rPr kumimoji="1" lang="zh-CN" altLang="en-US" sz="1200" dirty="0"/>
              <a:t>（手动量出）</a:t>
            </a:r>
          </a:p>
        </p:txBody>
      </p:sp>
      <p:sp>
        <p:nvSpPr>
          <p:cNvPr id="38" name="文本框 37">
            <a:extLst>
              <a:ext uri="{FF2B5EF4-FFF2-40B4-BE49-F238E27FC236}">
                <a16:creationId xmlns:a16="http://schemas.microsoft.com/office/drawing/2014/main" id="{08DEC3B0-FD60-984A-8A4B-F802D650977F}"/>
              </a:ext>
            </a:extLst>
          </p:cNvPr>
          <p:cNvSpPr txBox="1"/>
          <p:nvPr/>
        </p:nvSpPr>
        <p:spPr>
          <a:xfrm>
            <a:off x="8964297" y="3932833"/>
            <a:ext cx="925059" cy="276999"/>
          </a:xfrm>
          <a:prstGeom prst="rect">
            <a:avLst/>
          </a:prstGeom>
          <a:noFill/>
        </p:spPr>
        <p:txBody>
          <a:bodyPr wrap="square" rtlCol="0">
            <a:spAutoFit/>
          </a:bodyPr>
          <a:lstStyle/>
          <a:p>
            <a:r>
              <a:rPr kumimoji="1" lang="zh-CN" altLang="en-US" sz="1200" dirty="0"/>
              <a:t>（算出）</a:t>
            </a:r>
          </a:p>
        </p:txBody>
      </p:sp>
      <p:cxnSp>
        <p:nvCxnSpPr>
          <p:cNvPr id="40" name="直线箭头连接符 39">
            <a:extLst>
              <a:ext uri="{FF2B5EF4-FFF2-40B4-BE49-F238E27FC236}">
                <a16:creationId xmlns:a16="http://schemas.microsoft.com/office/drawing/2014/main" id="{46363FD6-8231-3D4E-A07D-6D29C65ABD7D}"/>
              </a:ext>
            </a:extLst>
          </p:cNvPr>
          <p:cNvCxnSpPr/>
          <p:nvPr/>
        </p:nvCxnSpPr>
        <p:spPr>
          <a:xfrm>
            <a:off x="4302986" y="2784990"/>
            <a:ext cx="23074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77187AC7-2722-8743-8B96-DA3761379E79}"/>
              </a:ext>
            </a:extLst>
          </p:cNvPr>
          <p:cNvCxnSpPr>
            <a:cxnSpLocks/>
          </p:cNvCxnSpPr>
          <p:nvPr/>
        </p:nvCxnSpPr>
        <p:spPr>
          <a:xfrm>
            <a:off x="7441091" y="4374675"/>
            <a:ext cx="1576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FDFC624E-4A11-B742-A452-CFDC13376D21}"/>
              </a:ext>
            </a:extLst>
          </p:cNvPr>
          <p:cNvSpPr txBox="1"/>
          <p:nvPr/>
        </p:nvSpPr>
        <p:spPr>
          <a:xfrm>
            <a:off x="5636419" y="2971800"/>
            <a:ext cx="65" cy="276999"/>
          </a:xfrm>
          <a:prstGeom prst="rect">
            <a:avLst/>
          </a:prstGeom>
          <a:noFill/>
        </p:spPr>
        <p:txBody>
          <a:bodyPr wrap="none" lIns="0" tIns="0" rIns="0" bIns="0" rtlCol="0">
            <a:spAutoFit/>
          </a:bodyPr>
          <a:lstStyle/>
          <a:p>
            <a:endParaRPr kumimoji="1" lang="zh-CN" altLang="en-US" dirty="0"/>
          </a:p>
        </p:txBody>
      </p:sp>
      <p:sp>
        <p:nvSpPr>
          <p:cNvPr id="44" name="文本框 43">
            <a:extLst>
              <a:ext uri="{FF2B5EF4-FFF2-40B4-BE49-F238E27FC236}">
                <a16:creationId xmlns:a16="http://schemas.microsoft.com/office/drawing/2014/main" id="{8E62FA28-F87E-4442-97C3-516A8F9B17BD}"/>
              </a:ext>
            </a:extLst>
          </p:cNvPr>
          <p:cNvSpPr txBox="1"/>
          <p:nvPr/>
        </p:nvSpPr>
        <p:spPr>
          <a:xfrm>
            <a:off x="358979" y="4242189"/>
            <a:ext cx="1109172" cy="369332"/>
          </a:xfrm>
          <a:prstGeom prst="rect">
            <a:avLst/>
          </a:prstGeom>
          <a:noFill/>
        </p:spPr>
        <p:txBody>
          <a:bodyPr wrap="square" rtlCol="0">
            <a:spAutoFit/>
          </a:bodyPr>
          <a:lstStyle/>
          <a:p>
            <a:r>
              <a:rPr kumimoji="1" lang="zh-CN" altLang="en-US" dirty="0"/>
              <a:t>测试点：</a:t>
            </a: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DD3102A-03B8-5B47-93BA-2C3F1CBB3EF9}"/>
                  </a:ext>
                </a:extLst>
              </p:cNvPr>
              <p:cNvSpPr txBox="1"/>
              <p:nvPr/>
            </p:nvSpPr>
            <p:spPr>
              <a:xfrm>
                <a:off x="8999137" y="5555407"/>
                <a:ext cx="605422" cy="291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𝑎</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𝑏</m:t>
                          </m:r>
                        </m:e>
                      </m:acc>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5" name="文本框 44">
                <a:extLst>
                  <a:ext uri="{FF2B5EF4-FFF2-40B4-BE49-F238E27FC236}">
                    <a16:creationId xmlns:a16="http://schemas.microsoft.com/office/drawing/2014/main" id="{4DD3102A-03B8-5B47-93BA-2C3F1CBB3EF9}"/>
                  </a:ext>
                </a:extLst>
              </p:cNvPr>
              <p:cNvSpPr txBox="1">
                <a:spLocks noRot="1" noChangeAspect="1" noMove="1" noResize="1" noEditPoints="1" noAdjustHandles="1" noChangeArrowheads="1" noChangeShapeType="1" noTextEdit="1"/>
              </p:cNvSpPr>
              <p:nvPr/>
            </p:nvSpPr>
            <p:spPr>
              <a:xfrm>
                <a:off x="8999137" y="5555407"/>
                <a:ext cx="605422" cy="291811"/>
              </a:xfrm>
              <a:prstGeom prst="rect">
                <a:avLst/>
              </a:prstGeom>
              <a:blipFill>
                <a:blip r:embed="rId12"/>
                <a:stretch>
                  <a:fillRect l="-12500" t="-16667" r="-12500" b="-33333"/>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85B05AED-4B71-DE44-A1F8-0101B5DB0538}"/>
              </a:ext>
            </a:extLst>
          </p:cNvPr>
          <p:cNvSpPr txBox="1"/>
          <p:nvPr/>
        </p:nvSpPr>
        <p:spPr>
          <a:xfrm>
            <a:off x="9084815" y="5920039"/>
            <a:ext cx="671512" cy="276999"/>
          </a:xfrm>
          <a:prstGeom prst="rect">
            <a:avLst/>
          </a:prstGeom>
          <a:noFill/>
        </p:spPr>
        <p:txBody>
          <a:bodyPr wrap="square" rtlCol="0">
            <a:spAutoFit/>
          </a:bodyPr>
          <a:lstStyle/>
          <a:p>
            <a:r>
              <a:rPr kumimoji="1" lang="zh-CN" altLang="en-US" sz="1200" dirty="0"/>
              <a:t>输入</a:t>
            </a:r>
          </a:p>
        </p:txBody>
      </p:sp>
      <p:sp>
        <p:nvSpPr>
          <p:cNvPr id="47" name="文本框 46">
            <a:extLst>
              <a:ext uri="{FF2B5EF4-FFF2-40B4-BE49-F238E27FC236}">
                <a16:creationId xmlns:a16="http://schemas.microsoft.com/office/drawing/2014/main" id="{10326457-0786-9F4D-B723-5453D7D561E1}"/>
              </a:ext>
            </a:extLst>
          </p:cNvPr>
          <p:cNvSpPr txBox="1"/>
          <p:nvPr/>
        </p:nvSpPr>
        <p:spPr>
          <a:xfrm>
            <a:off x="8784958" y="5240014"/>
            <a:ext cx="1167268" cy="276999"/>
          </a:xfrm>
          <a:prstGeom prst="rect">
            <a:avLst/>
          </a:prstGeom>
          <a:noFill/>
        </p:spPr>
        <p:txBody>
          <a:bodyPr wrap="square" rtlCol="0">
            <a:spAutoFit/>
          </a:bodyPr>
          <a:lstStyle/>
          <a:p>
            <a:r>
              <a:rPr kumimoji="1" lang="zh-CN" altLang="en-US" sz="1200" dirty="0"/>
              <a:t>（手动量出）</a:t>
            </a:r>
          </a:p>
        </p:txBody>
      </p:sp>
      <p:sp>
        <p:nvSpPr>
          <p:cNvPr id="48" name="文本框 47">
            <a:extLst>
              <a:ext uri="{FF2B5EF4-FFF2-40B4-BE49-F238E27FC236}">
                <a16:creationId xmlns:a16="http://schemas.microsoft.com/office/drawing/2014/main" id="{5ABC6067-71D0-BE4E-A3FE-211789D4CA4B}"/>
              </a:ext>
            </a:extLst>
          </p:cNvPr>
          <p:cNvSpPr txBox="1"/>
          <p:nvPr/>
        </p:nvSpPr>
        <p:spPr>
          <a:xfrm>
            <a:off x="4410145" y="5523532"/>
            <a:ext cx="4528081" cy="369332"/>
          </a:xfrm>
          <a:prstGeom prst="rect">
            <a:avLst/>
          </a:prstGeom>
          <a:noFill/>
        </p:spPr>
        <p:txBody>
          <a:bodyPr wrap="square" rtlCol="0">
            <a:spAutoFit/>
          </a:bodyPr>
          <a:lstStyle/>
          <a:p>
            <a:r>
              <a:rPr kumimoji="1" lang="zh-CN" altLang="en-US" dirty="0"/>
              <a:t>测试点（在世界平面上的真实位置坐标）：</a:t>
            </a:r>
          </a:p>
        </p:txBody>
      </p:sp>
      <p:sp>
        <p:nvSpPr>
          <p:cNvPr id="49" name="右大括号 48">
            <a:extLst>
              <a:ext uri="{FF2B5EF4-FFF2-40B4-BE49-F238E27FC236}">
                <a16:creationId xmlns:a16="http://schemas.microsoft.com/office/drawing/2014/main" id="{3CED6F43-80BE-FF46-A19A-8B582A0E95DA}"/>
              </a:ext>
            </a:extLst>
          </p:cNvPr>
          <p:cNvSpPr/>
          <p:nvPr/>
        </p:nvSpPr>
        <p:spPr>
          <a:xfrm>
            <a:off x="9750303" y="4277439"/>
            <a:ext cx="354782" cy="14777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0" name="文本框 49">
            <a:extLst>
              <a:ext uri="{FF2B5EF4-FFF2-40B4-BE49-F238E27FC236}">
                <a16:creationId xmlns:a16="http://schemas.microsoft.com/office/drawing/2014/main" id="{9E371A26-5088-CC43-AE18-5890DD83074B}"/>
              </a:ext>
            </a:extLst>
          </p:cNvPr>
          <p:cNvSpPr txBox="1"/>
          <p:nvPr/>
        </p:nvSpPr>
        <p:spPr>
          <a:xfrm>
            <a:off x="10129366" y="4632077"/>
            <a:ext cx="1882128" cy="923330"/>
          </a:xfrm>
          <a:prstGeom prst="rect">
            <a:avLst/>
          </a:prstGeom>
          <a:noFill/>
        </p:spPr>
        <p:txBody>
          <a:bodyPr wrap="square" rtlCol="0">
            <a:spAutoFit/>
          </a:bodyPr>
          <a:lstStyle/>
          <a:p>
            <a:r>
              <a:rPr kumimoji="1" lang="zh-CN" altLang="en-US" dirty="0"/>
              <a:t>对比</a:t>
            </a:r>
            <a:endParaRPr kumimoji="1" lang="en-US" altLang="zh-CN" dirty="0"/>
          </a:p>
          <a:p>
            <a:r>
              <a:rPr kumimoji="1" lang="zh-CN" altLang="en-US" dirty="0"/>
              <a:t>（坐标输出比较、可视化对比）</a:t>
            </a:r>
          </a:p>
        </p:txBody>
      </p:sp>
    </p:spTree>
    <p:extLst>
      <p:ext uri="{BB962C8B-B14F-4D97-AF65-F5344CB8AC3E}">
        <p14:creationId xmlns:p14="http://schemas.microsoft.com/office/powerpoint/2010/main" val="2018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CE2A4-D0FF-B84A-8F55-B7879773BEDB}"/>
              </a:ext>
            </a:extLst>
          </p:cNvPr>
          <p:cNvSpPr>
            <a:spLocks noGrp="1"/>
          </p:cNvSpPr>
          <p:nvPr>
            <p:ph type="title"/>
          </p:nvPr>
        </p:nvSpPr>
        <p:spPr>
          <a:xfrm>
            <a:off x="923925" y="2336800"/>
            <a:ext cx="10515600" cy="1325563"/>
          </a:xfrm>
        </p:spPr>
        <p:txBody>
          <a:bodyPr/>
          <a:lstStyle/>
          <a:p>
            <a:pPr algn="ctr"/>
            <a:r>
              <a:rPr kumimoji="1" lang="en-US" altLang="zh-CN" dirty="0"/>
              <a:t>Part 2. </a:t>
            </a:r>
            <a:r>
              <a:rPr kumimoji="1" lang="zh-CN" altLang="en-US" dirty="0"/>
              <a:t>简单的测试</a:t>
            </a:r>
          </a:p>
        </p:txBody>
      </p:sp>
    </p:spTree>
    <p:extLst>
      <p:ext uri="{BB962C8B-B14F-4D97-AF65-F5344CB8AC3E}">
        <p14:creationId xmlns:p14="http://schemas.microsoft.com/office/powerpoint/2010/main" val="291052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53943E-65D9-B34F-9ABD-A7E969876066}"/>
              </a:ext>
            </a:extLst>
          </p:cNvPr>
          <p:cNvSpPr txBox="1"/>
          <p:nvPr/>
        </p:nvSpPr>
        <p:spPr>
          <a:xfrm>
            <a:off x="942976" y="500063"/>
            <a:ext cx="9615487" cy="2862322"/>
          </a:xfrm>
          <a:prstGeom prst="rect">
            <a:avLst/>
          </a:prstGeom>
          <a:noFill/>
        </p:spPr>
        <p:txBody>
          <a:bodyPr wrap="square" rtlCol="0">
            <a:spAutoFit/>
          </a:bodyPr>
          <a:lstStyle/>
          <a:p>
            <a:r>
              <a:rPr kumimoji="1" lang="zh-CN" altLang="en-US" dirty="0"/>
              <a:t>       前面的幻灯片也简单地介绍了一下测试的流程。这里说一下我觉得测试过程中可能会带来误差的几个点：</a:t>
            </a:r>
            <a:endParaRPr kumimoji="1" lang="en-US" altLang="zh-CN" dirty="0"/>
          </a:p>
          <a:p>
            <a:r>
              <a:rPr kumimoji="1" lang="en-US" altLang="zh-CN" dirty="0"/>
              <a:t>(1)</a:t>
            </a:r>
            <a:r>
              <a:rPr kumimoji="1" lang="zh-CN" altLang="en-US" dirty="0"/>
              <a:t>我使用手机拍的照来模拟线阵相机成像得到的图片（线阵相机好像目前还没能调好），这里可能会产生些误差；</a:t>
            </a:r>
            <a:endParaRPr kumimoji="1" lang="en-US" altLang="zh-CN" dirty="0"/>
          </a:p>
          <a:p>
            <a:r>
              <a:rPr kumimoji="1" lang="en-US" altLang="zh-CN" dirty="0"/>
              <a:t>(2)</a:t>
            </a:r>
            <a:r>
              <a:rPr kumimoji="1" lang="zh-CN" altLang="en-US" dirty="0"/>
              <a:t>测试点的选取我是采用的如下方式：在棋盘格上用铅笔点了几个点作为测试点，然后用尺子量出了它们的物理坐标（单位</a:t>
            </a:r>
            <a:r>
              <a:rPr kumimoji="1" lang="en-US" altLang="zh-CN" dirty="0"/>
              <a:t>:mm</a:t>
            </a:r>
            <a:r>
              <a:rPr kumimoji="1" lang="zh-CN" altLang="en-US" dirty="0"/>
              <a:t>），测量过程可能会有误差；而这些测试点在图像平面坐标系中的坐标，我是在手机所拍的照片中用</a:t>
            </a:r>
            <a:r>
              <a:rPr kumimoji="1" lang="en-US" altLang="zh-CN" dirty="0"/>
              <a:t>PS</a:t>
            </a:r>
            <a:r>
              <a:rPr kumimoji="1" lang="zh-CN" altLang="en-US" dirty="0"/>
              <a:t>获取了这些测试点在图像平面坐标系中的坐标（单位</a:t>
            </a:r>
            <a:r>
              <a:rPr kumimoji="1" lang="en-US" altLang="zh-CN" dirty="0"/>
              <a:t>:pixel</a:t>
            </a:r>
            <a:r>
              <a:rPr kumimoji="1" lang="zh-CN" altLang="en-US" dirty="0"/>
              <a:t>）</a:t>
            </a:r>
            <a:r>
              <a:rPr kumimoji="1" lang="en-US" altLang="zh-CN" dirty="0"/>
              <a:t>,</a:t>
            </a:r>
            <a:r>
              <a:rPr kumimoji="1" lang="zh-CN" altLang="en-US" dirty="0"/>
              <a:t>这其中可能也会有误差。它们的坐标我以如下形式储存在文件中（如果需要更多的测试点需手动测量坐标并添加到文件中）：</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9224E065-1C12-5546-834C-564DFA81D31F}"/>
              </a:ext>
            </a:extLst>
          </p:cNvPr>
          <p:cNvPicPr>
            <a:picLocks noChangeAspect="1"/>
          </p:cNvPicPr>
          <p:nvPr/>
        </p:nvPicPr>
        <p:blipFill>
          <a:blip r:embed="rId2"/>
          <a:stretch>
            <a:fillRect/>
          </a:stretch>
        </p:blipFill>
        <p:spPr>
          <a:xfrm>
            <a:off x="2103437" y="3155949"/>
            <a:ext cx="7069138" cy="2672856"/>
          </a:xfrm>
          <a:prstGeom prst="rect">
            <a:avLst/>
          </a:prstGeom>
        </p:spPr>
      </p:pic>
    </p:spTree>
    <p:extLst>
      <p:ext uri="{BB962C8B-B14F-4D97-AF65-F5344CB8AC3E}">
        <p14:creationId xmlns:p14="http://schemas.microsoft.com/office/powerpoint/2010/main" val="104712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53943E-65D9-B34F-9ABD-A7E969876066}"/>
              </a:ext>
            </a:extLst>
          </p:cNvPr>
          <p:cNvSpPr txBox="1"/>
          <p:nvPr/>
        </p:nvSpPr>
        <p:spPr>
          <a:xfrm>
            <a:off x="942976" y="500063"/>
            <a:ext cx="9615487" cy="2031325"/>
          </a:xfrm>
          <a:prstGeom prst="rect">
            <a:avLst/>
          </a:prstGeom>
          <a:noFill/>
        </p:spPr>
        <p:txBody>
          <a:bodyPr wrap="square" rtlCol="0">
            <a:spAutoFit/>
          </a:bodyPr>
          <a:lstStyle/>
          <a:p>
            <a:r>
              <a:rPr kumimoji="1" lang="en-US" altLang="zh-CN" dirty="0"/>
              <a:t>(3)</a:t>
            </a:r>
            <a:r>
              <a:rPr kumimoji="1" lang="zh-CN" altLang="en-US" dirty="0"/>
              <a:t>可视化过程中，本来应该是得到这些测试点在世界平面坐标系中算出来的坐标，与它们在世界平面坐标系中的真实坐标对比。但是这个对比的过程想要可视化的话，只能采用如下方式：</a:t>
            </a:r>
            <a:endParaRPr kumimoji="1" lang="en-US" altLang="zh-CN" dirty="0"/>
          </a:p>
          <a:p>
            <a:r>
              <a:rPr kumimoji="1" lang="zh-CN" altLang="en-US" dirty="0"/>
              <a:t>       找一张标准棋盘格的图片，把世界平面坐标系中的坐标</a:t>
            </a:r>
            <a:r>
              <a:rPr kumimoji="1" lang="en-US" altLang="zh-CN" dirty="0"/>
              <a:t>(</a:t>
            </a:r>
            <a:r>
              <a:rPr kumimoji="1" lang="zh-CN" altLang="en-US" dirty="0"/>
              <a:t>单位</a:t>
            </a:r>
            <a:r>
              <a:rPr kumimoji="1" lang="en-US" altLang="zh-CN" dirty="0"/>
              <a:t>:mm)</a:t>
            </a:r>
            <a:r>
              <a:rPr kumimoji="1" lang="zh-CN" altLang="en-US" dirty="0"/>
              <a:t>与标准棋盘格图片中的位置</a:t>
            </a:r>
            <a:r>
              <a:rPr kumimoji="1" lang="en-US" altLang="zh-CN" dirty="0"/>
              <a:t>(</a:t>
            </a:r>
            <a:r>
              <a:rPr kumimoji="1" lang="zh-CN" altLang="en-US" dirty="0"/>
              <a:t>单位</a:t>
            </a:r>
            <a:r>
              <a:rPr kumimoji="1" lang="en-US" altLang="zh-CN" dirty="0"/>
              <a:t>:pixel)</a:t>
            </a:r>
            <a:r>
              <a:rPr kumimoji="1" lang="zh-CN" altLang="en-US" dirty="0"/>
              <a:t>做一个线性映射，这样就可以在标准棋盘格图片中用不同颜色的圆圈绘制 算出来的世界坐标 和 真实的世界坐标。</a:t>
            </a:r>
            <a:endParaRPr kumimoji="1" lang="en-US" altLang="zh-CN" dirty="0"/>
          </a:p>
          <a:p>
            <a:r>
              <a:rPr kumimoji="1" lang="zh-CN" altLang="en-US" dirty="0"/>
              <a:t>       但是，这个标准棋盘格的图片长和宽貌似不是完全的</a:t>
            </a:r>
            <a:r>
              <a:rPr kumimoji="1" lang="en-US" altLang="zh-CN" dirty="0"/>
              <a:t>1:1</a:t>
            </a:r>
            <a:r>
              <a:rPr kumimoji="1" lang="zh-CN" altLang="en-US" dirty="0"/>
              <a:t>，有一丢丢偏差，而且图片还有一丢丢边框。如下：</a:t>
            </a:r>
          </a:p>
        </p:txBody>
      </p:sp>
      <p:pic>
        <p:nvPicPr>
          <p:cNvPr id="2" name="图片 1">
            <a:extLst>
              <a:ext uri="{FF2B5EF4-FFF2-40B4-BE49-F238E27FC236}">
                <a16:creationId xmlns:a16="http://schemas.microsoft.com/office/drawing/2014/main" id="{A280BB7D-3007-CC4D-A464-DA369DCA89B6}"/>
              </a:ext>
            </a:extLst>
          </p:cNvPr>
          <p:cNvPicPr>
            <a:picLocks noChangeAspect="1"/>
          </p:cNvPicPr>
          <p:nvPr/>
        </p:nvPicPr>
        <p:blipFill>
          <a:blip r:embed="rId2"/>
          <a:stretch>
            <a:fillRect/>
          </a:stretch>
        </p:blipFill>
        <p:spPr>
          <a:xfrm>
            <a:off x="604486" y="2664885"/>
            <a:ext cx="5824890" cy="3764490"/>
          </a:xfrm>
          <a:prstGeom prst="rect">
            <a:avLst/>
          </a:prstGeom>
        </p:spPr>
      </p:pic>
      <p:sp>
        <p:nvSpPr>
          <p:cNvPr id="6" name="文本框 5">
            <a:extLst>
              <a:ext uri="{FF2B5EF4-FFF2-40B4-BE49-F238E27FC236}">
                <a16:creationId xmlns:a16="http://schemas.microsoft.com/office/drawing/2014/main" id="{3302BD9E-3A1E-C340-91ED-31215498BC37}"/>
              </a:ext>
            </a:extLst>
          </p:cNvPr>
          <p:cNvSpPr txBox="1"/>
          <p:nvPr/>
        </p:nvSpPr>
        <p:spPr>
          <a:xfrm>
            <a:off x="6729413" y="2664885"/>
            <a:ext cx="4681538" cy="1200329"/>
          </a:xfrm>
          <a:prstGeom prst="rect">
            <a:avLst/>
          </a:prstGeom>
          <a:noFill/>
        </p:spPr>
        <p:txBody>
          <a:bodyPr wrap="square" rtlCol="0">
            <a:spAutoFit/>
          </a:bodyPr>
          <a:lstStyle/>
          <a:p>
            <a:r>
              <a:rPr kumimoji="1" lang="zh-CN" altLang="en-US" dirty="0"/>
              <a:t>       而且，真实棋盘格的物理尺寸我是用尺子量的，为</a:t>
            </a:r>
            <a:r>
              <a:rPr kumimoji="1" lang="en-US" altLang="zh-CN" dirty="0"/>
              <a:t>28mm</a:t>
            </a:r>
            <a:r>
              <a:rPr kumimoji="1" lang="zh-CN" altLang="en-US" dirty="0"/>
              <a:t>，可能也不是那么精确，毕竟不是游标卡尺。但这是否会造成误差我不太清楚。</a:t>
            </a:r>
          </a:p>
        </p:txBody>
      </p:sp>
    </p:spTree>
    <p:extLst>
      <p:ext uri="{BB962C8B-B14F-4D97-AF65-F5344CB8AC3E}">
        <p14:creationId xmlns:p14="http://schemas.microsoft.com/office/powerpoint/2010/main" val="200859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82EBF7-EFE3-894C-BE25-2E51E0B2BE87}"/>
              </a:ext>
            </a:extLst>
          </p:cNvPr>
          <p:cNvSpPr txBox="1"/>
          <p:nvPr/>
        </p:nvSpPr>
        <p:spPr>
          <a:xfrm>
            <a:off x="993891" y="857248"/>
            <a:ext cx="9472613" cy="646331"/>
          </a:xfrm>
          <a:prstGeom prst="rect">
            <a:avLst/>
          </a:prstGeom>
          <a:noFill/>
        </p:spPr>
        <p:txBody>
          <a:bodyPr wrap="square" rtlCol="0">
            <a:spAutoFit/>
          </a:bodyPr>
          <a:lstStyle/>
          <a:p>
            <a:r>
              <a:rPr kumimoji="1" lang="zh-CN" altLang="en-US" dirty="0"/>
              <a:t>       这</a:t>
            </a:r>
            <a:r>
              <a:rPr kumimoji="1" lang="en-US" altLang="zh-CN" dirty="0"/>
              <a:t>8</a:t>
            </a:r>
            <a:r>
              <a:rPr kumimoji="1" lang="zh-CN" altLang="en-US" dirty="0"/>
              <a:t>个测试点的测试结果如下：</a:t>
            </a:r>
            <a:endParaRPr kumimoji="1" lang="en-US" altLang="zh-CN" dirty="0"/>
          </a:p>
          <a:p>
            <a:r>
              <a:rPr kumimoji="1" lang="zh-CN" altLang="en-US" dirty="0"/>
              <a:t>       </a:t>
            </a:r>
            <a:r>
              <a:rPr kumimoji="1" lang="en-US" altLang="zh-CN" dirty="0"/>
              <a:t>(1)</a:t>
            </a:r>
            <a:r>
              <a:rPr kumimoji="1" lang="zh-CN" altLang="en-US" dirty="0"/>
              <a:t>计算出的坐标与真实坐标的对比测试：</a:t>
            </a:r>
          </a:p>
        </p:txBody>
      </p:sp>
      <p:pic>
        <p:nvPicPr>
          <p:cNvPr id="6" name="图片 5">
            <a:extLst>
              <a:ext uri="{FF2B5EF4-FFF2-40B4-BE49-F238E27FC236}">
                <a16:creationId xmlns:a16="http://schemas.microsoft.com/office/drawing/2014/main" id="{1E0297DA-73B6-994A-8149-0571AF6C8878}"/>
              </a:ext>
            </a:extLst>
          </p:cNvPr>
          <p:cNvPicPr>
            <a:picLocks noChangeAspect="1"/>
          </p:cNvPicPr>
          <p:nvPr/>
        </p:nvPicPr>
        <p:blipFill>
          <a:blip r:embed="rId2"/>
          <a:stretch>
            <a:fillRect/>
          </a:stretch>
        </p:blipFill>
        <p:spPr>
          <a:xfrm>
            <a:off x="215900" y="1558925"/>
            <a:ext cx="11976100" cy="4483100"/>
          </a:xfrm>
          <a:prstGeom prst="rect">
            <a:avLst/>
          </a:prstGeom>
        </p:spPr>
      </p:pic>
    </p:spTree>
    <p:extLst>
      <p:ext uri="{BB962C8B-B14F-4D97-AF65-F5344CB8AC3E}">
        <p14:creationId xmlns:p14="http://schemas.microsoft.com/office/powerpoint/2010/main" val="16606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82EBF7-EFE3-894C-BE25-2E51E0B2BE87}"/>
              </a:ext>
            </a:extLst>
          </p:cNvPr>
          <p:cNvSpPr txBox="1"/>
          <p:nvPr/>
        </p:nvSpPr>
        <p:spPr>
          <a:xfrm>
            <a:off x="222367" y="642935"/>
            <a:ext cx="2892310" cy="1477328"/>
          </a:xfrm>
          <a:prstGeom prst="rect">
            <a:avLst/>
          </a:prstGeom>
          <a:noFill/>
        </p:spPr>
        <p:txBody>
          <a:bodyPr wrap="square" rtlCol="0">
            <a:spAutoFit/>
          </a:bodyPr>
          <a:lstStyle/>
          <a:p>
            <a:r>
              <a:rPr kumimoji="1" lang="zh-CN" altLang="en-US" dirty="0"/>
              <a:t>（</a:t>
            </a:r>
            <a:r>
              <a:rPr kumimoji="1" lang="en-US" altLang="zh-CN" dirty="0"/>
              <a:t>2</a:t>
            </a:r>
            <a:r>
              <a:rPr kumimoji="1" lang="zh-CN" altLang="en-US" dirty="0"/>
              <a:t>）可视化对比测试。红色为测试点的真实世界坐标，蓝色为由测试点的图像坐标计算出来的世界坐标。</a:t>
            </a:r>
          </a:p>
        </p:txBody>
      </p:sp>
      <p:pic>
        <p:nvPicPr>
          <p:cNvPr id="5" name="图片 4">
            <a:extLst>
              <a:ext uri="{FF2B5EF4-FFF2-40B4-BE49-F238E27FC236}">
                <a16:creationId xmlns:a16="http://schemas.microsoft.com/office/drawing/2014/main" id="{AE59BBBD-09EB-6E43-84C5-AC5A1E6D3E81}"/>
              </a:ext>
            </a:extLst>
          </p:cNvPr>
          <p:cNvPicPr>
            <a:picLocks noChangeAspect="1"/>
          </p:cNvPicPr>
          <p:nvPr/>
        </p:nvPicPr>
        <p:blipFill>
          <a:blip r:embed="rId2"/>
          <a:stretch>
            <a:fillRect/>
          </a:stretch>
        </p:blipFill>
        <p:spPr>
          <a:xfrm>
            <a:off x="3286126" y="514348"/>
            <a:ext cx="7992924" cy="5817123"/>
          </a:xfrm>
          <a:prstGeom prst="rect">
            <a:avLst/>
          </a:prstGeom>
        </p:spPr>
      </p:pic>
    </p:spTree>
    <p:extLst>
      <p:ext uri="{BB962C8B-B14F-4D97-AF65-F5344CB8AC3E}">
        <p14:creationId xmlns:p14="http://schemas.microsoft.com/office/powerpoint/2010/main" val="32394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CE2A4-D0FF-B84A-8F55-B7879773BEDB}"/>
              </a:ext>
            </a:extLst>
          </p:cNvPr>
          <p:cNvSpPr>
            <a:spLocks noGrp="1"/>
          </p:cNvSpPr>
          <p:nvPr>
            <p:ph type="title"/>
          </p:nvPr>
        </p:nvSpPr>
        <p:spPr>
          <a:xfrm>
            <a:off x="923925" y="2336800"/>
            <a:ext cx="10515600" cy="1325563"/>
          </a:xfrm>
        </p:spPr>
        <p:txBody>
          <a:bodyPr/>
          <a:lstStyle/>
          <a:p>
            <a:pPr algn="ctr"/>
            <a:r>
              <a:rPr kumimoji="1" lang="en-US" altLang="zh-CN" dirty="0"/>
              <a:t>Part 1. </a:t>
            </a:r>
            <a:r>
              <a:rPr kumimoji="1" lang="zh-CN" altLang="en-US" dirty="0"/>
              <a:t>算法原理介绍</a:t>
            </a:r>
          </a:p>
        </p:txBody>
      </p:sp>
    </p:spTree>
    <p:extLst>
      <p:ext uri="{BB962C8B-B14F-4D97-AF65-F5344CB8AC3E}">
        <p14:creationId xmlns:p14="http://schemas.microsoft.com/office/powerpoint/2010/main" val="91914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平行四边形 16">
            <a:extLst>
              <a:ext uri="{FF2B5EF4-FFF2-40B4-BE49-F238E27FC236}">
                <a16:creationId xmlns:a16="http://schemas.microsoft.com/office/drawing/2014/main" id="{1E09D1D4-7D29-2843-BFEB-B312A2BFB304}"/>
              </a:ext>
            </a:extLst>
          </p:cNvPr>
          <p:cNvSpPr/>
          <p:nvPr/>
        </p:nvSpPr>
        <p:spPr>
          <a:xfrm rot="1464498">
            <a:off x="915587" y="4273520"/>
            <a:ext cx="5166275" cy="1294642"/>
          </a:xfrm>
          <a:prstGeom prst="parallelogram">
            <a:avLst>
              <a:gd name="adj" fmla="val 595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 name="直线箭头连接符 4">
            <a:extLst>
              <a:ext uri="{FF2B5EF4-FFF2-40B4-BE49-F238E27FC236}">
                <a16:creationId xmlns:a16="http://schemas.microsoft.com/office/drawing/2014/main" id="{3C6484CD-8770-3F4F-B938-D4995FB79673}"/>
              </a:ext>
            </a:extLst>
          </p:cNvPr>
          <p:cNvCxnSpPr>
            <a:cxnSpLocks/>
          </p:cNvCxnSpPr>
          <p:nvPr/>
        </p:nvCxnSpPr>
        <p:spPr>
          <a:xfrm flipV="1">
            <a:off x="2149619" y="2593777"/>
            <a:ext cx="0" cy="178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061B901C-6213-5C45-B727-B2DBA66A707F}"/>
              </a:ext>
            </a:extLst>
          </p:cNvPr>
          <p:cNvCxnSpPr>
            <a:cxnSpLocks/>
          </p:cNvCxnSpPr>
          <p:nvPr/>
        </p:nvCxnSpPr>
        <p:spPr>
          <a:xfrm flipH="1">
            <a:off x="880938" y="4375076"/>
            <a:ext cx="1268681" cy="90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B5BF31A8-DD76-C54B-BD26-52CA5B53770F}"/>
              </a:ext>
            </a:extLst>
          </p:cNvPr>
          <p:cNvCxnSpPr>
            <a:cxnSpLocks/>
          </p:cNvCxnSpPr>
          <p:nvPr/>
        </p:nvCxnSpPr>
        <p:spPr>
          <a:xfrm>
            <a:off x="2149619" y="4375076"/>
            <a:ext cx="4156363" cy="18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C7C4F9E-91FD-684B-9DEB-52F618B54A07}"/>
              </a:ext>
            </a:extLst>
          </p:cNvPr>
          <p:cNvSpPr txBox="1"/>
          <p:nvPr/>
        </p:nvSpPr>
        <p:spPr>
          <a:xfrm>
            <a:off x="409241" y="333576"/>
            <a:ext cx="5686172" cy="369332"/>
          </a:xfrm>
          <a:prstGeom prst="rect">
            <a:avLst/>
          </a:prstGeom>
          <a:noFill/>
        </p:spPr>
        <p:txBody>
          <a:bodyPr wrap="none" rtlCol="0">
            <a:spAutoFit/>
          </a:bodyPr>
          <a:lstStyle/>
          <a:p>
            <a:r>
              <a:rPr kumimoji="1" lang="zh-CN" altLang="en-US" dirty="0"/>
              <a:t>线阵相机几何模型（相机坐标系</a:t>
            </a:r>
            <a:r>
              <a:rPr kumimoji="1" lang="en-US" altLang="zh-CN" dirty="0"/>
              <a:t>&lt;-&gt;</a:t>
            </a:r>
            <a:r>
              <a:rPr kumimoji="1" lang="zh-CN" altLang="en-US" dirty="0"/>
              <a:t>图像平面坐标系）</a:t>
            </a:r>
          </a:p>
        </p:txBody>
      </p:sp>
      <p:sp>
        <p:nvSpPr>
          <p:cNvPr id="13" name="文本框 12">
            <a:extLst>
              <a:ext uri="{FF2B5EF4-FFF2-40B4-BE49-F238E27FC236}">
                <a16:creationId xmlns:a16="http://schemas.microsoft.com/office/drawing/2014/main" id="{4A64C527-32C2-FC43-91DF-EB8F7E4F9CAB}"/>
              </a:ext>
            </a:extLst>
          </p:cNvPr>
          <p:cNvSpPr txBox="1"/>
          <p:nvPr/>
        </p:nvSpPr>
        <p:spPr>
          <a:xfrm>
            <a:off x="1971489" y="2166265"/>
            <a:ext cx="581891" cy="369332"/>
          </a:xfrm>
          <a:prstGeom prst="rect">
            <a:avLst/>
          </a:prstGeom>
          <a:noFill/>
        </p:spPr>
        <p:txBody>
          <a:bodyPr wrap="square" rtlCol="0">
            <a:spAutoFit/>
          </a:bodyPr>
          <a:lstStyle/>
          <a:p>
            <a:r>
              <a:rPr kumimoji="1" lang="en-US" altLang="zh-CN" dirty="0" err="1"/>
              <a:t>Z</a:t>
            </a:r>
            <a:r>
              <a:rPr kumimoji="1" lang="en-US" altLang="zh-CN" sz="1400" dirty="0" err="1"/>
              <a:t>c</a:t>
            </a:r>
            <a:endParaRPr kumimoji="1" lang="zh-CN" altLang="en-US" sz="1400" dirty="0"/>
          </a:p>
        </p:txBody>
      </p:sp>
      <p:sp>
        <p:nvSpPr>
          <p:cNvPr id="14" name="文本框 13">
            <a:extLst>
              <a:ext uri="{FF2B5EF4-FFF2-40B4-BE49-F238E27FC236}">
                <a16:creationId xmlns:a16="http://schemas.microsoft.com/office/drawing/2014/main" id="{BF539A1C-DD76-194E-9114-46CCDDB83130}"/>
              </a:ext>
            </a:extLst>
          </p:cNvPr>
          <p:cNvSpPr txBox="1"/>
          <p:nvPr/>
        </p:nvSpPr>
        <p:spPr>
          <a:xfrm>
            <a:off x="589991" y="5279580"/>
            <a:ext cx="581891" cy="307777"/>
          </a:xfrm>
          <a:prstGeom prst="rect">
            <a:avLst/>
          </a:prstGeom>
          <a:noFill/>
        </p:spPr>
        <p:txBody>
          <a:bodyPr wrap="square" rtlCol="0">
            <a:spAutoFit/>
          </a:bodyPr>
          <a:lstStyle/>
          <a:p>
            <a:r>
              <a:rPr kumimoji="1" lang="en-US" altLang="zh-CN" sz="1400" dirty="0" err="1"/>
              <a:t>Xc</a:t>
            </a:r>
            <a:endParaRPr kumimoji="1" lang="zh-CN" altLang="en-US" sz="1400" dirty="0"/>
          </a:p>
        </p:txBody>
      </p:sp>
      <p:sp>
        <p:nvSpPr>
          <p:cNvPr id="15" name="文本框 14">
            <a:extLst>
              <a:ext uri="{FF2B5EF4-FFF2-40B4-BE49-F238E27FC236}">
                <a16:creationId xmlns:a16="http://schemas.microsoft.com/office/drawing/2014/main" id="{E19454AE-FAFB-7345-89B1-6273F8C8B38E}"/>
              </a:ext>
            </a:extLst>
          </p:cNvPr>
          <p:cNvSpPr txBox="1"/>
          <p:nvPr/>
        </p:nvSpPr>
        <p:spPr>
          <a:xfrm>
            <a:off x="6108061" y="6238520"/>
            <a:ext cx="581891" cy="307777"/>
          </a:xfrm>
          <a:prstGeom prst="rect">
            <a:avLst/>
          </a:prstGeom>
          <a:noFill/>
        </p:spPr>
        <p:txBody>
          <a:bodyPr wrap="square" rtlCol="0">
            <a:spAutoFit/>
          </a:bodyPr>
          <a:lstStyle/>
          <a:p>
            <a:r>
              <a:rPr kumimoji="1" lang="en-US" altLang="zh-CN" sz="1400" dirty="0" err="1"/>
              <a:t>Yc</a:t>
            </a:r>
            <a:endParaRPr kumimoji="1" lang="zh-CN" altLang="en-US" sz="1400" dirty="0"/>
          </a:p>
        </p:txBody>
      </p:sp>
      <p:sp>
        <p:nvSpPr>
          <p:cNvPr id="18" name="文本框 17">
            <a:extLst>
              <a:ext uri="{FF2B5EF4-FFF2-40B4-BE49-F238E27FC236}">
                <a16:creationId xmlns:a16="http://schemas.microsoft.com/office/drawing/2014/main" id="{40238449-C2DF-F448-8211-1C9B18E84C23}"/>
              </a:ext>
            </a:extLst>
          </p:cNvPr>
          <p:cNvSpPr txBox="1"/>
          <p:nvPr/>
        </p:nvSpPr>
        <p:spPr>
          <a:xfrm>
            <a:off x="2011075" y="4387433"/>
            <a:ext cx="429491" cy="307777"/>
          </a:xfrm>
          <a:prstGeom prst="rect">
            <a:avLst/>
          </a:prstGeom>
          <a:noFill/>
        </p:spPr>
        <p:txBody>
          <a:bodyPr wrap="square" rtlCol="0">
            <a:spAutoFit/>
          </a:bodyPr>
          <a:lstStyle/>
          <a:p>
            <a:r>
              <a:rPr kumimoji="1" lang="en-US" altLang="zh-CN" sz="1400" dirty="0"/>
              <a:t>O</a:t>
            </a:r>
            <a:endParaRPr kumimoji="1" lang="zh-CN" altLang="en-US" sz="1400" dirty="0"/>
          </a:p>
        </p:txBody>
      </p:sp>
      <p:sp>
        <p:nvSpPr>
          <p:cNvPr id="19" name="文本框 18">
            <a:extLst>
              <a:ext uri="{FF2B5EF4-FFF2-40B4-BE49-F238E27FC236}">
                <a16:creationId xmlns:a16="http://schemas.microsoft.com/office/drawing/2014/main" id="{3ED158C9-3F0B-2843-9B29-8C80BC3B2D92}"/>
              </a:ext>
            </a:extLst>
          </p:cNvPr>
          <p:cNvSpPr txBox="1"/>
          <p:nvPr/>
        </p:nvSpPr>
        <p:spPr>
          <a:xfrm>
            <a:off x="5164090" y="5326601"/>
            <a:ext cx="800219" cy="338554"/>
          </a:xfrm>
          <a:prstGeom prst="rect">
            <a:avLst/>
          </a:prstGeom>
          <a:noFill/>
        </p:spPr>
        <p:txBody>
          <a:bodyPr wrap="none" rtlCol="0">
            <a:spAutoFit/>
          </a:bodyPr>
          <a:lstStyle/>
          <a:p>
            <a:r>
              <a:rPr kumimoji="1" lang="zh-CN" altLang="en-US" sz="1600" dirty="0">
                <a:solidFill>
                  <a:schemeClr val="accent6">
                    <a:lumMod val="75000"/>
                  </a:schemeClr>
                </a:solidFill>
              </a:rPr>
              <a:t>传送带</a:t>
            </a:r>
          </a:p>
        </p:txBody>
      </p:sp>
      <p:sp>
        <p:nvSpPr>
          <p:cNvPr id="20" name="下箭头 19">
            <a:extLst>
              <a:ext uri="{FF2B5EF4-FFF2-40B4-BE49-F238E27FC236}">
                <a16:creationId xmlns:a16="http://schemas.microsoft.com/office/drawing/2014/main" id="{EA9C7C4A-92AE-6A4A-A3EA-E781A9258745}"/>
              </a:ext>
            </a:extLst>
          </p:cNvPr>
          <p:cNvSpPr/>
          <p:nvPr/>
        </p:nvSpPr>
        <p:spPr>
          <a:xfrm rot="17641999">
            <a:off x="5710833" y="4768582"/>
            <a:ext cx="202864" cy="510803"/>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CF67DA0E-D8E4-4944-9BDD-2A27229EE951}"/>
              </a:ext>
            </a:extLst>
          </p:cNvPr>
          <p:cNvSpPr txBox="1"/>
          <p:nvPr/>
        </p:nvSpPr>
        <p:spPr>
          <a:xfrm>
            <a:off x="6009006" y="5023983"/>
            <a:ext cx="680946" cy="369332"/>
          </a:xfrm>
          <a:prstGeom prst="rect">
            <a:avLst/>
          </a:prstGeom>
          <a:noFill/>
        </p:spPr>
        <p:txBody>
          <a:bodyPr wrap="square" rtlCol="0">
            <a:spAutoFit/>
          </a:bodyPr>
          <a:lstStyle/>
          <a:p>
            <a:r>
              <a:rPr kumimoji="1" lang="en-US" altLang="zh-CN" dirty="0" err="1">
                <a:solidFill>
                  <a:schemeClr val="accent6">
                    <a:lumMod val="75000"/>
                  </a:schemeClr>
                </a:solidFill>
              </a:rPr>
              <a:t>v</a:t>
            </a:r>
            <a:r>
              <a:rPr kumimoji="1" lang="en-US" altLang="zh-CN" sz="1000" dirty="0" err="1">
                <a:solidFill>
                  <a:schemeClr val="accent6">
                    <a:lumMod val="75000"/>
                  </a:schemeClr>
                </a:solidFill>
              </a:rPr>
              <a:t>b</a:t>
            </a:r>
            <a:endParaRPr kumimoji="1" lang="zh-CN" altLang="en-US" sz="1000" dirty="0">
              <a:solidFill>
                <a:schemeClr val="accent6">
                  <a:lumMod val="75000"/>
                </a:schemeClr>
              </a:solidFill>
            </a:endParaRPr>
          </a:p>
        </p:txBody>
      </p:sp>
      <p:sp>
        <p:nvSpPr>
          <p:cNvPr id="22" name="立方体 21">
            <a:extLst>
              <a:ext uri="{FF2B5EF4-FFF2-40B4-BE49-F238E27FC236}">
                <a16:creationId xmlns:a16="http://schemas.microsoft.com/office/drawing/2014/main" id="{DCC2E4FB-0129-E54E-8616-70164C06920D}"/>
              </a:ext>
            </a:extLst>
          </p:cNvPr>
          <p:cNvSpPr/>
          <p:nvPr/>
        </p:nvSpPr>
        <p:spPr>
          <a:xfrm>
            <a:off x="1549296" y="1256516"/>
            <a:ext cx="469398" cy="225631"/>
          </a:xfrm>
          <a:prstGeom prst="cub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CDA2F59E-265A-564F-BC0E-809EBA4D62D4}"/>
              </a:ext>
            </a:extLst>
          </p:cNvPr>
          <p:cNvCxnSpPr>
            <a:cxnSpLocks/>
          </p:cNvCxnSpPr>
          <p:nvPr/>
        </p:nvCxnSpPr>
        <p:spPr>
          <a:xfrm>
            <a:off x="1755791" y="1482147"/>
            <a:ext cx="47141" cy="3147005"/>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581CDB7-07C7-AC4B-88F4-766981BA3304}"/>
              </a:ext>
            </a:extLst>
          </p:cNvPr>
          <p:cNvSpPr txBox="1"/>
          <p:nvPr/>
        </p:nvSpPr>
        <p:spPr>
          <a:xfrm>
            <a:off x="1463656" y="4330709"/>
            <a:ext cx="581891" cy="369332"/>
          </a:xfrm>
          <a:prstGeom prst="rect">
            <a:avLst/>
          </a:prstGeom>
          <a:noFill/>
        </p:spPr>
        <p:txBody>
          <a:bodyPr wrap="square" rtlCol="0">
            <a:spAutoFit/>
          </a:bodyPr>
          <a:lstStyle/>
          <a:p>
            <a:r>
              <a:rPr kumimoji="1" lang="en-US" altLang="zh-CN" dirty="0">
                <a:solidFill>
                  <a:schemeClr val="accent2"/>
                </a:solidFill>
              </a:rPr>
              <a:t>u</a:t>
            </a:r>
            <a:r>
              <a:rPr kumimoji="1" lang="en-US" altLang="zh-CN" sz="1400" dirty="0">
                <a:solidFill>
                  <a:schemeClr val="accent2"/>
                </a:solidFill>
              </a:rPr>
              <a:t>0</a:t>
            </a:r>
            <a:endParaRPr kumimoji="1" lang="zh-CN" altLang="en-US" sz="1400" dirty="0">
              <a:solidFill>
                <a:schemeClr val="accent2"/>
              </a:solidFill>
            </a:endParaRPr>
          </a:p>
        </p:txBody>
      </p:sp>
      <p:sp>
        <p:nvSpPr>
          <p:cNvPr id="31" name="文本框 30">
            <a:extLst>
              <a:ext uri="{FF2B5EF4-FFF2-40B4-BE49-F238E27FC236}">
                <a16:creationId xmlns:a16="http://schemas.microsoft.com/office/drawing/2014/main" id="{BFFCC23F-4CF1-F64D-B5B2-5BCB0627AE77}"/>
              </a:ext>
            </a:extLst>
          </p:cNvPr>
          <p:cNvSpPr txBox="1"/>
          <p:nvPr/>
        </p:nvSpPr>
        <p:spPr>
          <a:xfrm>
            <a:off x="2027162" y="1162886"/>
            <a:ext cx="581891" cy="307777"/>
          </a:xfrm>
          <a:prstGeom prst="rect">
            <a:avLst/>
          </a:prstGeom>
          <a:noFill/>
        </p:spPr>
        <p:txBody>
          <a:bodyPr wrap="square" rtlCol="0">
            <a:spAutoFit/>
          </a:bodyPr>
          <a:lstStyle/>
          <a:p>
            <a:r>
              <a:rPr kumimoji="1" lang="zh-CN" altLang="en-US" sz="1400" dirty="0">
                <a:solidFill>
                  <a:schemeClr val="accent2"/>
                </a:solidFill>
              </a:rPr>
              <a:t>相机</a:t>
            </a:r>
          </a:p>
        </p:txBody>
      </p:sp>
      <p:cxnSp>
        <p:nvCxnSpPr>
          <p:cNvPr id="33" name="直线箭头连接符 32">
            <a:extLst>
              <a:ext uri="{FF2B5EF4-FFF2-40B4-BE49-F238E27FC236}">
                <a16:creationId xmlns:a16="http://schemas.microsoft.com/office/drawing/2014/main" id="{349E6680-8465-664B-93E4-E34EBBD72043}"/>
              </a:ext>
            </a:extLst>
          </p:cNvPr>
          <p:cNvCxnSpPr>
            <a:cxnSpLocks/>
          </p:cNvCxnSpPr>
          <p:nvPr/>
        </p:nvCxnSpPr>
        <p:spPr>
          <a:xfrm>
            <a:off x="1755791" y="1398652"/>
            <a:ext cx="837175" cy="332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949ADCA2-F5CE-C04E-AE8A-9ABE5FAB1D96}"/>
              </a:ext>
            </a:extLst>
          </p:cNvPr>
          <p:cNvCxnSpPr>
            <a:cxnSpLocks/>
          </p:cNvCxnSpPr>
          <p:nvPr/>
        </p:nvCxnSpPr>
        <p:spPr>
          <a:xfrm flipH="1">
            <a:off x="975024" y="1412486"/>
            <a:ext cx="779578" cy="4659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F915368-F49A-ED4E-A683-69C3CC8C3A87}"/>
              </a:ext>
            </a:extLst>
          </p:cNvPr>
          <p:cNvSpPr txBox="1"/>
          <p:nvPr/>
        </p:nvSpPr>
        <p:spPr>
          <a:xfrm>
            <a:off x="830832" y="1503108"/>
            <a:ext cx="181534" cy="369332"/>
          </a:xfrm>
          <a:prstGeom prst="rect">
            <a:avLst/>
          </a:prstGeom>
          <a:noFill/>
        </p:spPr>
        <p:txBody>
          <a:bodyPr wrap="square" rtlCol="0">
            <a:spAutoFit/>
          </a:bodyPr>
          <a:lstStyle/>
          <a:p>
            <a:r>
              <a:rPr kumimoji="1" lang="en-US" altLang="zh-CN" dirty="0">
                <a:solidFill>
                  <a:srgbClr val="FF0000"/>
                </a:solidFill>
              </a:rPr>
              <a:t>u</a:t>
            </a:r>
            <a:endParaRPr kumimoji="1" lang="zh-CN" altLang="en-US" dirty="0">
              <a:solidFill>
                <a:srgbClr val="FF0000"/>
              </a:solidFill>
            </a:endParaRPr>
          </a:p>
        </p:txBody>
      </p:sp>
      <p:sp>
        <p:nvSpPr>
          <p:cNvPr id="39" name="文本框 38">
            <a:extLst>
              <a:ext uri="{FF2B5EF4-FFF2-40B4-BE49-F238E27FC236}">
                <a16:creationId xmlns:a16="http://schemas.microsoft.com/office/drawing/2014/main" id="{94D1C44B-0C38-1F4D-BDC8-12B91253721C}"/>
              </a:ext>
            </a:extLst>
          </p:cNvPr>
          <p:cNvSpPr txBox="1"/>
          <p:nvPr/>
        </p:nvSpPr>
        <p:spPr>
          <a:xfrm>
            <a:off x="2574255" y="1460774"/>
            <a:ext cx="321269" cy="369332"/>
          </a:xfrm>
          <a:prstGeom prst="rect">
            <a:avLst/>
          </a:prstGeom>
          <a:noFill/>
        </p:spPr>
        <p:txBody>
          <a:bodyPr wrap="square" rtlCol="0">
            <a:spAutoFit/>
          </a:bodyPr>
          <a:lstStyle/>
          <a:p>
            <a:r>
              <a:rPr kumimoji="1" lang="en-US" altLang="zh-CN" dirty="0">
                <a:solidFill>
                  <a:srgbClr val="FF0000"/>
                </a:solidFill>
              </a:rPr>
              <a:t>v</a:t>
            </a:r>
            <a:endParaRPr kumimoji="1" lang="zh-CN" altLang="en-US" dirty="0">
              <a:solidFill>
                <a:srgbClr val="FF0000"/>
              </a:solidFill>
            </a:endParaRPr>
          </a:p>
        </p:txBody>
      </p:sp>
      <p:sp>
        <p:nvSpPr>
          <p:cNvPr id="40" name="文本框 39">
            <a:extLst>
              <a:ext uri="{FF2B5EF4-FFF2-40B4-BE49-F238E27FC236}">
                <a16:creationId xmlns:a16="http://schemas.microsoft.com/office/drawing/2014/main" id="{95A14EC5-35E5-2748-A8EF-BE80E62D82CA}"/>
              </a:ext>
            </a:extLst>
          </p:cNvPr>
          <p:cNvSpPr txBox="1"/>
          <p:nvPr/>
        </p:nvSpPr>
        <p:spPr>
          <a:xfrm>
            <a:off x="1711113" y="1381991"/>
            <a:ext cx="321269" cy="369332"/>
          </a:xfrm>
          <a:prstGeom prst="rect">
            <a:avLst/>
          </a:prstGeom>
          <a:noFill/>
        </p:spPr>
        <p:txBody>
          <a:bodyPr wrap="square" rtlCol="0">
            <a:spAutoFit/>
          </a:bodyPr>
          <a:lstStyle/>
          <a:p>
            <a:r>
              <a:rPr kumimoji="1" lang="en-US" altLang="zh-CN" dirty="0">
                <a:solidFill>
                  <a:srgbClr val="FF0000"/>
                </a:solidFill>
              </a:rPr>
              <a:t>o</a:t>
            </a:r>
            <a:endParaRPr kumimoji="1" lang="zh-CN" altLang="en-US" dirty="0">
              <a:solidFill>
                <a:srgbClr val="FF0000"/>
              </a:solidFill>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651C249D-EEE7-6241-8EE1-205A6D0913DD}"/>
                  </a:ext>
                </a:extLst>
              </p:cNvPr>
              <p:cNvSpPr txBox="1"/>
              <p:nvPr/>
            </p:nvSpPr>
            <p:spPr>
              <a:xfrm>
                <a:off x="6536109" y="342381"/>
                <a:ext cx="5568687" cy="6075702"/>
              </a:xfrm>
              <a:prstGeom prst="rect">
                <a:avLst/>
              </a:prstGeom>
              <a:noFill/>
            </p:spPr>
            <p:txBody>
              <a:bodyPr wrap="square" rtlCol="0">
                <a:spAutoFit/>
              </a:bodyPr>
              <a:lstStyle/>
              <a:p>
                <a:r>
                  <a:rPr kumimoji="1" lang="en-US" altLang="zh-CN" dirty="0"/>
                  <a:t>-</a:t>
                </a:r>
                <a:r>
                  <a:rPr kumimoji="1" lang="en-US" altLang="zh-CN" dirty="0" err="1"/>
                  <a:t>Xc-Yc-Zc</a:t>
                </a:r>
                <a:r>
                  <a:rPr kumimoji="1" lang="zh-CN" altLang="en-US" dirty="0"/>
                  <a:t>：摄像机坐标系，特点有：</a:t>
                </a:r>
                <a:endParaRPr kumimoji="1" lang="en-US" altLang="zh-CN" dirty="0"/>
              </a:p>
              <a:p>
                <a:r>
                  <a:rPr kumimoji="1" lang="en-US" altLang="zh-CN" dirty="0"/>
                  <a:t>    </a:t>
                </a:r>
                <a:r>
                  <a:rPr kumimoji="1" lang="zh-CN" altLang="en-US" dirty="0"/>
                  <a:t>传送带平面与</a:t>
                </a:r>
                <a:r>
                  <a:rPr kumimoji="1" lang="en-US" altLang="zh-CN" dirty="0" err="1"/>
                  <a:t>XcOYc</a:t>
                </a:r>
                <a:r>
                  <a:rPr kumimoji="1" lang="zh-CN" altLang="en-US" dirty="0"/>
                  <a:t>平面重合；</a:t>
                </a:r>
                <a:endParaRPr kumimoji="1" lang="en-US" altLang="zh-CN" dirty="0"/>
              </a:p>
              <a:p>
                <a:endParaRPr kumimoji="1" lang="en-US" altLang="zh-CN" dirty="0"/>
              </a:p>
              <a:p>
                <a:r>
                  <a:rPr kumimoji="1" lang="en-US" altLang="zh-CN" dirty="0"/>
                  <a:t>-u-v</a:t>
                </a:r>
                <a:r>
                  <a:rPr kumimoji="1" lang="zh-CN" altLang="en-US" dirty="0"/>
                  <a:t>：图像平面坐标系，特点有：</a:t>
                </a:r>
                <a:endParaRPr kumimoji="1" lang="en-US" altLang="zh-CN" dirty="0"/>
              </a:p>
              <a:p>
                <a:r>
                  <a:rPr kumimoji="1" lang="zh-CN" altLang="en-US" dirty="0"/>
                  <a:t>     主点偏置只有</a:t>
                </a:r>
                <a:r>
                  <a:rPr kumimoji="1" lang="en-US" altLang="zh-CN" dirty="0" err="1"/>
                  <a:t>Xc</a:t>
                </a:r>
                <a:r>
                  <a:rPr kumimoji="1" lang="zh-CN" altLang="en-US" dirty="0"/>
                  <a:t>方向，而没有</a:t>
                </a:r>
                <a:r>
                  <a:rPr kumimoji="1" lang="en-US" altLang="zh-CN" dirty="0" err="1"/>
                  <a:t>Yc</a:t>
                </a:r>
                <a:r>
                  <a:rPr kumimoji="1" lang="zh-CN" altLang="en-US" dirty="0"/>
                  <a:t>方向的。</a:t>
                </a:r>
                <a:endParaRPr kumimoji="1" lang="en-US" altLang="zh-CN" dirty="0"/>
              </a:p>
              <a:p>
                <a:endParaRPr kumimoji="1" lang="en-US" altLang="zh-CN" dirty="0"/>
              </a:p>
              <a:p>
                <a:r>
                  <a:rPr kumimoji="1" lang="en-US" altLang="zh-CN" dirty="0"/>
                  <a:t>-</a:t>
                </a:r>
                <a:r>
                  <a:rPr kumimoji="1" lang="zh-CN" altLang="en-US" dirty="0"/>
                  <a:t>相机坐标系</a:t>
                </a:r>
                <a:r>
                  <a:rPr kumimoji="1" lang="en-US" altLang="zh-CN" dirty="0"/>
                  <a:t>-&gt;</a:t>
                </a:r>
                <a:r>
                  <a:rPr kumimoji="1" lang="zh-CN" altLang="en-US" dirty="0"/>
                  <a:t>图像平面坐标系转化关系：</a:t>
                </a:r>
                <a:endParaRPr kumimoji="1" lang="en-US" altLang="zh-CN" dirty="0"/>
              </a:p>
              <a:p>
                <a:r>
                  <a:rPr kumimoji="1" lang="en-US" altLang="zh-CN" dirty="0"/>
                  <a:t>(1)</a:t>
                </a:r>
                <a:r>
                  <a:rPr kumimoji="1" lang="zh-CN" altLang="en-US" dirty="0"/>
                  <a:t>由于我们只关注传送带平面上的点，所以这其实是</a:t>
                </a:r>
                <a:r>
                  <a:rPr kumimoji="1" lang="en-US" altLang="zh-CN" dirty="0"/>
                  <a:t>2D-&gt;2D</a:t>
                </a:r>
                <a:r>
                  <a:rPr kumimoji="1" lang="zh-CN" altLang="en-US" dirty="0"/>
                  <a:t>的转化关系，即</a:t>
                </a:r>
                <a:r>
                  <a:rPr kumimoji="1" lang="en-US" altLang="zh-CN" dirty="0" err="1"/>
                  <a:t>XcOYc</a:t>
                </a:r>
                <a:r>
                  <a:rPr kumimoji="1" lang="en-US" altLang="zh-CN" dirty="0"/>
                  <a:t>-&gt;</a:t>
                </a:r>
                <a:r>
                  <a:rPr kumimoji="1" lang="en-US" altLang="zh-CN" dirty="0" err="1"/>
                  <a:t>uov</a:t>
                </a:r>
                <a:r>
                  <a:rPr kumimoji="1" lang="zh-CN" altLang="en-US" dirty="0"/>
                  <a:t>平面的转化；</a:t>
                </a:r>
                <a:endParaRPr kumimoji="1" lang="en-US" altLang="zh-CN" dirty="0"/>
              </a:p>
              <a:p>
                <a:r>
                  <a:rPr kumimoji="1" lang="en-US" altLang="zh-CN" dirty="0"/>
                  <a:t>(2)v</a:t>
                </a:r>
                <a:r>
                  <a:rPr kumimoji="1" lang="zh-CN" altLang="en-US" dirty="0"/>
                  <a:t>与</a:t>
                </a:r>
                <a:r>
                  <a:rPr kumimoji="1" lang="en-US" altLang="zh-CN" dirty="0" err="1"/>
                  <a:t>Yc</a:t>
                </a:r>
                <a:r>
                  <a:rPr kumimoji="1" lang="zh-CN" altLang="en-US" dirty="0"/>
                  <a:t>呈正比例关系，正比例系数（记为</a:t>
                </a:r>
                <a:r>
                  <a:rPr kumimoji="1" lang="en-US" altLang="zh-CN" dirty="0"/>
                  <a:t>s</a:t>
                </a:r>
                <a:r>
                  <a:rPr kumimoji="1" lang="zh-CN" altLang="en-US" dirty="0"/>
                  <a:t>）仅与传送带的移动速度有关，即：</a:t>
                </a:r>
                <a:endParaRPr kumimoji="1" lang="en-US" altLang="zh-CN" dirty="0"/>
              </a:p>
              <a:p>
                <a:pPr algn="ctr"/>
                <a:r>
                  <a:rPr kumimoji="1" lang="en-US" altLang="zh-CN" dirty="0"/>
                  <a:t>                         </a:t>
                </a:r>
                <a14:m>
                  <m:oMath xmlns:m="http://schemas.openxmlformats.org/officeDocument/2006/math">
                    <m:r>
                      <a:rPr kumimoji="1" lang="en-US" altLang="zh-CN" i="1" dirty="0" smtClean="0">
                        <a:latin typeface="Cambria Math" panose="02040503050406030204" pitchFamily="18" charset="0"/>
                      </a:rPr>
                      <m:t>𝑣</m:t>
                    </m:r>
                    <m:r>
                      <a:rPr kumimoji="1" lang="en-US" altLang="zh-CN" i="1" dirty="0" smtClean="0">
                        <a:latin typeface="Cambria Math" panose="02040503050406030204" pitchFamily="18" charset="0"/>
                      </a:rPr>
                      <m:t>=</m:t>
                    </m:r>
                    <m:r>
                      <a:rPr kumimoji="1" lang="en-US" altLang="zh-CN" i="1" dirty="0" err="1" smtClean="0">
                        <a:latin typeface="Cambria Math" panose="02040503050406030204" pitchFamily="18" charset="0"/>
                      </a:rPr>
                      <m:t>𝑠</m:t>
                    </m:r>
                    <m:r>
                      <a:rPr kumimoji="1" lang="en-US" altLang="zh-CN" i="1" dirty="0" err="1" smtClean="0">
                        <a:latin typeface="Cambria Math" panose="02040503050406030204" pitchFamily="18" charset="0"/>
                      </a:rPr>
                      <m:t>·</m:t>
                    </m:r>
                    <m:r>
                      <a:rPr kumimoji="1" lang="en-US" altLang="zh-CN" i="1" dirty="0" err="1" smtClean="0">
                        <a:latin typeface="Cambria Math" panose="02040503050406030204" pitchFamily="18" charset="0"/>
                      </a:rPr>
                      <m:t>𝑌𝑐</m:t>
                    </m:r>
                  </m:oMath>
                </a14:m>
                <a:r>
                  <a:rPr kumimoji="1" lang="zh-CN" altLang="en-US" dirty="0"/>
                  <a:t>                     </a:t>
                </a:r>
                <a:r>
                  <a:rPr kumimoji="1" lang="en-US" altLang="zh-CN" dirty="0"/>
                  <a:t>(1)</a:t>
                </a:r>
              </a:p>
              <a:p>
                <a:r>
                  <a:rPr kumimoji="1" lang="en-US" altLang="zh-CN" dirty="0"/>
                  <a:t>(3)u</a:t>
                </a:r>
                <a:r>
                  <a:rPr kumimoji="1" lang="zh-CN" altLang="en-US" dirty="0"/>
                  <a:t>与</a:t>
                </a:r>
                <a:r>
                  <a:rPr kumimoji="1" lang="en-US" altLang="zh-CN" dirty="0" err="1"/>
                  <a:t>Xc</a:t>
                </a:r>
                <a:r>
                  <a:rPr kumimoji="1" lang="zh-CN" altLang="en-US" dirty="0"/>
                  <a:t>的关系还是与面阵相机一样。即：</a:t>
                </a:r>
                <a:endParaRPr kumimoji="1" lang="en-US" altLang="zh-CN" dirty="0"/>
              </a:p>
              <a:p>
                <a:pPr/>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𝑍𝑐</m:t>
                          </m:r>
                        </m:num>
                        <m:den>
                          <m:r>
                            <a:rPr kumimoji="1" lang="en-US" altLang="zh-CN" b="0" i="1" smtClean="0">
                              <a:latin typeface="Cambria Math" panose="02040503050406030204" pitchFamily="18" charset="0"/>
                            </a:rPr>
                            <m:t>𝑋𝑐</m:t>
                          </m:r>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𝑓</m:t>
                          </m:r>
                        </m:num>
                        <m:den>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0</m:t>
                          </m:r>
                        </m:den>
                      </m:f>
                    </m:oMath>
                  </m:oMathPara>
                </a14:m>
                <a:endParaRPr kumimoji="1" lang="en-US" altLang="zh-CN" dirty="0"/>
              </a:p>
              <a:p>
                <a14:m>
                  <m:oMath xmlns:m="http://schemas.openxmlformats.org/officeDocument/2006/math">
                    <m:r>
                      <a:rPr kumimoji="1" lang="en-US" altLang="zh-CN" b="0" i="1" smtClean="0">
                        <a:latin typeface="Cambria Math" panose="02040503050406030204" pitchFamily="18" charset="0"/>
                      </a:rPr>
                      <m:t>                         =&gt;</m:t>
                    </m:r>
                    <m:r>
                      <a:rPr kumimoji="1" lang="en-US" altLang="zh-CN" b="0" i="1" smtClean="0">
                        <a:latin typeface="Cambria Math" panose="02040503050406030204" pitchFamily="18" charset="0"/>
                      </a:rPr>
                      <m:t>𝑍𝑐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f</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0·</m:t>
                    </m:r>
                    <m:r>
                      <m:rPr>
                        <m:sty m:val="p"/>
                      </m:rPr>
                      <a:rPr kumimoji="1" lang="en-US" altLang="zh-CN" i="1">
                        <a:latin typeface="Cambria Math" panose="02040503050406030204" pitchFamily="18" charset="0"/>
                      </a:rPr>
                      <m:t>Zc</m:t>
                    </m:r>
                  </m:oMath>
                </a14:m>
                <a:r>
                  <a:rPr kumimoji="1" lang="en-US" altLang="zh-CN" dirty="0"/>
                  <a:t>.           (2)</a:t>
                </a:r>
              </a:p>
              <a:p>
                <a:endParaRPr kumimoji="1" lang="en-US" altLang="zh-CN" dirty="0"/>
              </a:p>
              <a:p>
                <a:r>
                  <a:rPr kumimoji="1" lang="en-US" altLang="zh-CN" dirty="0"/>
                  <a:t>*</a:t>
                </a:r>
                <a:r>
                  <a:rPr kumimoji="1" lang="zh-CN" altLang="en-US" dirty="0"/>
                  <a:t>综合</a:t>
                </a:r>
                <a:r>
                  <a:rPr kumimoji="1" lang="en-US" altLang="zh-CN" dirty="0"/>
                  <a:t>(1)</a:t>
                </a:r>
                <a:r>
                  <a:rPr kumimoji="1" lang="zh-CN" altLang="en-US" dirty="0"/>
                  <a:t>、</a:t>
                </a:r>
                <a:r>
                  <a:rPr kumimoji="1" lang="en-US" altLang="zh-CN" dirty="0"/>
                  <a:t>(2)</a:t>
                </a:r>
                <a:r>
                  <a:rPr kumimoji="1" lang="zh-CN" altLang="en-US" dirty="0"/>
                  <a:t>，写成矩阵形式，得到某个点在摄像机坐标系中的坐标与其在图像平面中的坐标的转换关系：</a:t>
                </a:r>
                <a:endParaRPr kumimoji="1" lang="en-US" altLang="zh-CN" dirty="0"/>
              </a:p>
              <a:p>
                <a:r>
                  <a:rPr kumimoji="1" lang="en-US" altLang="zh-CN" b="0" dirty="0"/>
                  <a:t>                </a:t>
                </a:r>
                <a14:m>
                  <m:oMath xmlns:m="http://schemas.openxmlformats.org/officeDocument/2006/math">
                    <m:r>
                      <a:rPr kumimoji="1" lang="en-US" altLang="zh-CN" b="0" i="1" smtClean="0">
                        <a:latin typeface="Cambria Math" panose="02040503050406030204" pitchFamily="18" charset="0"/>
                      </a:rPr>
                      <m:t>𝑍𝑐</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𝑠</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mr>
                        </m:m>
                      </m:e>
                    </m:d>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𝑐</m:t>
                              </m:r>
                            </m:e>
                          </m:mr>
                          <m:mr>
                            <m:e>
                              <m:r>
                                <a:rPr kumimoji="1" lang="en-US" altLang="zh-CN" b="0" i="1" smtClean="0">
                                  <a:latin typeface="Cambria Math" panose="02040503050406030204" pitchFamily="18" charset="0"/>
                                </a:rPr>
                                <m:t>𝑌𝑐</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Zc</m:t>
                              </m:r>
                            </m:e>
                          </m:mr>
                          <m:mr>
                            <m:e>
                              <m:r>
                                <a:rPr kumimoji="1" lang="en-US" altLang="zh-CN" b="0" i="1" smtClean="0">
                                  <a:latin typeface="Cambria Math" panose="02040503050406030204" pitchFamily="18" charset="0"/>
                                </a:rPr>
                                <m:t>𝑍𝑐</m:t>
                              </m:r>
                            </m:e>
                          </m:mr>
                        </m:m>
                      </m:e>
                    </m:d>
                  </m:oMath>
                </a14:m>
                <a:r>
                  <a:rPr kumimoji="1" lang="en-US" altLang="zh-CN" dirty="0"/>
                  <a:t>             (3)</a:t>
                </a:r>
                <a:endParaRPr kumimoji="1" lang="zh-CN" altLang="en-US" dirty="0"/>
              </a:p>
            </p:txBody>
          </p:sp>
        </mc:Choice>
        <mc:Fallback xmlns="">
          <p:sp>
            <p:nvSpPr>
              <p:cNvPr id="41" name="文本框 40">
                <a:extLst>
                  <a:ext uri="{FF2B5EF4-FFF2-40B4-BE49-F238E27FC236}">
                    <a16:creationId xmlns:a16="http://schemas.microsoft.com/office/drawing/2014/main" id="{651C249D-EEE7-6241-8EE1-205A6D0913DD}"/>
                  </a:ext>
                </a:extLst>
              </p:cNvPr>
              <p:cNvSpPr txBox="1">
                <a:spLocks noRot="1" noChangeAspect="1" noMove="1" noResize="1" noEditPoints="1" noAdjustHandles="1" noChangeArrowheads="1" noChangeShapeType="1" noTextEdit="1"/>
              </p:cNvSpPr>
              <p:nvPr/>
            </p:nvSpPr>
            <p:spPr>
              <a:xfrm>
                <a:off x="6536109" y="342381"/>
                <a:ext cx="5568687" cy="6075702"/>
              </a:xfrm>
              <a:prstGeom prst="rect">
                <a:avLst/>
              </a:prstGeom>
              <a:blipFill>
                <a:blip r:embed="rId2"/>
                <a:stretch>
                  <a:fillRect l="-911" t="-418" r="-2733"/>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E87CA9B0-51F5-534D-BF23-CD757430EAD4}"/>
              </a:ext>
            </a:extLst>
          </p:cNvPr>
          <p:cNvSpPr txBox="1"/>
          <p:nvPr/>
        </p:nvSpPr>
        <p:spPr>
          <a:xfrm>
            <a:off x="1634111" y="6091529"/>
            <a:ext cx="1441420" cy="307777"/>
          </a:xfrm>
          <a:prstGeom prst="rect">
            <a:avLst/>
          </a:prstGeom>
          <a:noFill/>
        </p:spPr>
        <p:txBody>
          <a:bodyPr wrap="none" rtlCol="0">
            <a:spAutoFit/>
          </a:bodyPr>
          <a:lstStyle/>
          <a:p>
            <a:r>
              <a:rPr kumimoji="1" lang="zh-CN" altLang="en-US" sz="1400" dirty="0"/>
              <a:t>线阵相机示意图</a:t>
            </a:r>
          </a:p>
        </p:txBody>
      </p:sp>
    </p:spTree>
    <p:extLst>
      <p:ext uri="{BB962C8B-B14F-4D97-AF65-F5344CB8AC3E}">
        <p14:creationId xmlns:p14="http://schemas.microsoft.com/office/powerpoint/2010/main" val="47813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6730E5-5502-1B49-9BA4-6047BE91C9D7}"/>
              </a:ext>
            </a:extLst>
          </p:cNvPr>
          <p:cNvSpPr txBox="1"/>
          <p:nvPr/>
        </p:nvSpPr>
        <p:spPr>
          <a:xfrm>
            <a:off x="409241" y="333576"/>
            <a:ext cx="5224507" cy="369332"/>
          </a:xfrm>
          <a:prstGeom prst="rect">
            <a:avLst/>
          </a:prstGeom>
          <a:noFill/>
        </p:spPr>
        <p:txBody>
          <a:bodyPr wrap="none" rtlCol="0">
            <a:spAutoFit/>
          </a:bodyPr>
          <a:lstStyle/>
          <a:p>
            <a:r>
              <a:rPr kumimoji="1" lang="zh-CN" altLang="en-US" dirty="0"/>
              <a:t>线阵相机几何模型（相机坐标系</a:t>
            </a:r>
            <a:r>
              <a:rPr kumimoji="1" lang="en-US" altLang="zh-CN" dirty="0"/>
              <a:t>&lt;-&gt;</a:t>
            </a:r>
            <a:r>
              <a:rPr kumimoji="1" lang="zh-CN" altLang="en-US" dirty="0"/>
              <a:t>世界坐标系）</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29DA990-3F16-BF46-B555-16BFB04A169D}"/>
                  </a:ext>
                </a:extLst>
              </p:cNvPr>
              <p:cNvSpPr txBox="1"/>
              <p:nvPr/>
            </p:nvSpPr>
            <p:spPr>
              <a:xfrm>
                <a:off x="790285" y="931508"/>
                <a:ext cx="10568278" cy="5154873"/>
              </a:xfrm>
              <a:prstGeom prst="rect">
                <a:avLst/>
              </a:prstGeom>
              <a:noFill/>
            </p:spPr>
            <p:txBody>
              <a:bodyPr wrap="square" rtlCol="0">
                <a:spAutoFit/>
              </a:bodyPr>
              <a:lstStyle/>
              <a:p>
                <a:r>
                  <a:rPr kumimoji="1" lang="zh-CN" altLang="en-US" dirty="0"/>
                  <a:t>       由于线阵相机是固定在架子上的，而架子相对于世界坐标系是静止的，所以通常线阵相机相对于世界坐标系的位姿是固定不变的。</a:t>
                </a:r>
                <a:endParaRPr kumimoji="1" lang="en-US" altLang="zh-CN" dirty="0"/>
              </a:p>
              <a:p>
                <a:r>
                  <a:rPr kumimoji="1" lang="zh-CN" altLang="en-US" dirty="0"/>
                  <a:t>       注意，虽然线阵相机有一个线性扫描的过程（无论是相机固定传送带移动，还是传送带固定相机沿直线移动移动，都是相机相对于传送带线性扫描，效果是等效的），但这个过程只是为了成像。换句话说，如果你线阵相机真的足够牛批，完全可以杵在那不动（传送带也不需要动），就成出完整的图像。然而，事实是，相机和传送带若没有相对运动的话就成不出这样的像，所以必须有线性扫描成像的过程。</a:t>
                </a:r>
                <a:endParaRPr kumimoji="1" lang="en-US" altLang="zh-CN" dirty="0"/>
              </a:p>
              <a:p>
                <a:r>
                  <a:rPr kumimoji="1" lang="zh-CN" altLang="en-US" dirty="0"/>
                  <a:t>       根据上面的分析，线阵相机相对于世界坐标系的位姿通常是固定不变的，所以相机坐标系与世界坐标系之间的转化关系还是和面阵相机一样，即（</a:t>
                </a:r>
                <a:r>
                  <a:rPr kumimoji="1" lang="en-US" altLang="zh-CN" dirty="0" err="1"/>
                  <a:t>a,b,c</a:t>
                </a:r>
                <a:r>
                  <a:rPr kumimoji="1" lang="zh-CN" altLang="en-US" dirty="0"/>
                  <a:t>表示在世界平面中的坐标）：</a:t>
                </a:r>
                <a:endParaRPr kumimoji="1" lang="en-US" altLang="zh-CN" dirty="0"/>
              </a:p>
              <a:p>
                <a:endParaRPr kumimoji="1" lang="en-US" altLang="zh-CN" dirty="0"/>
              </a:p>
              <a:p>
                <a:pP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𝑐</m:t>
                                </m:r>
                              </m:e>
                            </m:mr>
                            <m:mr>
                              <m:e>
                                <m:r>
                                  <a:rPr kumimoji="1" lang="en-US" altLang="zh-CN" b="0" i="1" smtClean="0">
                                    <a:latin typeface="Cambria Math" panose="02040503050406030204" pitchFamily="18" charset="0"/>
                                  </a:rPr>
                                  <m:t>𝑌𝑐</m:t>
                                </m:r>
                              </m:e>
                            </m:mr>
                            <m:mr>
                              <m:e>
                                <m:r>
                                  <a:rPr kumimoji="1" lang="en-US" altLang="zh-CN" b="0" i="1" smtClean="0">
                                    <a:latin typeface="Cambria Math" panose="02040503050406030204" pitchFamily="18" charset="0"/>
                                  </a:rPr>
                                  <m:t>𝑍𝑐</m:t>
                                </m:r>
                              </m:e>
                            </m:mr>
                          </m:m>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𝑅</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𝑐</m:t>
                                </m:r>
                              </m:e>
                            </m:mr>
                          </m:m>
                        </m:e>
                      </m:d>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𝑡</m:t>
                          </m:r>
                        </m:e>
                      </m:acc>
                    </m:oMath>
                  </m:oMathPara>
                </a14:m>
                <a:endParaRPr kumimoji="1" lang="en-US" altLang="zh-CN" dirty="0"/>
              </a:p>
              <a:p>
                <a:r>
                  <a:rPr kumimoji="1" lang="zh-CN" altLang="en-US" dirty="0"/>
                  <a:t>       </a:t>
                </a:r>
                <a:endParaRPr kumimoji="1" lang="en-US" altLang="zh-CN" dirty="0"/>
              </a:p>
              <a:p>
                <a:r>
                  <a:rPr kumimoji="1" lang="en-US" altLang="zh-CN" dirty="0"/>
                  <a:t>       </a:t>
                </a:r>
                <a:r>
                  <a:rPr kumimoji="1" lang="zh-CN" altLang="en-US" dirty="0"/>
                  <a:t>但是，既然我们所关心的点是在传送带平面上，那我们在建立世界坐标系的时候完全可以以传送带平面为</a:t>
                </a:r>
                <a:r>
                  <a:rPr kumimoji="1" lang="en-US" altLang="zh-CN" dirty="0" err="1"/>
                  <a:t>aOb</a:t>
                </a:r>
                <a:r>
                  <a:rPr kumimoji="1" lang="zh-CN" altLang="en-US" dirty="0"/>
                  <a:t>平面建系。即任何一个场景点的世界坐标都有</a:t>
                </a:r>
                <a:r>
                  <a:rPr kumimoji="1" lang="en-US" altLang="zh-CN" dirty="0"/>
                  <a:t>c=0</a:t>
                </a:r>
                <a:r>
                  <a:rPr kumimoji="1" lang="zh-CN" altLang="en-US" dirty="0"/>
                  <a:t>。那么上述关系可写成：</a:t>
                </a:r>
                <a:endParaRPr kumimoji="1" lang="en-US" altLang="zh-CN" dirty="0"/>
              </a:p>
              <a:p>
                <a:endParaRPr kumimoji="1" lang="en-US" altLang="zh-CN" dirty="0"/>
              </a:p>
              <a:p>
                <a:pPr algn="ctr"/>
                <a:r>
                  <a:rPr kumimoji="1" lang="en-US" altLang="zh-CN" b="0" dirty="0"/>
                  <a:t>                             </a:t>
                </a:r>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𝑐</m:t>
                              </m:r>
                            </m:e>
                          </m:mr>
                          <m:mr>
                            <m:e>
                              <m:r>
                                <a:rPr kumimoji="1" lang="en-US" altLang="zh-CN" b="0" i="1" smtClean="0">
                                  <a:latin typeface="Cambria Math" panose="02040503050406030204" pitchFamily="18" charset="0"/>
                                </a:rPr>
                                <m:t>𝑌𝑐</m:t>
                              </m:r>
                            </m:e>
                          </m:mr>
                          <m:mr>
                            <m:e>
                              <m:r>
                                <a:rPr kumimoji="1" lang="en-US" altLang="zh-CN" b="0" i="1" smtClean="0">
                                  <a:latin typeface="Cambria Math" panose="02040503050406030204" pitchFamily="18" charset="0"/>
                                </a:rPr>
                                <m:t>𝑍𝑐</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1</m:t>
                                  </m:r>
                                </m:e>
                              </m:acc>
                            </m:e>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2</m:t>
                                  </m:r>
                                </m:e>
                              </m:acc>
                            </m:e>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𝑡</m:t>
                                  </m:r>
                                </m:e>
                              </m:acc>
                            </m:e>
                          </m:mr>
                        </m:m>
                      </m:e>
                    </m:d>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d>
                  </m:oMath>
                </a14:m>
                <a:r>
                  <a:rPr kumimoji="1" lang="en-US" altLang="zh-CN" dirty="0"/>
                  <a:t>                          (4)</a:t>
                </a:r>
                <a:endParaRPr kumimoji="1" lang="zh-CN" altLang="en-US" dirty="0"/>
              </a:p>
            </p:txBody>
          </p:sp>
        </mc:Choice>
        <mc:Fallback xmlns="">
          <p:sp>
            <p:nvSpPr>
              <p:cNvPr id="5" name="文本框 4">
                <a:extLst>
                  <a:ext uri="{FF2B5EF4-FFF2-40B4-BE49-F238E27FC236}">
                    <a16:creationId xmlns:a16="http://schemas.microsoft.com/office/drawing/2014/main" id="{829DA990-3F16-BF46-B555-16BFB04A169D}"/>
                  </a:ext>
                </a:extLst>
              </p:cNvPr>
              <p:cNvSpPr txBox="1">
                <a:spLocks noRot="1" noChangeAspect="1" noMove="1" noResize="1" noEditPoints="1" noAdjustHandles="1" noChangeArrowheads="1" noChangeShapeType="1" noTextEdit="1"/>
              </p:cNvSpPr>
              <p:nvPr/>
            </p:nvSpPr>
            <p:spPr>
              <a:xfrm>
                <a:off x="790285" y="931508"/>
                <a:ext cx="10568278" cy="5154873"/>
              </a:xfrm>
              <a:prstGeom prst="rect">
                <a:avLst/>
              </a:prstGeom>
              <a:blipFill>
                <a:blip r:embed="rId2"/>
                <a:stretch>
                  <a:fillRect l="-360" t="-246" b="-49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142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6730E5-5502-1B49-9BA4-6047BE91C9D7}"/>
              </a:ext>
            </a:extLst>
          </p:cNvPr>
          <p:cNvSpPr txBox="1"/>
          <p:nvPr/>
        </p:nvSpPr>
        <p:spPr>
          <a:xfrm>
            <a:off x="409241" y="333576"/>
            <a:ext cx="5686172" cy="369332"/>
          </a:xfrm>
          <a:prstGeom prst="rect">
            <a:avLst/>
          </a:prstGeom>
          <a:noFill/>
        </p:spPr>
        <p:txBody>
          <a:bodyPr wrap="none" rtlCol="0">
            <a:spAutoFit/>
          </a:bodyPr>
          <a:lstStyle/>
          <a:p>
            <a:r>
              <a:rPr kumimoji="1" lang="zh-CN" altLang="en-US" dirty="0"/>
              <a:t>线阵相机几何模型（图像平面坐标系</a:t>
            </a:r>
            <a:r>
              <a:rPr kumimoji="1" lang="en-US" altLang="zh-CN" dirty="0"/>
              <a:t>&lt;-&gt;</a:t>
            </a:r>
            <a:r>
              <a:rPr kumimoji="1" lang="zh-CN" altLang="en-US" dirty="0"/>
              <a:t>世界坐标系）</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29DA990-3F16-BF46-B555-16BFB04A169D}"/>
                  </a:ext>
                </a:extLst>
              </p:cNvPr>
              <p:cNvSpPr txBox="1"/>
              <p:nvPr/>
            </p:nvSpPr>
            <p:spPr>
              <a:xfrm>
                <a:off x="775997" y="1017236"/>
                <a:ext cx="9686925" cy="1736245"/>
              </a:xfrm>
              <a:prstGeom prst="rect">
                <a:avLst/>
              </a:prstGeom>
              <a:noFill/>
            </p:spPr>
            <p:txBody>
              <a:bodyPr wrap="square" rtlCol="0">
                <a:spAutoFit/>
              </a:bodyPr>
              <a:lstStyle/>
              <a:p>
                <a:r>
                  <a:rPr kumimoji="1" lang="zh-CN" altLang="en-US" dirty="0"/>
                  <a:t>       结合</a:t>
                </a:r>
                <a:r>
                  <a:rPr kumimoji="1" lang="en-US" altLang="zh-CN" dirty="0"/>
                  <a:t>(3)</a:t>
                </a:r>
                <a:r>
                  <a:rPr kumimoji="1" lang="zh-CN" altLang="en-US" dirty="0"/>
                  <a:t>、</a:t>
                </a:r>
                <a:r>
                  <a:rPr kumimoji="1" lang="en-US" altLang="zh-CN" dirty="0"/>
                  <a:t>(4)</a:t>
                </a:r>
                <a:r>
                  <a:rPr kumimoji="1" lang="zh-CN" altLang="en-US" dirty="0"/>
                  <a:t>式，可建立某个点在世界坐标系中的坐标和它在图像平面坐标系中的坐标的关系：</a:t>
                </a:r>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𝑍𝑐</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𝑠</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mr>
                          </m:m>
                        </m:e>
                      </m:d>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sty m:val="p"/>
                                    <m:brk m:alnAt="7"/>
                                  </m:rPr>
                                  <a:rPr kumimoji="1" lang="en-US" altLang="zh-CN" i="1">
                                    <a:latin typeface="Cambria Math" panose="02040503050406030204" pitchFamily="18" charset="0"/>
                                  </a:rPr>
                                  <m:t>a</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11</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12</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1</m:t>
                                    </m:r>
                                  </m:sub>
                                </m:sSub>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e>
                            </m:mr>
                            <m:mr>
                              <m:e>
                                <m:r>
                                  <m:rPr>
                                    <m:sty m:val="p"/>
                                    <m:brk m:alnAt="7"/>
                                  </m:rPr>
                                  <a:rPr kumimoji="1" lang="en-US" altLang="zh-CN" i="1" smtClean="0">
                                    <a:latin typeface="Cambria Math" panose="02040503050406030204" pitchFamily="18" charset="0"/>
                                  </a:rPr>
                                  <m:t>a</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e>
                            </m:mr>
                          </m:m>
                        </m:e>
                      </m:d>
                    </m:oMath>
                  </m:oMathPara>
                </a14:m>
                <a:endParaRPr kumimoji="1" lang="en-US" altLang="zh-CN" dirty="0"/>
              </a:p>
              <a:p>
                <a:r>
                  <a:rPr kumimoji="1" lang="zh-CN" altLang="en-US" dirty="0"/>
                  <a:t>       </a:t>
                </a:r>
              </a:p>
            </p:txBody>
          </p:sp>
        </mc:Choice>
        <mc:Fallback xmlns="">
          <p:sp>
            <p:nvSpPr>
              <p:cNvPr id="5" name="文本框 4">
                <a:extLst>
                  <a:ext uri="{FF2B5EF4-FFF2-40B4-BE49-F238E27FC236}">
                    <a16:creationId xmlns:a16="http://schemas.microsoft.com/office/drawing/2014/main" id="{829DA990-3F16-BF46-B555-16BFB04A169D}"/>
                  </a:ext>
                </a:extLst>
              </p:cNvPr>
              <p:cNvSpPr txBox="1">
                <a:spLocks noRot="1" noChangeAspect="1" noMove="1" noResize="1" noEditPoints="1" noAdjustHandles="1" noChangeArrowheads="1" noChangeShapeType="1" noTextEdit="1"/>
              </p:cNvSpPr>
              <p:nvPr/>
            </p:nvSpPr>
            <p:spPr>
              <a:xfrm>
                <a:off x="775997" y="1017236"/>
                <a:ext cx="9686925" cy="1736245"/>
              </a:xfrm>
              <a:prstGeom prst="rect">
                <a:avLst/>
              </a:prstGeom>
              <a:blipFill>
                <a:blip r:embed="rId2"/>
                <a:stretch>
                  <a:fillRect l="-393" t="-1449"/>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2FF3C592-095D-A849-B26A-E99E3B6C87CA}"/>
              </a:ext>
            </a:extLst>
          </p:cNvPr>
          <p:cNvSpPr/>
          <p:nvPr/>
        </p:nvSpPr>
        <p:spPr>
          <a:xfrm rot="5400000">
            <a:off x="4205663" y="2040231"/>
            <a:ext cx="94876" cy="9806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DCB56A59-41D8-CC4F-8112-79B198F7E7E7}"/>
              </a:ext>
            </a:extLst>
          </p:cNvPr>
          <p:cNvSpPr txBox="1"/>
          <p:nvPr/>
        </p:nvSpPr>
        <p:spPr>
          <a:xfrm>
            <a:off x="4095936" y="2582028"/>
            <a:ext cx="312906" cy="369332"/>
          </a:xfrm>
          <a:prstGeom prst="rect">
            <a:avLst/>
          </a:prstGeom>
          <a:noFill/>
        </p:spPr>
        <p:txBody>
          <a:bodyPr wrap="none" rtlCol="0">
            <a:spAutoFit/>
          </a:bodyPr>
          <a:lstStyle/>
          <a:p>
            <a:r>
              <a:rPr kumimoji="1" lang="en-US" altLang="zh-CN" dirty="0"/>
              <a:t>K</a:t>
            </a:r>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2B4D665-6DA4-3544-A048-E472519FEAB6}"/>
                  </a:ext>
                </a:extLst>
              </p:cNvPr>
              <p:cNvSpPr txBox="1"/>
              <p:nvPr/>
            </p:nvSpPr>
            <p:spPr>
              <a:xfrm>
                <a:off x="1718972" y="2581458"/>
                <a:ext cx="10096791"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𝐾</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sty m:val="p"/>
                                    <m:brk m:alnAt="7"/>
                                  </m:rPr>
                                  <a:rPr kumimoji="1" lang="en-US" altLang="zh-CN" i="1">
                                    <a:latin typeface="Cambria Math" panose="02040503050406030204" pitchFamily="18" charset="0"/>
                                  </a:rPr>
                                  <m:t>a</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11</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12</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1</m:t>
                                    </m:r>
                                  </m:sub>
                                </m:sSub>
                              </m:e>
                            </m:mr>
                            <m:mr>
                              <m:e>
                                <m:sSub>
                                  <m:sSubPr>
                                    <m:ctrlPr>
                                      <a:rPr kumimoji="1" lang="en-US" altLang="zh-CN" b="0" i="1" smtClean="0">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21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22</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22</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e>
                                </m:d>
                                <m:r>
                                  <a:rPr kumimoji="1" lang="en-US" altLang="zh-CN" b="0" i="1" smtClean="0">
                                    <a:latin typeface="Cambria Math" panose="02040503050406030204" pitchFamily="18" charset="0"/>
                                  </a:rPr>
                                  <m:t>𝑎𝑏</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2</m:t>
                                        </m:r>
                                      </m:sub>
                                    </m:sSub>
                                  </m:e>
                                </m:d>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22</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2</m:t>
                                        </m:r>
                                      </m:sub>
                                    </m:sSub>
                                  </m:e>
                                </m:d>
                                <m:r>
                                  <a:rPr kumimoji="1" lang="en-US" altLang="zh-CN" b="0" i="1" smtClean="0">
                                    <a:latin typeface="Cambria Math" panose="02040503050406030204" pitchFamily="18" charset="0"/>
                                  </a:rPr>
                                  <m:t>𝑏</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2</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e>
                            </m:mr>
                            <m:mr>
                              <m:e>
                                <m:r>
                                  <m:rPr>
                                    <m:sty m:val="p"/>
                                    <m:brk m:alnAt="7"/>
                                  </m:rPr>
                                  <a:rPr kumimoji="1" lang="en-US" altLang="zh-CN" i="1" smtClean="0">
                                    <a:latin typeface="Cambria Math" panose="02040503050406030204" pitchFamily="18" charset="0"/>
                                  </a:rPr>
                                  <m:t>a</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31</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32</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3</m:t>
                                    </m:r>
                                  </m:sub>
                                </m:sSub>
                              </m:e>
                            </m:mr>
                          </m:m>
                        </m:e>
                      </m:d>
                    </m:oMath>
                  </m:oMathPara>
                </a14:m>
                <a:endParaRPr kumimoji="1" lang="zh-CN" altLang="en-US" dirty="0"/>
              </a:p>
            </p:txBody>
          </p:sp>
        </mc:Choice>
        <mc:Fallback xmlns="">
          <p:sp>
            <p:nvSpPr>
              <p:cNvPr id="6" name="文本框 5">
                <a:extLst>
                  <a:ext uri="{FF2B5EF4-FFF2-40B4-BE49-F238E27FC236}">
                    <a16:creationId xmlns:a16="http://schemas.microsoft.com/office/drawing/2014/main" id="{22B4D665-6DA4-3544-A048-E472519FEAB6}"/>
                  </a:ext>
                </a:extLst>
              </p:cNvPr>
              <p:cNvSpPr txBox="1">
                <a:spLocks noRot="1" noChangeAspect="1" noMove="1" noResize="1" noEditPoints="1" noAdjustHandles="1" noChangeArrowheads="1" noChangeShapeType="1" noTextEdit="1"/>
              </p:cNvSpPr>
              <p:nvPr/>
            </p:nvSpPr>
            <p:spPr>
              <a:xfrm>
                <a:off x="1718972" y="2581458"/>
                <a:ext cx="10096791" cy="972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0F68EF2-68A3-CA44-B4CB-794A0F7EA132}"/>
                  </a:ext>
                </a:extLst>
              </p:cNvPr>
              <p:cNvSpPr txBox="1"/>
              <p:nvPr/>
            </p:nvSpPr>
            <p:spPr>
              <a:xfrm>
                <a:off x="775997" y="3554160"/>
                <a:ext cx="10601325" cy="1923540"/>
              </a:xfrm>
              <a:prstGeom prst="rect">
                <a:avLst/>
              </a:prstGeom>
              <a:noFill/>
            </p:spPr>
            <p:txBody>
              <a:bodyPr wrap="square" rtlCol="0">
                <a:spAutoFit/>
              </a:bodyPr>
              <a:lstStyle/>
              <a:p>
                <a:r>
                  <a:rPr kumimoji="1" lang="zh-CN" altLang="en-US" dirty="0"/>
                  <a:t>即：</a:t>
                </a:r>
                <a:endParaRPr kumimoji="1" lang="en-US" altLang="zh-CN" dirty="0"/>
              </a:p>
              <a:p>
                <a:r>
                  <a:rPr kumimoji="1" lang="en-US" altLang="zh-CN" b="0" dirty="0"/>
                  <a:t>                                                                       </a:t>
                </a:r>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mr>
                        </m:m>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𝐻</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mr>
                          <m:mr>
                            <m:e>
                              <m:r>
                                <a:rPr kumimoji="1" lang="en-US" altLang="zh-CN" b="0" i="1" smtClean="0">
                                  <a:latin typeface="Cambria Math" panose="02040503050406030204" pitchFamily="18" charset="0"/>
                                </a:rPr>
                                <m:t>𝑎𝑏</m:t>
                              </m:r>
                            </m:e>
                          </m:mr>
                        </m:m>
                      </m:e>
                    </m:d>
                  </m:oMath>
                </a14:m>
                <a:r>
                  <a:rPr kumimoji="1" lang="zh-CN" altLang="en-US" dirty="0"/>
                  <a:t>              </a:t>
                </a:r>
                <a:r>
                  <a:rPr kumimoji="1" lang="en-US" altLang="zh-CN" dirty="0"/>
                  <a:t>                   </a:t>
                </a:r>
                <a:r>
                  <a:rPr kumimoji="1" lang="zh-CN" altLang="en-US" dirty="0"/>
                  <a:t>     </a:t>
                </a:r>
                <a:r>
                  <a:rPr kumimoji="1" lang="en-US" altLang="zh-CN" dirty="0"/>
                  <a:t>(5)</a:t>
                </a:r>
                <a:endParaRPr kumimoji="1" lang="zh-CN" altLang="en-US" dirty="0"/>
              </a:p>
            </p:txBody>
          </p:sp>
        </mc:Choice>
        <mc:Fallback xmlns="">
          <p:sp>
            <p:nvSpPr>
              <p:cNvPr id="7" name="文本框 6">
                <a:extLst>
                  <a:ext uri="{FF2B5EF4-FFF2-40B4-BE49-F238E27FC236}">
                    <a16:creationId xmlns:a16="http://schemas.microsoft.com/office/drawing/2014/main" id="{00F68EF2-68A3-CA44-B4CB-794A0F7EA132}"/>
                  </a:ext>
                </a:extLst>
              </p:cNvPr>
              <p:cNvSpPr txBox="1">
                <a:spLocks noRot="1" noChangeAspect="1" noMove="1" noResize="1" noEditPoints="1" noAdjustHandles="1" noChangeArrowheads="1" noChangeShapeType="1" noTextEdit="1"/>
              </p:cNvSpPr>
              <p:nvPr/>
            </p:nvSpPr>
            <p:spPr>
              <a:xfrm>
                <a:off x="775997" y="3554160"/>
                <a:ext cx="10601325" cy="1923540"/>
              </a:xfrm>
              <a:prstGeom prst="rect">
                <a:avLst/>
              </a:prstGeom>
              <a:blipFill>
                <a:blip r:embed="rId4"/>
                <a:stretch>
                  <a:fillRect l="-359" t="-131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DCABDCD-E6AF-1446-91E1-25761813253E}"/>
              </a:ext>
            </a:extLst>
          </p:cNvPr>
          <p:cNvSpPr txBox="1"/>
          <p:nvPr/>
        </p:nvSpPr>
        <p:spPr>
          <a:xfrm>
            <a:off x="775997" y="5477700"/>
            <a:ext cx="10839741" cy="923330"/>
          </a:xfrm>
          <a:prstGeom prst="rect">
            <a:avLst/>
          </a:prstGeom>
          <a:noFill/>
        </p:spPr>
        <p:txBody>
          <a:bodyPr wrap="square" rtlCol="0">
            <a:spAutoFit/>
          </a:bodyPr>
          <a:lstStyle/>
          <a:p>
            <a:r>
              <a:rPr kumimoji="1" lang="zh-CN" altLang="en-US" dirty="0"/>
              <a:t>这里用了一个</a:t>
            </a:r>
            <a:r>
              <a:rPr kumimoji="1" lang="en-US" altLang="zh-CN" dirty="0"/>
              <a:t>trick</a:t>
            </a:r>
            <a:r>
              <a:rPr kumimoji="1" lang="zh-CN" altLang="en-US" dirty="0"/>
              <a:t>，就是把世界坐标系升维。也就是说，某个点在 升维世界坐标系 下的坐标和它在 图像平面坐标系 下的坐标在相差一个比例因子的情况下可由一个</a:t>
            </a:r>
            <a:r>
              <a:rPr kumimoji="1" lang="en-US" altLang="zh-CN" dirty="0"/>
              <a:t>3X6</a:t>
            </a:r>
            <a:r>
              <a:rPr kumimoji="1" lang="zh-CN" altLang="en-US" dirty="0"/>
              <a:t>的矩阵</a:t>
            </a:r>
            <a:r>
              <a:rPr kumimoji="1" lang="en-US" altLang="zh-CN" dirty="0"/>
              <a:t>H</a:t>
            </a:r>
            <a:r>
              <a:rPr kumimoji="1" lang="zh-CN" altLang="en-US" dirty="0"/>
              <a:t>来建立映射关系（注意，</a:t>
            </a:r>
            <a:r>
              <a:rPr kumimoji="1" lang="en-US" altLang="zh-CN" dirty="0"/>
              <a:t>H</a:t>
            </a:r>
            <a:r>
              <a:rPr kumimoji="1" lang="zh-CN" altLang="en-US" dirty="0"/>
              <a:t>中的</a:t>
            </a:r>
            <a:r>
              <a:rPr kumimoji="1" lang="en-US" altLang="zh-CN" dirty="0"/>
              <a:t>18</a:t>
            </a:r>
            <a:r>
              <a:rPr kumimoji="1" lang="zh-CN" altLang="en-US" dirty="0"/>
              <a:t>个元素，有</a:t>
            </a:r>
            <a:r>
              <a:rPr kumimoji="1" lang="en-US" altLang="zh-CN" dirty="0"/>
              <a:t>6</a:t>
            </a:r>
            <a:r>
              <a:rPr kumimoji="1" lang="zh-CN" altLang="en-US" dirty="0"/>
              <a:t>个为</a:t>
            </a:r>
            <a:r>
              <a:rPr kumimoji="1" lang="en-US" altLang="zh-CN" dirty="0"/>
              <a:t>0</a:t>
            </a:r>
            <a:r>
              <a:rPr kumimoji="1" lang="zh-CN" altLang="en-US" dirty="0"/>
              <a:t>）。</a:t>
            </a:r>
          </a:p>
        </p:txBody>
      </p:sp>
    </p:spTree>
    <p:extLst>
      <p:ext uri="{BB962C8B-B14F-4D97-AF65-F5344CB8AC3E}">
        <p14:creationId xmlns:p14="http://schemas.microsoft.com/office/powerpoint/2010/main" val="170792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1A0EE97-69A3-1A4E-BEC5-E44CA095AC68}"/>
                  </a:ext>
                </a:extLst>
              </p:cNvPr>
              <p:cNvSpPr txBox="1"/>
              <p:nvPr/>
            </p:nvSpPr>
            <p:spPr>
              <a:xfrm>
                <a:off x="828675" y="514350"/>
                <a:ext cx="10729913" cy="5844100"/>
              </a:xfrm>
              <a:prstGeom prst="rect">
                <a:avLst/>
              </a:prstGeom>
              <a:noFill/>
            </p:spPr>
            <p:txBody>
              <a:bodyPr wrap="square" rtlCol="0">
                <a:spAutoFit/>
              </a:bodyPr>
              <a:lstStyle/>
              <a:p>
                <a:r>
                  <a:rPr kumimoji="1" lang="zh-CN" altLang="en-US" dirty="0"/>
                  <a:t>对于</a:t>
                </a:r>
                <a:r>
                  <a:rPr kumimoji="1" lang="en-US" altLang="zh-CN" dirty="0"/>
                  <a:t>(5)</a:t>
                </a:r>
                <a:r>
                  <a:rPr kumimoji="1" lang="zh-CN" altLang="en-US" dirty="0"/>
                  <a:t>式，可改写成：</a:t>
                </a:r>
                <a:endParaRPr kumimoji="1" lang="en-US" altLang="zh-CN" dirty="0"/>
              </a:p>
              <a:p>
                <a:pP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mr>
                          </m:m>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r>
                        <a:rPr kumimoji="1" lang="en-US" altLang="zh-CN" b="0" i="1" smtClean="0">
                          <a:latin typeface="Cambria Math" panose="02040503050406030204" pitchFamily="18" charset="0"/>
                        </a:rPr>
                        <m:t>𝐻</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mr>
                            <m:mr>
                              <m:e>
                                <m:r>
                                  <a:rPr kumimoji="1" lang="en-US" altLang="zh-CN" b="0" i="1" smtClean="0">
                                    <a:latin typeface="Cambria Math" panose="02040503050406030204" pitchFamily="18" charset="0"/>
                                  </a:rPr>
                                  <m:t>𝑎𝑏</m:t>
                                </m:r>
                              </m:e>
                            </m:mr>
                          </m:m>
                        </m:e>
                      </m:d>
                    </m:oMath>
                  </m:oMathPara>
                </a14:m>
                <a:endParaRPr kumimoji="1" lang="en-US" altLang="zh-CN" dirty="0"/>
              </a:p>
              <a:p>
                <a:r>
                  <a:rPr kumimoji="1" lang="zh-CN" altLang="en-US" dirty="0"/>
                  <a:t>两边同时左叉乘向量</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m:t>
                        </m:r>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𝑣</m:t>
                              </m:r>
                            </m:e>
                            <m:e>
                              <m:r>
                                <a:rPr kumimoji="1" lang="en-US" altLang="zh-CN" b="0" i="1" smtClean="0">
                                  <a:latin typeface="Cambria Math" panose="02040503050406030204" pitchFamily="18" charset="0"/>
                                </a:rPr>
                                <m:t>1</m:t>
                              </m:r>
                            </m:e>
                          </m:mr>
                        </m:m>
                        <m:r>
                          <a:rPr kumimoji="1" lang="en-US" altLang="zh-CN" b="0" i="1" smtClean="0">
                            <a:latin typeface="Cambria Math" panose="02040503050406030204" pitchFamily="18" charset="0"/>
                          </a:rPr>
                          <m:t>]</m:t>
                        </m:r>
                      </m:e>
                      <m:sup>
                        <m:r>
                          <a:rPr kumimoji="1" lang="en-US" altLang="zh-CN" b="0" i="1" smtClean="0">
                            <a:latin typeface="Cambria Math" panose="02040503050406030204" pitchFamily="18" charset="0"/>
                          </a:rPr>
                          <m:t>𝑇</m:t>
                        </m:r>
                      </m:sup>
                    </m:sSup>
                  </m:oMath>
                </a14:m>
                <a:r>
                  <a:rPr kumimoji="1" lang="zh-CN" altLang="en-US" dirty="0"/>
                  <a:t>，即等价于同时左点乘反对称矩阵</a:t>
                </a:r>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e>
                              <m: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0</m:t>
                              </m:r>
                            </m:e>
                          </m:mr>
                        </m:m>
                      </m:e>
                    </m:d>
                  </m:oMath>
                </a14:m>
                <a:r>
                  <a:rPr kumimoji="1" lang="zh-CN" altLang="en-US" dirty="0"/>
                  <a:t>，即：</a:t>
                </a:r>
                <a:endParaRPr kumimoji="1" lang="en-US" altLang="zh-CN" dirty="0"/>
              </a:p>
              <a:p>
                <a:pP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e>
                                <m: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𝐻</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mr>
                            <m:mr>
                              <m:e>
                                <m:r>
                                  <a:rPr kumimoji="1" lang="en-US" altLang="zh-CN" b="0" i="1" smtClean="0">
                                    <a:latin typeface="Cambria Math" panose="02040503050406030204" pitchFamily="18" charset="0"/>
                                  </a:rPr>
                                  <m:t>𝑎𝑏</m:t>
                                </m:r>
                              </m:e>
                            </m:mr>
                          </m:m>
                        </m:e>
                      </m:d>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m:oMathPara>
                </a14:m>
                <a:endParaRPr kumimoji="1" lang="en-US" altLang="zh-CN" dirty="0"/>
              </a:p>
              <a:p>
                <a:r>
                  <a:rPr kumimoji="1" lang="zh-CN" altLang="en-US" dirty="0"/>
                  <a:t>即：</a:t>
                </a:r>
                <a:endParaRPr kumimoji="1" lang="en-US" altLang="zh-CN" dirty="0"/>
              </a:p>
              <a:p>
                <a:r>
                  <a:rPr kumimoji="1" lang="en-US" altLang="zh-CN" b="0" dirty="0"/>
                  <a:t>                                      </a:t>
                </a:r>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e>
                              <m: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13</m:t>
                                  </m:r>
                                </m:sub>
                              </m:sSub>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23</m:t>
                                  </m:r>
                                </m:sub>
                              </m:sSub>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33</m:t>
                                  </m:r>
                                </m:sub>
                              </m:sSub>
                            </m:e>
                          </m:mr>
                        </m:m>
                        <m:r>
                          <a:rPr kumimoji="1" lang="en-US" altLang="zh-CN" b="0" i="1" smtClean="0">
                            <a:latin typeface="Cambria Math" panose="02040503050406030204" pitchFamily="18" charset="0"/>
                          </a:rPr>
                          <m:t>  </m:t>
                        </m:r>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24</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25</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26</m:t>
                                  </m:r>
                                </m:sub>
                              </m:sSub>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mr>
                          <m:mr>
                            <m:e>
                              <m:r>
                                <a:rPr kumimoji="1" lang="en-US" altLang="zh-CN" b="0" i="1" smtClean="0">
                                  <a:latin typeface="Cambria Math" panose="02040503050406030204" pitchFamily="18" charset="0"/>
                                </a:rPr>
                                <m:t>𝑎𝑏</m:t>
                              </m:r>
                            </m:e>
                          </m:mr>
                        </m:m>
                      </m:e>
                    </m:d>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en-US" altLang="zh-CN" dirty="0"/>
                  <a:t>                   (6)</a:t>
                </a:r>
                <a:endParaRPr kumimoji="1" lang="zh-CN" altLang="en-US" dirty="0"/>
              </a:p>
            </p:txBody>
          </p:sp>
        </mc:Choice>
        <mc:Fallback xmlns="">
          <p:sp>
            <p:nvSpPr>
              <p:cNvPr id="4" name="文本框 3">
                <a:extLst>
                  <a:ext uri="{FF2B5EF4-FFF2-40B4-BE49-F238E27FC236}">
                    <a16:creationId xmlns:a16="http://schemas.microsoft.com/office/drawing/2014/main" id="{C1A0EE97-69A3-1A4E-BEC5-E44CA095AC68}"/>
                  </a:ext>
                </a:extLst>
              </p:cNvPr>
              <p:cNvSpPr txBox="1">
                <a:spLocks noRot="1" noChangeAspect="1" noMove="1" noResize="1" noEditPoints="1" noAdjustHandles="1" noChangeArrowheads="1" noChangeShapeType="1" noTextEdit="1"/>
              </p:cNvSpPr>
              <p:nvPr/>
            </p:nvSpPr>
            <p:spPr>
              <a:xfrm>
                <a:off x="828675" y="514350"/>
                <a:ext cx="10729913" cy="5844100"/>
              </a:xfrm>
              <a:prstGeom prst="rect">
                <a:avLst/>
              </a:prstGeom>
              <a:blipFill>
                <a:blip r:embed="rId2"/>
                <a:stretch>
                  <a:fillRect l="-355" t="-4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22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86BCA88-7A6C-AE47-AEDE-D6BAA4888D9F}"/>
                  </a:ext>
                </a:extLst>
              </p:cNvPr>
              <p:cNvSpPr txBox="1"/>
              <p:nvPr/>
            </p:nvSpPr>
            <p:spPr>
              <a:xfrm>
                <a:off x="857249" y="671513"/>
                <a:ext cx="10372725" cy="5442772"/>
              </a:xfrm>
              <a:prstGeom prst="rect">
                <a:avLst/>
              </a:prstGeom>
              <a:noFill/>
            </p:spPr>
            <p:txBody>
              <a:bodyPr wrap="square" rtlCol="0">
                <a:spAutoFit/>
              </a:bodyPr>
              <a:lstStyle/>
              <a:p>
                <a:r>
                  <a:rPr kumimoji="1" lang="en-US" altLang="zh-CN" dirty="0"/>
                  <a:t>       (6)</a:t>
                </a:r>
                <a:r>
                  <a:rPr kumimoji="1" lang="zh-CN" altLang="en-US" dirty="0"/>
                  <a:t>式中，我们要求的是</a:t>
                </a:r>
                <a:r>
                  <a:rPr kumimoji="1" lang="en-US" altLang="zh-CN" dirty="0"/>
                  <a:t>H</a:t>
                </a:r>
                <a:r>
                  <a:rPr kumimoji="1" lang="zh-CN" altLang="en-US" dirty="0"/>
                  <a:t>矩阵，而</a:t>
                </a:r>
                <a:r>
                  <a:rPr kumimoji="1" lang="en-US" altLang="zh-CN" dirty="0"/>
                  <a:t>u</a:t>
                </a:r>
                <a:r>
                  <a:rPr kumimoji="1" lang="zh-CN" altLang="en-US" dirty="0"/>
                  <a:t>、</a:t>
                </a:r>
                <a:r>
                  <a:rPr kumimoji="1" lang="en-US" altLang="zh-CN" dirty="0"/>
                  <a:t>v</a:t>
                </a:r>
                <a:r>
                  <a:rPr kumimoji="1" lang="zh-CN" altLang="en-US" dirty="0"/>
                  <a:t>、</a:t>
                </a:r>
                <a:r>
                  <a:rPr kumimoji="1" lang="en-US" altLang="zh-CN" dirty="0"/>
                  <a:t>a</a:t>
                </a:r>
                <a:r>
                  <a:rPr kumimoji="1" lang="zh-CN" altLang="en-US" dirty="0"/>
                  <a:t>、</a:t>
                </a:r>
                <a:r>
                  <a:rPr kumimoji="1" lang="en-US" altLang="zh-CN" dirty="0"/>
                  <a:t>b</a:t>
                </a:r>
                <a:r>
                  <a:rPr kumimoji="1" lang="zh-CN" altLang="en-US" dirty="0"/>
                  <a:t>是场景点在不同坐标系中的坐标，可以直接通过测量得到。所以把</a:t>
                </a:r>
                <a:r>
                  <a:rPr kumimoji="1" lang="en-US" altLang="zh-CN" dirty="0"/>
                  <a:t>(6)</a:t>
                </a:r>
                <a:r>
                  <a:rPr kumimoji="1" lang="zh-CN" altLang="en-US" dirty="0"/>
                  <a:t>式整理成有关于未知向量</a:t>
                </a:r>
                <a14:m>
                  <m:oMath xmlns:m="http://schemas.openxmlformats.org/officeDocument/2006/math">
                    <m:acc>
                      <m:accPr>
                        <m:chr m:val="⃑"/>
                        <m:ctrlPr>
                          <a:rPr kumimoji="1" lang="en-US" altLang="zh-CN" i="1" dirty="0" smtClean="0">
                            <a:latin typeface="Cambria Math" panose="02040503050406030204" pitchFamily="18" charset="0"/>
                          </a:rPr>
                        </m:ctrlPr>
                      </m:accPr>
                      <m:e>
                        <m:r>
                          <a:rPr kumimoji="1" lang="en-US" altLang="zh-CN" b="0" i="1" dirty="0" smtClean="0">
                            <a:latin typeface="Cambria Math" panose="02040503050406030204" pitchFamily="18" charset="0"/>
                          </a:rPr>
                          <m:t>h</m:t>
                        </m:r>
                      </m:e>
                    </m:acc>
                    <m:r>
                      <a:rPr kumimoji="1" lang="en-US" altLang="zh-CN" b="0" i="1" dirty="0" smtClean="0">
                        <a:latin typeface="Cambria Math" panose="02040503050406030204" pitchFamily="18" charset="0"/>
                      </a:rPr>
                      <m:t>=</m:t>
                    </m:r>
                    <m:sSup>
                      <m:sSupPr>
                        <m:ctrlPr>
                          <a:rPr kumimoji="1" lang="en-US" altLang="zh-CN" b="0" i="1" dirty="0" smtClean="0">
                            <a:latin typeface="Cambria Math" panose="02040503050406030204" pitchFamily="18" charset="0"/>
                          </a:rPr>
                        </m:ctrlPr>
                      </m:sSupPr>
                      <m:e>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13</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23</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24</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25</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26</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33</m:t>
                            </m:r>
                          </m:sub>
                        </m:sSub>
                        <m:r>
                          <a:rPr kumimoji="1" lang="en-US" altLang="zh-CN" b="0" i="1" smtClean="0">
                            <a:latin typeface="Cambria Math" panose="02040503050406030204" pitchFamily="18" charset="0"/>
                          </a:rPr>
                          <m:t>]</m:t>
                        </m:r>
                      </m:e>
                      <m:sup>
                        <m:r>
                          <a:rPr kumimoji="1" lang="en-US" altLang="zh-CN" b="0" i="1" dirty="0" smtClean="0">
                            <a:latin typeface="Cambria Math" panose="02040503050406030204" pitchFamily="18" charset="0"/>
                          </a:rPr>
                          <m:t>𝑇</m:t>
                        </m:r>
                      </m:sup>
                    </m:sSup>
                  </m:oMath>
                </a14:m>
                <a:r>
                  <a:rPr kumimoji="1" lang="zh-CN" altLang="en-US" dirty="0"/>
                  <a:t>的齐次方程组形式：</a:t>
                </a:r>
                <a:endParaRPr kumimoji="1" lang="en-US" altLang="zh-CN" dirty="0"/>
              </a:p>
              <a:p>
                <a:r>
                  <a:rPr kumimoji="1" lang="en-US" altLang="zh-CN" b="0" dirty="0"/>
                  <a:t>                </a:t>
                </a:r>
                <a14:m>
                  <m:oMath xmlns:m="http://schemas.openxmlformats.org/officeDocument/2006/math">
                    <m:r>
                      <a:rPr kumimoji="1" lang="en-US" altLang="zh-CN" b="0" i="1" smtClean="0">
                        <a:latin typeface="Cambria Math" panose="02040503050406030204" pitchFamily="18" charset="0"/>
                      </a:rPr>
                      <m:t>    </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𝑎</m:t>
                              </m:r>
                            </m:e>
                            <m:e>
                              <m:r>
                                <a:rPr kumimoji="1" lang="en-US" altLang="zh-CN" b="0" i="1" smtClean="0">
                                  <a:latin typeface="Cambria Math" panose="02040503050406030204" pitchFamily="18" charset="0"/>
                                </a:rPr>
                                <m:t>𝑏</m:t>
                              </m:r>
                            </m:e>
                            <m:e>
                              <m:r>
                                <a:rPr kumimoji="1" lang="en-US" altLang="zh-CN" b="0" i="1" smtClean="0">
                                  <a:latin typeface="Cambria Math" panose="02040503050406030204" pitchFamily="18" charset="0"/>
                                </a:rPr>
                                <m:t>1</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𝑎𝑣</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𝑏𝑣</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mr>
                        </m:m>
                        <m:r>
                          <a:rPr kumimoji="1" lang="en-US" altLang="zh-CN" b="0" i="1" smtClean="0">
                            <a:latin typeface="Cambria Math" panose="02040503050406030204" pitchFamily="18" charset="0"/>
                          </a:rPr>
                          <m:t>   </m:t>
                        </m:r>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e>
                              <m:r>
                                <a:rPr kumimoji="1" lang="en-US" altLang="zh-CN" b="0" i="1" smtClean="0">
                                  <a:latin typeface="Cambria Math" panose="02040503050406030204" pitchFamily="18" charset="0"/>
                                </a:rPr>
                                <m:t>𝑏</m:t>
                              </m:r>
                            </m:e>
                            <m:e>
                              <m:r>
                                <a:rPr kumimoji="1" lang="en-US" altLang="zh-CN" b="0" i="1" smtClean="0">
                                  <a:latin typeface="Cambria Math" panose="02040503050406030204" pitchFamily="18" charset="0"/>
                                </a:rPr>
                                <m:t>1</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𝑎𝑢</m:t>
                              </m:r>
                            </m:e>
                            <m:e>
                              <m:r>
                                <a:rPr kumimoji="1" lang="en-US" altLang="zh-CN" b="0" i="1" smtClean="0">
                                  <a:latin typeface="Cambria Math" panose="02040503050406030204" pitchFamily="18" charset="0"/>
                                </a:rPr>
                                <m:t>𝑏𝑢</m:t>
                              </m:r>
                            </m:e>
                            <m:e>
                              <m:r>
                                <a:rPr kumimoji="1" lang="en-US" altLang="zh-CN" b="0" i="1" smtClean="0">
                                  <a:latin typeface="Cambria Math" panose="02040503050406030204" pitchFamily="18" charset="0"/>
                                </a:rPr>
                                <m:t>𝑢</m:t>
                              </m:r>
                            </m:e>
                          </m:mr>
                        </m:m>
                        <m:r>
                          <a:rPr kumimoji="1" lang="en-US" altLang="zh-CN" b="0" i="1" smtClean="0">
                            <a:latin typeface="Cambria Math" panose="02040503050406030204" pitchFamily="18" charset="0"/>
                          </a:rPr>
                          <m:t>  </m:t>
                        </m:r>
                        <m:m>
                          <m:mPr>
                            <m:mcs>
                              <m:mc>
                                <m:mcPr>
                                  <m:count m:val="3"/>
                                  <m:mcJc m:val="center"/>
                                </m:mcPr>
                              </m:mc>
                            </m:mcs>
                            <m:ctrlPr>
                              <a:rPr kumimoji="1" lang="en-US" altLang="zh-CN" b="0" i="1" smtClean="0">
                                <a:latin typeface="Cambria Math" panose="02040503050406030204" pitchFamily="18" charset="0"/>
                              </a:rPr>
                            </m:ctrlPr>
                          </m:mP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e>
                              <m:r>
                                <a:rPr kumimoji="1" lang="en-US" altLang="zh-CN" b="0" i="1" smtClean="0">
                                  <a:latin typeface="Cambria Math" panose="02040503050406030204" pitchFamily="18" charset="0"/>
                                </a:rPr>
                                <m:t>𝑎𝑏</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𝑢</m:t>
                              </m:r>
                            </m:e>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𝑎𝑏𝑢</m:t>
                              </m:r>
                            </m:e>
                          </m:mr>
                        </m:m>
                        <m:r>
                          <a:rPr kumimoji="1" lang="en-US" altLang="zh-CN" b="0" i="1" smtClean="0">
                            <a:latin typeface="Cambria Math" panose="02040503050406030204" pitchFamily="18" charset="0"/>
                          </a:rPr>
                          <m:t>  </m:t>
                        </m:r>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𝑎𝑣</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𝑏𝑣</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𝑎𝑢</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𝑏𝑢</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oMath>
                </a14:m>
                <a:r>
                  <a:rPr kumimoji="1" lang="en-US" altLang="zh-CN" dirty="0"/>
                  <a:t> </a:t>
                </a:r>
                <a14:m>
                  <m:oMath xmlns:m="http://schemas.openxmlformats.org/officeDocument/2006/math">
                    <m:acc>
                      <m:accPr>
                        <m:chr m:val="⃑"/>
                        <m:ctrlPr>
                          <a:rPr kumimoji="1" lang="en-US" altLang="zh-CN" i="1" dirty="0" smtClean="0">
                            <a:latin typeface="Cambria Math" panose="02040503050406030204" pitchFamily="18" charset="0"/>
                          </a:rPr>
                        </m:ctrlPr>
                      </m:accPr>
                      <m:e>
                        <m:r>
                          <a:rPr kumimoji="1" lang="en-US" altLang="zh-CN" b="0" i="1" dirty="0" smtClean="0">
                            <a:latin typeface="Cambria Math" panose="02040503050406030204" pitchFamily="18" charset="0"/>
                          </a:rPr>
                          <m:t> </m:t>
                        </m:r>
                        <m:r>
                          <a:rPr kumimoji="1" lang="en-US" altLang="zh-CN" b="0" i="1" dirty="0" smtClean="0">
                            <a:latin typeface="Cambria Math" panose="02040503050406030204" pitchFamily="18" charset="0"/>
                          </a:rPr>
                          <m:t>h</m:t>
                        </m:r>
                      </m:e>
                    </m:acc>
                    <m:r>
                      <a:rPr kumimoji="1" lang="en-US" altLang="zh-CN" b="0" i="1" dirty="0" smtClean="0">
                        <a:latin typeface="Cambria Math" panose="02040503050406030204" pitchFamily="18" charset="0"/>
                      </a:rPr>
                      <m:t>= </m:t>
                    </m:r>
                    <m:acc>
                      <m:accPr>
                        <m:chr m:val="⃑"/>
                        <m:ctrlPr>
                          <a:rPr kumimoji="1" lang="en-US" altLang="zh-CN" b="0" i="1" dirty="0" smtClean="0">
                            <a:latin typeface="Cambria Math" panose="02040503050406030204" pitchFamily="18" charset="0"/>
                          </a:rPr>
                        </m:ctrlPr>
                      </m:accPr>
                      <m:e>
                        <m:r>
                          <a:rPr kumimoji="1" lang="en-US" altLang="zh-CN" b="0" i="1" dirty="0" smtClean="0">
                            <a:latin typeface="Cambria Math" panose="02040503050406030204" pitchFamily="18" charset="0"/>
                          </a:rPr>
                          <m:t>0</m:t>
                        </m:r>
                      </m:e>
                    </m:acc>
                    <m:r>
                      <a:rPr kumimoji="1" lang="en-US" altLang="zh-CN" b="0" i="0" dirty="0" smtClean="0">
                        <a:latin typeface="Cambria Math" panose="02040503050406030204" pitchFamily="18" charset="0"/>
                      </a:rPr>
                      <m:t>               </m:t>
                    </m:r>
                  </m:oMath>
                </a14:m>
                <a:r>
                  <a:rPr kumimoji="1" lang="en-US" altLang="zh-CN" dirty="0"/>
                  <a:t>(7)</a:t>
                </a:r>
              </a:p>
              <a:p>
                <a:endParaRPr kumimoji="1" lang="en-US" altLang="zh-CN" dirty="0"/>
              </a:p>
              <a:p>
                <a:endParaRPr kumimoji="1" lang="en-US" altLang="zh-CN" dirty="0"/>
              </a:p>
              <a:p>
                <a:endParaRPr kumimoji="1" lang="en-US" altLang="zh-CN" dirty="0"/>
              </a:p>
              <a:p>
                <a:r>
                  <a:rPr kumimoji="1" lang="zh-CN" altLang="en-US" dirty="0"/>
                  <a:t>每组点对应可以提供一个</a:t>
                </a:r>
                <a:r>
                  <a:rPr kumimoji="1" lang="en-US" altLang="zh-CN" dirty="0"/>
                  <a:t>(7)</a:t>
                </a:r>
                <a:r>
                  <a:rPr kumimoji="1" lang="zh-CN" altLang="en-US" dirty="0"/>
                  <a:t>式这样的方程组。注意，上面</a:t>
                </a:r>
                <a:r>
                  <a:rPr kumimoji="1" lang="en-US" altLang="zh-CN" dirty="0"/>
                  <a:t>(7)</a:t>
                </a:r>
                <a:r>
                  <a:rPr kumimoji="1" lang="zh-CN" altLang="en-US" dirty="0"/>
                  <a:t>式虽然有</a:t>
                </a:r>
                <a:r>
                  <a:rPr kumimoji="1" lang="en-US" altLang="zh-CN" dirty="0"/>
                  <a:t>3</a:t>
                </a:r>
                <a:r>
                  <a:rPr kumimoji="1" lang="zh-CN" altLang="en-US" dirty="0"/>
                  <a:t>个方程，但只有</a:t>
                </a:r>
                <a:r>
                  <a:rPr kumimoji="1" lang="en-US" altLang="zh-CN" dirty="0"/>
                  <a:t>2</a:t>
                </a:r>
                <a:r>
                  <a:rPr kumimoji="1" lang="zh-CN" altLang="en-US" dirty="0"/>
                  <a:t>个方程是线性无关的。所以，</a:t>
                </a:r>
                <a:r>
                  <a:rPr kumimoji="1" lang="en-US" altLang="zh-CN" dirty="0"/>
                  <a:t>n</a:t>
                </a:r>
                <a:r>
                  <a:rPr kumimoji="1" lang="zh-CN" altLang="en-US" dirty="0"/>
                  <a:t>组点对应叠起来可形成</a:t>
                </a:r>
                <a:r>
                  <a:rPr kumimoji="1" lang="en-US" altLang="zh-CN" dirty="0"/>
                  <a:t>2n✖️12</a:t>
                </a:r>
                <a:r>
                  <a:rPr kumimoji="1" lang="zh-CN" altLang="en-US" dirty="0"/>
                  <a:t>的</a:t>
                </a:r>
                <a:r>
                  <a:rPr kumimoji="1" lang="en-US" altLang="zh-CN" dirty="0"/>
                  <a:t>A</a:t>
                </a:r>
                <a:r>
                  <a:rPr kumimoji="1" lang="zh-CN" altLang="en-US" dirty="0"/>
                  <a:t>矩阵，使得</a:t>
                </a:r>
                <a14:m>
                  <m:oMath xmlns:m="http://schemas.openxmlformats.org/officeDocument/2006/math">
                    <m:r>
                      <m:rPr>
                        <m:sty m:val="p"/>
                      </m:rPr>
                      <a:rPr kumimoji="1" lang="en-US" altLang="zh-CN" b="0" i="0" smtClean="0">
                        <a:latin typeface="Cambria Math" panose="02040503050406030204" pitchFamily="18" charset="0"/>
                      </a:rPr>
                      <m:t>A</m:t>
                    </m:r>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r>
                      <a:rPr kumimoji="1" lang="zh-CN" altLang="en-US" b="0" i="0" smtClean="0">
                        <a:latin typeface="Cambria Math" panose="02040503050406030204" pitchFamily="18" charset="0"/>
                      </a:rPr>
                      <m:t>。</m:t>
                    </m:r>
                  </m:oMath>
                </a14:m>
                <a:r>
                  <a:rPr kumimoji="1" lang="zh-CN" altLang="en-US" dirty="0"/>
                  <a:t>要解出</a:t>
                </a:r>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oMath>
                </a14:m>
                <a:r>
                  <a:rPr kumimoji="1" lang="zh-CN" altLang="en-US" dirty="0"/>
                  <a:t>，可知至少需要</a:t>
                </a:r>
                <a:r>
                  <a:rPr kumimoji="1" lang="en-US" altLang="zh-CN" dirty="0"/>
                  <a:t>6</a:t>
                </a:r>
                <a:r>
                  <a:rPr kumimoji="1" lang="zh-CN" altLang="en-US" dirty="0"/>
                  <a:t>组点对应，即</a:t>
                </a:r>
                <a14:m>
                  <m:oMath xmlns:m="http://schemas.openxmlformats.org/officeDocument/2006/math">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≥6</m:t>
                    </m:r>
                  </m:oMath>
                </a14:m>
                <a:r>
                  <a:rPr kumimoji="1" lang="zh-CN" altLang="en-US" dirty="0"/>
                  <a:t>。</a:t>
                </a:r>
                <a:endParaRPr kumimoji="1" lang="en-US" altLang="zh-CN" dirty="0"/>
              </a:p>
              <a:p>
                <a:r>
                  <a:rPr kumimoji="1" lang="zh-CN" altLang="en-US" dirty="0"/>
                  <a:t>       对于</a:t>
                </a:r>
                <a14:m>
                  <m:oMath xmlns:m="http://schemas.openxmlformats.org/officeDocument/2006/math">
                    <m:r>
                      <m:rPr>
                        <m:sty m:val="p"/>
                      </m:rPr>
                      <a:rPr kumimoji="1" lang="en-US" altLang="zh-CN" b="0" i="0" smtClean="0">
                        <a:latin typeface="Cambria Math" panose="02040503050406030204" pitchFamily="18" charset="0"/>
                      </a:rPr>
                      <m:t>A</m:t>
                    </m:r>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zh-CN" altLang="en-US" dirty="0"/>
                  <a:t>这样一个超定齐次线性方程组，</a:t>
                </a:r>
                <a:r>
                  <a:rPr kumimoji="1" lang="en-US" altLang="zh-CN" dirty="0"/>
                  <a:t> </a:t>
                </a:r>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zh-CN" altLang="en-US" dirty="0"/>
                  <a:t>肯定是一个解。但是零解对我们来说毫无意义。接下来来看非零解，只要我们选择的点对应足够好（即没有太多共线的点），那么构建出来的</a:t>
                </a:r>
                <a:r>
                  <a:rPr kumimoji="1" lang="en-US" altLang="zh-CN" dirty="0"/>
                  <a:t>A</a:t>
                </a:r>
                <a:r>
                  <a:rPr kumimoji="1" lang="zh-CN" altLang="en-US" dirty="0"/>
                  <a:t>矩阵的秩为</a:t>
                </a:r>
                <a14:m>
                  <m:oMath xmlns:m="http://schemas.openxmlformats.org/officeDocument/2006/math">
                    <m:r>
                      <m:rPr>
                        <m:sty m:val="p"/>
                      </m:rPr>
                      <a:rPr kumimoji="1" lang="en-US" altLang="zh-CN" i="1" dirty="0">
                        <a:latin typeface="Cambria Math" panose="02040503050406030204" pitchFamily="18" charset="0"/>
                      </a:rPr>
                      <m:t>rank</m:t>
                    </m:r>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𝐴</m:t>
                        </m:r>
                      </m:e>
                    </m:d>
                    <m:r>
                      <a:rPr kumimoji="1" lang="en-US" altLang="zh-CN" b="0" i="1" dirty="0" smtClean="0">
                        <a:latin typeface="Cambria Math" panose="02040503050406030204" pitchFamily="18" charset="0"/>
                      </a:rPr>
                      <m:t>=6</m:t>
                    </m:r>
                  </m:oMath>
                </a14:m>
                <a:r>
                  <a:rPr kumimoji="1" lang="zh-CN" altLang="en-US" dirty="0"/>
                  <a:t>，那么</a:t>
                </a:r>
                <a:r>
                  <a:rPr kumimoji="1" lang="en-US" altLang="zh-CN" dirty="0"/>
                  <a:t>A</a:t>
                </a:r>
                <a:r>
                  <a:rPr kumimoji="1" lang="zh-CN" altLang="en-US" dirty="0"/>
                  <a:t>的右零空间的自由度为 </a:t>
                </a:r>
                <a14:m>
                  <m:oMath xmlns:m="http://schemas.openxmlformats.org/officeDocument/2006/math">
                    <m:r>
                      <m:rPr>
                        <m:sty m:val="p"/>
                      </m:rPr>
                      <a:rPr kumimoji="1" lang="en-US" altLang="zh-CN" i="1" dirty="0">
                        <a:latin typeface="Cambria Math" panose="02040503050406030204" pitchFamily="18" charset="0"/>
                      </a:rPr>
                      <m:t>n</m:t>
                    </m:r>
                    <m:r>
                      <a:rPr kumimoji="1" lang="en-US" altLang="zh-CN" i="1" dirty="0">
                        <a:latin typeface="Cambria Math" panose="02040503050406030204" pitchFamily="18" charset="0"/>
                      </a:rPr>
                      <m:t>−</m:t>
                    </m:r>
                    <m:r>
                      <a:rPr kumimoji="1" lang="en-US" altLang="zh-CN" b="0" i="1" dirty="0" smtClean="0">
                        <a:latin typeface="Cambria Math" panose="02040503050406030204" pitchFamily="18" charset="0"/>
                      </a:rPr>
                      <m:t>𝑟</m:t>
                    </m:r>
                    <m:d>
                      <m:dPr>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𝐴</m:t>
                        </m:r>
                      </m:e>
                    </m:d>
                    <m:r>
                      <a:rPr kumimoji="1" lang="en-US" altLang="zh-CN" b="0" i="1" dirty="0" smtClean="0">
                        <a:latin typeface="Cambria Math" panose="02040503050406030204" pitchFamily="18" charset="0"/>
                      </a:rPr>
                      <m:t>=6−6=0</m:t>
                    </m:r>
                  </m:oMath>
                </a14:m>
                <a:r>
                  <a:rPr kumimoji="1" lang="zh-CN" altLang="en-US" dirty="0"/>
                  <a:t>。所以没有使得</a:t>
                </a:r>
                <a14:m>
                  <m:oMath xmlns:m="http://schemas.openxmlformats.org/officeDocument/2006/math">
                    <m:r>
                      <m:rPr>
                        <m:sty m:val="p"/>
                      </m:rPr>
                      <a:rPr kumimoji="1" lang="en-US" altLang="zh-CN">
                        <a:latin typeface="Cambria Math" panose="02040503050406030204" pitchFamily="18" charset="0"/>
                      </a:rPr>
                      <m:t>A</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h</m:t>
                        </m:r>
                      </m:e>
                    </m:acc>
                  </m:oMath>
                </a14:m>
                <a:r>
                  <a:rPr kumimoji="1" lang="zh-CN" altLang="en-US" dirty="0"/>
                  <a:t>恰好为</a:t>
                </a:r>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zh-CN" altLang="en-US" dirty="0"/>
                  <a:t>的解。但是我们可以寻找使得</a:t>
                </a:r>
                <a14:m>
                  <m:oMath xmlns:m="http://schemas.openxmlformats.org/officeDocument/2006/math">
                    <m:r>
                      <m:rPr>
                        <m:sty m:val="p"/>
                      </m:rPr>
                      <a:rPr kumimoji="1" lang="en-US" altLang="zh-CN" b="0" i="0" smtClean="0">
                        <a:latin typeface="Cambria Math" panose="02040503050406030204" pitchFamily="18" charset="0"/>
                      </a:rPr>
                      <m:t>A</m:t>
                    </m:r>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r>
                      <a:rPr kumimoji="1" lang="zh-CN" altLang="en-US" i="1">
                        <a:latin typeface="Cambria Math" panose="02040503050406030204" pitchFamily="18" charset="0"/>
                      </a:rPr>
                      <m:t>尽</m:t>
                    </m:r>
                  </m:oMath>
                </a14:m>
                <a:r>
                  <a:rPr kumimoji="1" lang="zh-CN" altLang="en-US" dirty="0"/>
                  <a:t>可能接近</a:t>
                </a:r>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zh-CN" altLang="en-US" dirty="0"/>
                  <a:t>的解。我们规定求得的</a:t>
                </a:r>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oMath>
                </a14:m>
                <a:r>
                  <a:rPr kumimoji="1" lang="zh-CN" altLang="en-US" dirty="0"/>
                  <a:t>向量必须满足模为</a:t>
                </a:r>
                <a:r>
                  <a:rPr kumimoji="1" lang="en-US" altLang="zh-CN" dirty="0"/>
                  <a:t>1</a:t>
                </a:r>
                <a:r>
                  <a:rPr kumimoji="1" lang="zh-CN" altLang="en-US" dirty="0"/>
                  <a:t>的前提，而在满足这个前提下我们希望</a:t>
                </a:r>
                <a14:m>
                  <m:oMath xmlns:m="http://schemas.openxmlformats.org/officeDocument/2006/math">
                    <m:r>
                      <m:rPr>
                        <m:sty m:val="p"/>
                      </m:rPr>
                      <a:rPr kumimoji="1" lang="en-US" altLang="zh-CN" b="0" i="0" smtClean="0">
                        <a:latin typeface="Cambria Math" panose="02040503050406030204" pitchFamily="18" charset="0"/>
                      </a:rPr>
                      <m:t>A</m:t>
                    </m:r>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oMath>
                </a14:m>
                <a:r>
                  <a:rPr kumimoji="1" lang="zh-CN" altLang="en-US" dirty="0"/>
                  <a:t>尽可能地接近零向量。即我们可以把上述求解问题改成如下的问题：</a:t>
                </a:r>
                <a:endParaRPr kumimoji="1" lang="en-US" altLang="zh-CN" dirty="0"/>
              </a:p>
              <a:p>
                <a:pPr algn="ctr"/>
                <a:r>
                  <a:rPr kumimoji="1" lang="en-US" altLang="zh-CN" dirty="0"/>
                  <a:t>                                   </a:t>
                </a:r>
                <a:r>
                  <a:rPr kumimoji="1" lang="zh-CN" altLang="en-US" dirty="0"/>
                  <a:t>       </a:t>
                </a:r>
                <a14:m>
                  <m:oMath xmlns:m="http://schemas.openxmlformats.org/officeDocument/2006/math">
                    <m:func>
                      <m:funcPr>
                        <m:ctrlPr>
                          <a:rPr kumimoji="1" lang="en-US" altLang="zh-CN" i="1" smtClean="0">
                            <a:latin typeface="Cambria Math" panose="02040503050406030204" pitchFamily="18" charset="0"/>
                          </a:rPr>
                        </m:ctrlPr>
                      </m:funcPr>
                      <m:fName>
                        <m:limLow>
                          <m:limLowPr>
                            <m:ctrlPr>
                              <a:rPr kumimoji="1" lang="en-US" altLang="zh-CN" i="1" smtClean="0">
                                <a:latin typeface="Cambria Math" panose="02040503050406030204" pitchFamily="18" charset="0"/>
                              </a:rPr>
                            </m:ctrlPr>
                          </m:limLowPr>
                          <m:e>
                            <m:r>
                              <m:rPr>
                                <m:sty m:val="p"/>
                              </m:rPr>
                              <a:rPr kumimoji="1" lang="en-US" altLang="zh-CN" b="0" i="0" smtClean="0">
                                <a:latin typeface="Cambria Math" panose="02040503050406030204" pitchFamily="18" charset="0"/>
                              </a:rPr>
                              <m:t>arg</m:t>
                            </m:r>
                            <m:r>
                              <m:rPr>
                                <m:sty m:val="p"/>
                              </m:rPr>
                              <a:rPr kumimoji="1" lang="en-US" altLang="zh-CN" i="0" smtClean="0">
                                <a:latin typeface="Cambria Math" panose="02040503050406030204" pitchFamily="18" charset="0"/>
                              </a:rPr>
                              <m:t>min</m:t>
                            </m:r>
                          </m:e>
                          <m:lim>
                            <m:r>
                              <a:rPr kumimoji="1" lang="en-US" altLang="zh-CN" b="0" i="1" smtClean="0">
                                <a:latin typeface="Cambria Math" panose="02040503050406030204" pitchFamily="18" charset="0"/>
                              </a:rPr>
                              <m:t>h</m:t>
                            </m:r>
                          </m:lim>
                        </m:limLow>
                      </m:fName>
                      <m:e>
                        <m:d>
                          <m:dPr>
                            <m:begChr m:val="‖"/>
                            <m:endChr m:val="‖"/>
                            <m:ctrlPr>
                              <a:rPr kumimoji="1" lang="en-US" altLang="zh-CN" i="1" smtClean="0">
                                <a:latin typeface="Cambria Math" panose="02040503050406030204" pitchFamily="18" charset="0"/>
                              </a:rPr>
                            </m:ctrlPr>
                          </m:dPr>
                          <m:e>
                            <m:r>
                              <m:rPr>
                                <m:sty m:val="p"/>
                              </m:rPr>
                              <a:rPr kumimoji="1" lang="en-US" altLang="zh-CN" b="0" i="0" smtClean="0">
                                <a:latin typeface="Cambria Math" panose="02040503050406030204" pitchFamily="18" charset="0"/>
                              </a:rPr>
                              <m:t>A</m:t>
                            </m:r>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e>
                        </m:d>
                      </m:e>
                    </m:func>
                    <m:r>
                      <a:rPr kumimoji="1" lang="en-US" altLang="zh-CN" b="0" i="1" smtClean="0">
                        <a:latin typeface="Cambria Math" panose="02040503050406030204" pitchFamily="18" charset="0"/>
                      </a:rPr>
                      <m:t>              , </m:t>
                    </m:r>
                    <m:r>
                      <a:rPr kumimoji="1" lang="en-US" altLang="zh-CN" b="0" i="1" smtClean="0">
                        <a:latin typeface="Cambria Math" panose="02040503050406030204" pitchFamily="18" charset="0"/>
                      </a:rPr>
                      <m:t>𝑠</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h</m:t>
                            </m:r>
                          </m:e>
                        </m:acc>
                      </m:e>
                    </m:d>
                    <m:r>
                      <a:rPr kumimoji="1" lang="en-US" altLang="zh-CN" b="0" i="1" smtClean="0">
                        <a:latin typeface="Cambria Math" panose="02040503050406030204" pitchFamily="18" charset="0"/>
                      </a:rPr>
                      <m:t>=1</m:t>
                    </m:r>
                  </m:oMath>
                </a14:m>
                <a:r>
                  <a:rPr kumimoji="1" lang="en-US" altLang="zh-CN" dirty="0"/>
                  <a:t>                                             (8)</a:t>
                </a:r>
                <a:endParaRPr kumimoji="1" lang="zh-CN" altLang="en-US" dirty="0"/>
              </a:p>
            </p:txBody>
          </p:sp>
        </mc:Choice>
        <mc:Fallback>
          <p:sp>
            <p:nvSpPr>
              <p:cNvPr id="4" name="文本框 3">
                <a:extLst>
                  <a:ext uri="{FF2B5EF4-FFF2-40B4-BE49-F238E27FC236}">
                    <a16:creationId xmlns:a16="http://schemas.microsoft.com/office/drawing/2014/main" id="{D86BCA88-7A6C-AE47-AEDE-D6BAA4888D9F}"/>
                  </a:ext>
                </a:extLst>
              </p:cNvPr>
              <p:cNvSpPr txBox="1">
                <a:spLocks noRot="1" noChangeAspect="1" noMove="1" noResize="1" noEditPoints="1" noAdjustHandles="1" noChangeArrowheads="1" noChangeShapeType="1" noTextEdit="1"/>
              </p:cNvSpPr>
              <p:nvPr/>
            </p:nvSpPr>
            <p:spPr>
              <a:xfrm>
                <a:off x="857249" y="671513"/>
                <a:ext cx="10372725" cy="5442772"/>
              </a:xfrm>
              <a:prstGeom prst="rect">
                <a:avLst/>
              </a:prstGeom>
              <a:blipFill>
                <a:blip r:embed="rId2"/>
                <a:stretch>
                  <a:fillRect l="-367" t="-466" r="-244"/>
                </a:stretch>
              </a:blipFill>
            </p:spPr>
            <p:txBody>
              <a:bodyPr/>
              <a:lstStyle/>
              <a:p>
                <a:r>
                  <a:rPr lang="zh-CN" altLang="en-US">
                    <a:noFill/>
                  </a:rPr>
                  <a:t> </a:t>
                </a:r>
              </a:p>
            </p:txBody>
          </p:sp>
        </mc:Fallback>
      </mc:AlternateContent>
      <p:sp>
        <p:nvSpPr>
          <p:cNvPr id="5" name="右大括号 4">
            <a:extLst>
              <a:ext uri="{FF2B5EF4-FFF2-40B4-BE49-F238E27FC236}">
                <a16:creationId xmlns:a16="http://schemas.microsoft.com/office/drawing/2014/main" id="{9E900386-F3E8-2143-B09A-BA54D30B0F56}"/>
              </a:ext>
            </a:extLst>
          </p:cNvPr>
          <p:cNvSpPr/>
          <p:nvPr/>
        </p:nvSpPr>
        <p:spPr>
          <a:xfrm rot="5400000">
            <a:off x="5297090" y="-682234"/>
            <a:ext cx="264320" cy="64579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527C86F0-D516-1149-9FA8-FC41C67983B9}"/>
              </a:ext>
            </a:extLst>
          </p:cNvPr>
          <p:cNvSpPr txBox="1"/>
          <p:nvPr/>
        </p:nvSpPr>
        <p:spPr>
          <a:xfrm>
            <a:off x="5259608" y="2686070"/>
            <a:ext cx="332142" cy="369332"/>
          </a:xfrm>
          <a:prstGeom prst="rect">
            <a:avLst/>
          </a:prstGeom>
          <a:noFill/>
        </p:spPr>
        <p:txBody>
          <a:bodyPr wrap="none" rtlCol="0">
            <a:spAutoFit/>
          </a:bodyPr>
          <a:lstStyle/>
          <a:p>
            <a:r>
              <a:rPr kumimoji="1" lang="en-US" altLang="zh-CN" dirty="0"/>
              <a:t>A</a:t>
            </a:r>
            <a:endParaRPr kumimoji="1" lang="zh-CN" altLang="en-US" dirty="0"/>
          </a:p>
        </p:txBody>
      </p:sp>
    </p:spTree>
    <p:extLst>
      <p:ext uri="{BB962C8B-B14F-4D97-AF65-F5344CB8AC3E}">
        <p14:creationId xmlns:p14="http://schemas.microsoft.com/office/powerpoint/2010/main" val="230485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ED454D4-564B-9043-AC8C-A05388D3ACE0}"/>
                  </a:ext>
                </a:extLst>
              </p:cNvPr>
              <p:cNvSpPr txBox="1"/>
              <p:nvPr/>
            </p:nvSpPr>
            <p:spPr>
              <a:xfrm>
                <a:off x="500063" y="657225"/>
                <a:ext cx="10901362" cy="4211409"/>
              </a:xfrm>
              <a:prstGeom prst="rect">
                <a:avLst/>
              </a:prstGeom>
              <a:noFill/>
            </p:spPr>
            <p:txBody>
              <a:bodyPr wrap="square" rtlCol="0">
                <a:spAutoFit/>
              </a:bodyPr>
              <a:lstStyle/>
              <a:p>
                <a:r>
                  <a:rPr kumimoji="1" lang="zh-CN" altLang="en-US" dirty="0"/>
                  <a:t>       我对</a:t>
                </a:r>
                <a:r>
                  <a:rPr kumimoji="1" lang="en-US" altLang="zh-CN" dirty="0"/>
                  <a:t>(8)</a:t>
                </a:r>
                <a:r>
                  <a:rPr kumimoji="1" lang="zh-CN" altLang="en-US" dirty="0"/>
                  <a:t>式的求解过程（原文中不是这么求的）就是：对</a:t>
                </a:r>
                <a:r>
                  <a:rPr kumimoji="1" lang="en-US" altLang="zh-CN" dirty="0"/>
                  <a:t>A</a:t>
                </a:r>
                <a:r>
                  <a:rPr kumimoji="1" lang="zh-CN" altLang="en-US" dirty="0"/>
                  <a:t>进行奇异值分解，最小奇异值对应的右奇异向量即为所求的解。即：</a:t>
                </a:r>
                <a:endParaRPr kumimoji="1" lang="en-US" altLang="zh-CN" dirty="0"/>
              </a:p>
              <a:p>
                <a:pPr/>
                <a14:m>
                  <m:oMathPara xmlns:m="http://schemas.openxmlformats.org/officeDocument/2006/math">
                    <m:oMathParaPr>
                      <m:jc m:val="centerGroup"/>
                    </m:oMathParaPr>
                    <m:oMath xmlns:m="http://schemas.openxmlformats.org/officeDocument/2006/math">
                      <m:r>
                        <m:rPr>
                          <m:sty m:val="p"/>
                        </m:rPr>
                        <a:rPr kumimoji="1" lang="en-US" altLang="zh-CN" i="1" dirty="0">
                          <a:latin typeface="Cambria Math" panose="02040503050406030204" pitchFamily="18" charset="0"/>
                        </a:rPr>
                        <m:t>A</m:t>
                      </m:r>
                      <m:groupChr>
                        <m:groupChrPr>
                          <m:chr m:val="⇔"/>
                          <m:vertJc m:val="bot"/>
                          <m:ctrlPr>
                            <a:rPr kumimoji="1" lang="en-US" altLang="zh-CN" i="1" dirty="0" smtClean="0">
                              <a:latin typeface="Cambria Math" panose="02040503050406030204" pitchFamily="18" charset="0"/>
                            </a:rPr>
                          </m:ctrlPr>
                        </m:groupChrPr>
                        <m:e>
                          <m:r>
                            <m:rPr>
                              <m:brk m:alnAt="2"/>
                            </m:rPr>
                            <a:rPr kumimoji="1" lang="en-US" altLang="zh-CN" b="0" i="1" dirty="0" smtClean="0">
                              <a:latin typeface="Cambria Math" panose="02040503050406030204" pitchFamily="18" charset="0"/>
                            </a:rPr>
                            <m:t>𝑆</m:t>
                          </m:r>
                          <m:r>
                            <a:rPr kumimoji="1" lang="en-US" altLang="zh-CN" b="0" i="1" dirty="0" smtClean="0">
                              <a:latin typeface="Cambria Math" panose="02040503050406030204" pitchFamily="18" charset="0"/>
                            </a:rPr>
                            <m:t>𝑉𝐷</m:t>
                          </m:r>
                        </m:e>
                      </m:groupChr>
                      <m:r>
                        <a:rPr kumimoji="1" lang="en-US" altLang="zh-CN" b="0" i="1" dirty="0" smtClean="0">
                          <a:latin typeface="Cambria Math" panose="02040503050406030204" pitchFamily="18" charset="0"/>
                        </a:rPr>
                        <m:t>𝑈𝐷</m:t>
                      </m:r>
                      <m:sSup>
                        <m:sSupPr>
                          <m:ctrlPr>
                            <a:rPr kumimoji="1" lang="en-US" altLang="zh-CN" b="0" i="1" dirty="0" smtClean="0">
                              <a:latin typeface="Cambria Math" panose="02040503050406030204" pitchFamily="18" charset="0"/>
                            </a:rPr>
                          </m:ctrlPr>
                        </m:sSupPr>
                        <m:e>
                          <m:r>
                            <a:rPr kumimoji="1" lang="en-US" altLang="zh-CN" b="0" i="1" dirty="0" smtClean="0">
                              <a:latin typeface="Cambria Math" panose="02040503050406030204" pitchFamily="18" charset="0"/>
                            </a:rPr>
                            <m:t>𝑉</m:t>
                          </m:r>
                        </m:e>
                        <m:sup>
                          <m:r>
                            <a:rPr kumimoji="1" lang="en-US" altLang="zh-CN" b="0" i="1" dirty="0" smtClean="0">
                              <a:latin typeface="Cambria Math" panose="02040503050406030204" pitchFamily="18" charset="0"/>
                            </a:rPr>
                            <m:t>𝑇</m:t>
                          </m:r>
                        </m:sup>
                      </m:sSup>
                    </m:oMath>
                  </m:oMathPara>
                </a14:m>
                <a:endParaRPr kumimoji="1" lang="en-US" altLang="zh-CN" dirty="0"/>
              </a:p>
              <a:p>
                <a14:m>
                  <m:oMath xmlns:m="http://schemas.openxmlformats.org/officeDocument/2006/math">
                    <m:acc>
                      <m:accPr>
                        <m:chr m:val="⃑"/>
                        <m:ctrlPr>
                          <a:rPr kumimoji="1" lang="en-US" altLang="zh-CN" i="1" dirty="0" smtClean="0">
                            <a:latin typeface="Cambria Math" panose="02040503050406030204" pitchFamily="18" charset="0"/>
                          </a:rPr>
                        </m:ctrlPr>
                      </m:accPr>
                      <m:e>
                        <m:r>
                          <a:rPr kumimoji="1" lang="en-US" altLang="zh-CN" b="0" i="1" dirty="0" smtClean="0">
                            <a:latin typeface="Cambria Math" panose="02040503050406030204" pitchFamily="18" charset="0"/>
                          </a:rPr>
                          <m:t> </m:t>
                        </m:r>
                        <m:r>
                          <a:rPr kumimoji="1" lang="en-US" altLang="zh-CN" b="0" i="1" dirty="0" smtClean="0">
                            <a:latin typeface="Cambria Math" panose="02040503050406030204" pitchFamily="18" charset="0"/>
                          </a:rPr>
                          <m:t>h</m:t>
                        </m:r>
                      </m:e>
                    </m:acc>
                  </m:oMath>
                </a14:m>
                <a:r>
                  <a:rPr kumimoji="1" lang="zh-CN" altLang="en-US" dirty="0"/>
                  <a:t>即为</a:t>
                </a:r>
                <a14:m>
                  <m:oMath xmlns:m="http://schemas.openxmlformats.org/officeDocument/2006/math">
                    <m:sSup>
                      <m:sSupPr>
                        <m:ctrlPr>
                          <a:rPr kumimoji="1" lang="en-US" altLang="zh-CN" b="0" i="1" dirty="0" smtClean="0">
                            <a:latin typeface="Cambria Math" panose="02040503050406030204" pitchFamily="18" charset="0"/>
                          </a:rPr>
                        </m:ctrlPr>
                      </m:sSupPr>
                      <m:e>
                        <m:r>
                          <a:rPr kumimoji="1" lang="en-US" altLang="zh-CN" b="0" i="1" dirty="0" smtClean="0">
                            <a:latin typeface="Cambria Math" panose="02040503050406030204" pitchFamily="18" charset="0"/>
                          </a:rPr>
                          <m:t>𝑉</m:t>
                        </m:r>
                      </m:e>
                      <m:sup>
                        <m:r>
                          <a:rPr kumimoji="1" lang="en-US" altLang="zh-CN" b="0" i="1" dirty="0" smtClean="0">
                            <a:latin typeface="Cambria Math" panose="02040503050406030204" pitchFamily="18" charset="0"/>
                          </a:rPr>
                          <m:t>𝑇</m:t>
                        </m:r>
                      </m:sup>
                    </m:sSup>
                  </m:oMath>
                </a14:m>
                <a:r>
                  <a:rPr kumimoji="1" lang="zh-CN" altLang="en-US" dirty="0"/>
                  <a:t>的最后一行。</a:t>
                </a:r>
                <a:endParaRPr kumimoji="1" lang="en-US" altLang="zh-CN" dirty="0"/>
              </a:p>
              <a:p>
                <a:r>
                  <a:rPr kumimoji="1" lang="zh-CN" altLang="en-US" dirty="0"/>
                  <a:t>       现在</a:t>
                </a:r>
                <a:r>
                  <a:rPr kumimoji="1" lang="en-US" altLang="zh-CN" dirty="0"/>
                  <a:t>H</a:t>
                </a:r>
                <a:r>
                  <a:rPr kumimoji="1" lang="zh-CN" altLang="en-US" dirty="0"/>
                  <a:t>矩阵已知了。回到</a:t>
                </a:r>
                <a:r>
                  <a:rPr kumimoji="1" lang="en-US" altLang="zh-CN" dirty="0"/>
                  <a:t>(6)</a:t>
                </a:r>
                <a:r>
                  <a:rPr kumimoji="1" lang="zh-CN" altLang="en-US" dirty="0"/>
                  <a:t>式：</a:t>
                </a:r>
                <a:endParaRPr kumimoji="1" lang="en-US" altLang="zh-CN" dirty="0"/>
              </a:p>
              <a:p>
                <a:r>
                  <a:rPr kumimoji="1" lang="en-US" altLang="zh-CN" b="0" dirty="0"/>
                  <a:t> </a:t>
                </a:r>
                <a:r>
                  <a:rPr kumimoji="1" lang="zh-CN" altLang="en-US" b="0" dirty="0"/>
                  <a:t>                                      </a:t>
                </a:r>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𝑣</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e>
                          </m:mr>
                          <m:mr>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𝑣</m:t>
                              </m:r>
                            </m:e>
                            <m:e>
                              <m:r>
                                <a:rPr kumimoji="1" lang="en-US" altLang="zh-CN" b="0" i="1" smtClean="0">
                                  <a:latin typeface="Cambria Math" panose="02040503050406030204" pitchFamily="18" charset="0"/>
                                </a:rPr>
                                <m:t>𝑢</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3"/>
                                  <m:mcJc m:val="center"/>
                                </m:mcPr>
                              </m:mc>
                            </m:mcs>
                            <m:ctrlPr>
                              <a:rPr kumimoji="1" lang="en-US" altLang="zh-CN" b="0" i="1" smtClean="0">
                                <a:latin typeface="Cambria Math" panose="02040503050406030204" pitchFamily="18" charset="0"/>
                              </a:rPr>
                            </m:ctrlPr>
                          </m:mP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13</m:t>
                                  </m:r>
                                </m:sub>
                              </m:sSub>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23</m:t>
                                  </m:r>
                                </m:sub>
                              </m:sSub>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31</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32</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33</m:t>
                                  </m:r>
                                </m:sub>
                              </m:sSub>
                            </m:e>
                          </m:mr>
                        </m:m>
                        <m:r>
                          <a:rPr kumimoji="1" lang="en-US" altLang="zh-CN" b="0" i="1" smtClean="0">
                            <a:latin typeface="Cambria Math" panose="02040503050406030204" pitchFamily="18" charset="0"/>
                          </a:rPr>
                          <m:t>  </m:t>
                        </m:r>
                        <m:m>
                          <m:mPr>
                            <m:mcs>
                              <m:mc>
                                <m:mcPr>
                                  <m:count m:val="3"/>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24</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25</m:t>
                                  </m:r>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26</m:t>
                                  </m:r>
                                </m:sub>
                              </m:sSub>
                            </m:e>
                          </m:mr>
                          <m:mr>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0</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r>
                                        <m:e>
                                          <m:r>
                                            <a:rPr kumimoji="1" lang="en-US" altLang="zh-CN" b="0" i="1" smtClean="0">
                                              <a:latin typeface="Cambria Math" panose="02040503050406030204" pitchFamily="18" charset="0"/>
                                            </a:rPr>
                                            <m:t>1</m:t>
                                          </m:r>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2</m:t>
                                        </m:r>
                                      </m:sup>
                                    </m:sSup>
                                  </m:e>
                                </m:mr>
                              </m:m>
                            </m:e>
                          </m:mr>
                          <m:m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e>
                          </m:mr>
                          <m:mr>
                            <m:e>
                              <m:r>
                                <a:rPr kumimoji="1" lang="en-US" altLang="zh-CN" b="0" i="1" smtClean="0">
                                  <a:latin typeface="Cambria Math" panose="02040503050406030204" pitchFamily="18" charset="0"/>
                                </a:rPr>
                                <m:t>𝑎𝑏</m:t>
                              </m:r>
                            </m:e>
                          </m:mr>
                        </m:m>
                      </m:e>
                    </m:d>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0</m:t>
                        </m:r>
                      </m:e>
                    </m:acc>
                  </m:oMath>
                </a14:m>
                <a:r>
                  <a:rPr kumimoji="1" lang="en-US" altLang="zh-CN" dirty="0"/>
                  <a:t>                   (6)</a:t>
                </a:r>
              </a:p>
              <a:p>
                <a:r>
                  <a:rPr kumimoji="1" lang="zh-CN" altLang="en-US" dirty="0"/>
                  <a:t>在实际应用时，我们的目标是，在图像中识别出待抓取的物体，能够让机械臂末端准确地抓到该物体。即给定某个物体在图像平面坐标系中的坐标（相当于给定</a:t>
                </a:r>
                <a:r>
                  <a:rPr kumimoji="1" lang="en-US" altLang="zh-CN" dirty="0"/>
                  <a:t>u</a:t>
                </a:r>
                <a:r>
                  <a:rPr kumimoji="1" lang="zh-CN" altLang="en-US" dirty="0"/>
                  <a:t>、</a:t>
                </a:r>
                <a:r>
                  <a:rPr kumimoji="1" lang="en-US" altLang="zh-CN" dirty="0"/>
                  <a:t>v</a:t>
                </a:r>
                <a:r>
                  <a:rPr kumimoji="1" lang="zh-CN" altLang="en-US" dirty="0"/>
                  <a:t>），能够准确地得到它在世界平面坐标系中的坐标（相当于求</a:t>
                </a:r>
                <a:r>
                  <a:rPr kumimoji="1" lang="en-US" altLang="zh-CN" dirty="0"/>
                  <a:t>a</a:t>
                </a:r>
                <a:r>
                  <a:rPr kumimoji="1" lang="zh-CN" altLang="en-US" dirty="0"/>
                  <a:t>、</a:t>
                </a:r>
                <a:r>
                  <a:rPr kumimoji="1" lang="en-US" altLang="zh-CN" dirty="0"/>
                  <a:t>b</a:t>
                </a:r>
                <a:r>
                  <a:rPr kumimoji="1" lang="zh-CN" altLang="en-US" dirty="0"/>
                  <a:t>）。这就相当于是解一个二元二次方程组，求出</a:t>
                </a:r>
                <a:r>
                  <a:rPr kumimoji="1" lang="en-US" altLang="zh-CN" dirty="0"/>
                  <a:t>a</a:t>
                </a:r>
                <a:r>
                  <a:rPr kumimoji="1" lang="zh-CN" altLang="en-US" dirty="0"/>
                  <a:t>、</a:t>
                </a:r>
                <a:r>
                  <a:rPr kumimoji="1" lang="en-US" altLang="zh-CN" dirty="0"/>
                  <a:t>b</a:t>
                </a:r>
                <a:r>
                  <a:rPr kumimoji="1" lang="zh-CN" altLang="en-US" dirty="0"/>
                  <a:t>的值（具体解过程不写了）。</a:t>
                </a:r>
                <a:endParaRPr kumimoji="1" lang="en-US" altLang="zh-CN" dirty="0"/>
              </a:p>
              <a:p>
                <a:r>
                  <a:rPr kumimoji="1" lang="zh-CN" altLang="en-US" dirty="0"/>
                  <a:t>       即过程如下：</a:t>
                </a:r>
              </a:p>
            </p:txBody>
          </p:sp>
        </mc:Choice>
        <mc:Fallback xmlns="">
          <p:sp>
            <p:nvSpPr>
              <p:cNvPr id="4" name="文本框 3">
                <a:extLst>
                  <a:ext uri="{FF2B5EF4-FFF2-40B4-BE49-F238E27FC236}">
                    <a16:creationId xmlns:a16="http://schemas.microsoft.com/office/drawing/2014/main" id="{AED454D4-564B-9043-AC8C-A05388D3ACE0}"/>
                  </a:ext>
                </a:extLst>
              </p:cNvPr>
              <p:cNvSpPr txBox="1">
                <a:spLocks noRot="1" noChangeAspect="1" noMove="1" noResize="1" noEditPoints="1" noAdjustHandles="1" noChangeArrowheads="1" noChangeShapeType="1" noTextEdit="1"/>
              </p:cNvSpPr>
              <p:nvPr/>
            </p:nvSpPr>
            <p:spPr>
              <a:xfrm>
                <a:off x="500063" y="657225"/>
                <a:ext cx="10901362" cy="4211409"/>
              </a:xfrm>
              <a:prstGeom prst="rect">
                <a:avLst/>
              </a:prstGeom>
              <a:blipFill>
                <a:blip r:embed="rId2"/>
                <a:stretch>
                  <a:fillRect l="-349" t="-602" b="-120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33AF300-E7E1-2F4D-A3E9-8B1BD3F580BF}"/>
              </a:ext>
            </a:extLst>
          </p:cNvPr>
          <p:cNvSpPr txBox="1"/>
          <p:nvPr/>
        </p:nvSpPr>
        <p:spPr>
          <a:xfrm>
            <a:off x="1585914" y="4914900"/>
            <a:ext cx="671512" cy="369332"/>
          </a:xfrm>
          <a:prstGeom prst="rect">
            <a:avLst/>
          </a:prstGeom>
          <a:noFill/>
        </p:spPr>
        <p:txBody>
          <a:bodyPr wrap="square" rtlCol="0">
            <a:spAutoFit/>
          </a:bodyPr>
          <a:lstStyle/>
          <a:p>
            <a:r>
              <a:rPr kumimoji="1" lang="en-US" altLang="zh-CN" dirty="0"/>
              <a:t>(u, v)</a:t>
            </a:r>
            <a:endParaRPr kumimoji="1" lang="zh-CN" altLang="en-US" dirty="0"/>
          </a:p>
        </p:txBody>
      </p:sp>
      <p:cxnSp>
        <p:nvCxnSpPr>
          <p:cNvPr id="7" name="直线箭头连接符 6">
            <a:extLst>
              <a:ext uri="{FF2B5EF4-FFF2-40B4-BE49-F238E27FC236}">
                <a16:creationId xmlns:a16="http://schemas.microsoft.com/office/drawing/2014/main" id="{E24F18E2-F8D3-7E46-ABEF-C2586632596E}"/>
              </a:ext>
            </a:extLst>
          </p:cNvPr>
          <p:cNvCxnSpPr/>
          <p:nvPr/>
        </p:nvCxnSpPr>
        <p:spPr>
          <a:xfrm>
            <a:off x="2257426" y="5099566"/>
            <a:ext cx="2757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7141ECE-C86D-E44A-A772-2664103FF132}"/>
              </a:ext>
            </a:extLst>
          </p:cNvPr>
          <p:cNvSpPr txBox="1"/>
          <p:nvPr/>
        </p:nvSpPr>
        <p:spPr>
          <a:xfrm>
            <a:off x="3036097" y="4637901"/>
            <a:ext cx="1900237" cy="369332"/>
          </a:xfrm>
          <a:prstGeom prst="rect">
            <a:avLst/>
          </a:prstGeom>
          <a:noFill/>
        </p:spPr>
        <p:txBody>
          <a:bodyPr wrap="square" rtlCol="0">
            <a:spAutoFit/>
          </a:bodyPr>
          <a:lstStyle/>
          <a:p>
            <a:r>
              <a:rPr kumimoji="1" lang="en-US" altLang="zh-CN" dirty="0"/>
              <a:t>H</a:t>
            </a:r>
            <a:r>
              <a:rPr kumimoji="1" lang="zh-CN" altLang="en-US" dirty="0"/>
              <a:t>（已知）</a:t>
            </a:r>
          </a:p>
        </p:txBody>
      </p:sp>
      <p:sp>
        <p:nvSpPr>
          <p:cNvPr id="9" name="文本框 8">
            <a:extLst>
              <a:ext uri="{FF2B5EF4-FFF2-40B4-BE49-F238E27FC236}">
                <a16:creationId xmlns:a16="http://schemas.microsoft.com/office/drawing/2014/main" id="{30DD8F0A-E698-0947-A0DB-96C7CC441E86}"/>
              </a:ext>
            </a:extLst>
          </p:cNvPr>
          <p:cNvSpPr txBox="1"/>
          <p:nvPr/>
        </p:nvSpPr>
        <p:spPr>
          <a:xfrm>
            <a:off x="1585914" y="5330498"/>
            <a:ext cx="671512" cy="276999"/>
          </a:xfrm>
          <a:prstGeom prst="rect">
            <a:avLst/>
          </a:prstGeom>
          <a:noFill/>
        </p:spPr>
        <p:txBody>
          <a:bodyPr wrap="square" rtlCol="0">
            <a:spAutoFit/>
          </a:bodyPr>
          <a:lstStyle/>
          <a:p>
            <a:r>
              <a:rPr kumimoji="1" lang="zh-CN" altLang="en-US" sz="1200" dirty="0"/>
              <a:t>输入</a:t>
            </a:r>
          </a:p>
        </p:txBody>
      </p:sp>
      <p:sp>
        <p:nvSpPr>
          <p:cNvPr id="10" name="文本框 9">
            <a:extLst>
              <a:ext uri="{FF2B5EF4-FFF2-40B4-BE49-F238E27FC236}">
                <a16:creationId xmlns:a16="http://schemas.microsoft.com/office/drawing/2014/main" id="{FB829F7E-1DCB-FF4F-BBE5-05EA6362FBD2}"/>
              </a:ext>
            </a:extLst>
          </p:cNvPr>
          <p:cNvSpPr txBox="1"/>
          <p:nvPr/>
        </p:nvSpPr>
        <p:spPr>
          <a:xfrm>
            <a:off x="5122073" y="4868634"/>
            <a:ext cx="792952" cy="369332"/>
          </a:xfrm>
          <a:prstGeom prst="rect">
            <a:avLst/>
          </a:prstGeom>
          <a:noFill/>
        </p:spPr>
        <p:txBody>
          <a:bodyPr wrap="square" rtlCol="0">
            <a:spAutoFit/>
          </a:bodyPr>
          <a:lstStyle/>
          <a:p>
            <a:r>
              <a:rPr kumimoji="1" lang="en-US" altLang="zh-CN" dirty="0"/>
              <a:t>(a, b)</a:t>
            </a:r>
            <a:endParaRPr kumimoji="1" lang="zh-CN" altLang="en-US" dirty="0"/>
          </a:p>
        </p:txBody>
      </p:sp>
      <p:sp>
        <p:nvSpPr>
          <p:cNvPr id="11" name="文本框 10">
            <a:extLst>
              <a:ext uri="{FF2B5EF4-FFF2-40B4-BE49-F238E27FC236}">
                <a16:creationId xmlns:a16="http://schemas.microsoft.com/office/drawing/2014/main" id="{82149BC7-B271-E44F-8494-90143E206A0A}"/>
              </a:ext>
            </a:extLst>
          </p:cNvPr>
          <p:cNvSpPr txBox="1"/>
          <p:nvPr/>
        </p:nvSpPr>
        <p:spPr>
          <a:xfrm>
            <a:off x="5182793" y="5284232"/>
            <a:ext cx="671512" cy="276999"/>
          </a:xfrm>
          <a:prstGeom prst="rect">
            <a:avLst/>
          </a:prstGeom>
          <a:noFill/>
        </p:spPr>
        <p:txBody>
          <a:bodyPr wrap="square" rtlCol="0">
            <a:spAutoFit/>
          </a:bodyPr>
          <a:lstStyle/>
          <a:p>
            <a:r>
              <a:rPr kumimoji="1" lang="zh-CN" altLang="en-US" sz="1200" dirty="0"/>
              <a:t>输出</a:t>
            </a:r>
          </a:p>
        </p:txBody>
      </p:sp>
      <p:sp>
        <p:nvSpPr>
          <p:cNvPr id="12" name="文本框 11">
            <a:extLst>
              <a:ext uri="{FF2B5EF4-FFF2-40B4-BE49-F238E27FC236}">
                <a16:creationId xmlns:a16="http://schemas.microsoft.com/office/drawing/2014/main" id="{BA440403-8263-2F4E-83ED-340174CF32CE}"/>
              </a:ext>
            </a:extLst>
          </p:cNvPr>
          <p:cNvSpPr txBox="1"/>
          <p:nvPr/>
        </p:nvSpPr>
        <p:spPr>
          <a:xfrm>
            <a:off x="771525" y="5929313"/>
            <a:ext cx="10372725" cy="646331"/>
          </a:xfrm>
          <a:prstGeom prst="rect">
            <a:avLst/>
          </a:prstGeom>
          <a:noFill/>
        </p:spPr>
        <p:txBody>
          <a:bodyPr wrap="square" rtlCol="0">
            <a:spAutoFit/>
          </a:bodyPr>
          <a:lstStyle/>
          <a:p>
            <a:r>
              <a:rPr kumimoji="1" lang="zh-CN" altLang="en-US" dirty="0"/>
              <a:t>       原文是把</a:t>
            </a:r>
            <a:r>
              <a:rPr kumimoji="1" lang="en-US" altLang="zh-CN" dirty="0"/>
              <a:t>H</a:t>
            </a:r>
            <a:r>
              <a:rPr kumimoji="1" lang="zh-CN" altLang="en-US" dirty="0"/>
              <a:t>矩阵分解，求出了内参外参。但在我们这个应用场景中，求出</a:t>
            </a:r>
            <a:r>
              <a:rPr kumimoji="1" lang="en-US" altLang="zh-CN" dirty="0"/>
              <a:t>H</a:t>
            </a:r>
            <a:r>
              <a:rPr kumimoji="1" lang="zh-CN" altLang="en-US" dirty="0"/>
              <a:t>就可以了，要的只是图像平面和世界平面（抓取平面）的点对应关系。</a:t>
            </a:r>
          </a:p>
        </p:txBody>
      </p:sp>
    </p:spTree>
    <p:extLst>
      <p:ext uri="{BB962C8B-B14F-4D97-AF65-F5344CB8AC3E}">
        <p14:creationId xmlns:p14="http://schemas.microsoft.com/office/powerpoint/2010/main" val="5428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32D9ABE-3780-ED44-89AF-75B3CF003131}"/>
              </a:ext>
            </a:extLst>
          </p:cNvPr>
          <p:cNvSpPr txBox="1"/>
          <p:nvPr/>
        </p:nvSpPr>
        <p:spPr>
          <a:xfrm>
            <a:off x="385763" y="357188"/>
            <a:ext cx="4371975" cy="584775"/>
          </a:xfrm>
          <a:prstGeom prst="rect">
            <a:avLst/>
          </a:prstGeom>
          <a:noFill/>
        </p:spPr>
        <p:txBody>
          <a:bodyPr wrap="square" rtlCol="0">
            <a:spAutoFit/>
          </a:bodyPr>
          <a:lstStyle/>
          <a:p>
            <a:r>
              <a:rPr kumimoji="1" lang="en-US" altLang="zh-CN" sz="3200" b="1" dirty="0"/>
              <a:t>-Another Trick</a:t>
            </a:r>
            <a:endParaRPr kumimoji="1" lang="zh-CN" altLang="en-US" sz="3200" b="1" dirty="0"/>
          </a:p>
        </p:txBody>
      </p:sp>
      <p:sp>
        <p:nvSpPr>
          <p:cNvPr id="6" name="文本框 5">
            <a:extLst>
              <a:ext uri="{FF2B5EF4-FFF2-40B4-BE49-F238E27FC236}">
                <a16:creationId xmlns:a16="http://schemas.microsoft.com/office/drawing/2014/main" id="{885AC98A-341F-4C46-A57E-6F63B36D0FED}"/>
              </a:ext>
            </a:extLst>
          </p:cNvPr>
          <p:cNvSpPr txBox="1"/>
          <p:nvPr/>
        </p:nvSpPr>
        <p:spPr>
          <a:xfrm>
            <a:off x="714375" y="1042985"/>
            <a:ext cx="9472613" cy="646331"/>
          </a:xfrm>
          <a:prstGeom prst="rect">
            <a:avLst/>
          </a:prstGeom>
          <a:noFill/>
        </p:spPr>
        <p:txBody>
          <a:bodyPr wrap="square" rtlCol="0">
            <a:spAutoFit/>
          </a:bodyPr>
          <a:lstStyle/>
          <a:p>
            <a:r>
              <a:rPr kumimoji="1" lang="zh-CN" altLang="en-US" dirty="0"/>
              <a:t>       我在这里还用到了一个</a:t>
            </a:r>
            <a:r>
              <a:rPr kumimoji="1" lang="en-US" altLang="zh-CN" dirty="0"/>
              <a:t>trick</a:t>
            </a:r>
            <a:r>
              <a:rPr kumimoji="1" lang="zh-CN" altLang="en-US" dirty="0"/>
              <a:t>，即</a:t>
            </a:r>
            <a:r>
              <a:rPr kumimoji="1" lang="en-US" altLang="zh-CN" dirty="0"/>
              <a:t>Normalization</a:t>
            </a:r>
            <a:r>
              <a:rPr kumimoji="1" lang="zh-CN" altLang="en-US" dirty="0"/>
              <a:t>（中文翻译是标准化？归一化？），就是在</a:t>
            </a:r>
            <a:r>
              <a:rPr kumimoji="1" lang="en-US" altLang="zh-CN" dirty="0"/>
              <a:t>DLT</a:t>
            </a:r>
            <a:r>
              <a:rPr kumimoji="1" lang="zh-CN" altLang="en-US" dirty="0"/>
              <a:t>算法中使用到的那个环节。</a:t>
            </a:r>
          </a:p>
        </p:txBody>
      </p:sp>
      <p:pic>
        <p:nvPicPr>
          <p:cNvPr id="7" name="图片 6">
            <a:extLst>
              <a:ext uri="{FF2B5EF4-FFF2-40B4-BE49-F238E27FC236}">
                <a16:creationId xmlns:a16="http://schemas.microsoft.com/office/drawing/2014/main" id="{2492B380-4CEB-674D-918D-F9052F5136D8}"/>
              </a:ext>
            </a:extLst>
          </p:cNvPr>
          <p:cNvPicPr>
            <a:picLocks noChangeAspect="1"/>
          </p:cNvPicPr>
          <p:nvPr/>
        </p:nvPicPr>
        <p:blipFill>
          <a:blip r:embed="rId2"/>
          <a:stretch>
            <a:fillRect/>
          </a:stretch>
        </p:blipFill>
        <p:spPr>
          <a:xfrm>
            <a:off x="614360" y="1775044"/>
            <a:ext cx="6286678" cy="4769472"/>
          </a:xfrm>
          <a:prstGeom prst="rect">
            <a:avLst/>
          </a:prstGeom>
        </p:spPr>
      </p:pic>
      <p:sp>
        <p:nvSpPr>
          <p:cNvPr id="8" name="文本框 7">
            <a:extLst>
              <a:ext uri="{FF2B5EF4-FFF2-40B4-BE49-F238E27FC236}">
                <a16:creationId xmlns:a16="http://schemas.microsoft.com/office/drawing/2014/main" id="{8C85126A-E8DE-F449-82D5-338C963D8FFE}"/>
              </a:ext>
            </a:extLst>
          </p:cNvPr>
          <p:cNvSpPr txBox="1"/>
          <p:nvPr/>
        </p:nvSpPr>
        <p:spPr>
          <a:xfrm>
            <a:off x="6901038" y="1689316"/>
            <a:ext cx="4714700" cy="4524315"/>
          </a:xfrm>
          <a:prstGeom prst="rect">
            <a:avLst/>
          </a:prstGeom>
          <a:noFill/>
        </p:spPr>
        <p:txBody>
          <a:bodyPr wrap="square" rtlCol="0">
            <a:spAutoFit/>
          </a:bodyPr>
          <a:lstStyle/>
          <a:p>
            <a:r>
              <a:rPr kumimoji="1" lang="en-US" altLang="zh-CN" dirty="0"/>
              <a:t>Normalization</a:t>
            </a:r>
            <a:r>
              <a:rPr kumimoji="1" lang="zh-CN" altLang="en-US" dirty="0"/>
              <a:t>的作用我认为有两点：</a:t>
            </a:r>
            <a:endParaRPr kumimoji="1" lang="en-US" altLang="zh-CN" dirty="0"/>
          </a:p>
          <a:p>
            <a:r>
              <a:rPr kumimoji="1" lang="en-US" altLang="zh-CN" dirty="0"/>
              <a:t>(1)</a:t>
            </a:r>
            <a:r>
              <a:rPr kumimoji="1" lang="zh-CN" altLang="en-US" dirty="0"/>
              <a:t>数据不同维度上可能有不同的尺度，我们将它们尺度统一起来；</a:t>
            </a:r>
            <a:endParaRPr kumimoji="1" lang="en-US" altLang="zh-CN" dirty="0"/>
          </a:p>
          <a:p>
            <a:r>
              <a:rPr kumimoji="1" lang="en-US" altLang="zh-CN" dirty="0"/>
              <a:t>(2)</a:t>
            </a:r>
            <a:r>
              <a:rPr kumimoji="1" lang="zh-CN" altLang="en-US" dirty="0"/>
              <a:t>采样的数据点可能集中在离所选的原点很远的区域，这就导致可能这一组数据点明明方差很小，但是每个数据（各个维度）的数据值都很大。相当于我们把这组数据的中心点看作中心来重新建一个坐标系。</a:t>
            </a:r>
            <a:endParaRPr kumimoji="1" lang="en-US" altLang="zh-CN" dirty="0"/>
          </a:p>
          <a:p>
            <a:endParaRPr kumimoji="1" lang="en-US" altLang="zh-CN" dirty="0"/>
          </a:p>
          <a:p>
            <a:r>
              <a:rPr kumimoji="1" lang="zh-CN" altLang="en-US" dirty="0"/>
              <a:t>       其实线阵相机如果成像能够尽可能地还原</a:t>
            </a:r>
            <a:r>
              <a:rPr kumimoji="1" lang="en-US" altLang="zh-CN" dirty="0"/>
              <a:t>1:1</a:t>
            </a:r>
            <a:r>
              <a:rPr kumimoji="1" lang="zh-CN" altLang="en-US" dirty="0"/>
              <a:t>的长宽比，我觉得</a:t>
            </a:r>
            <a:r>
              <a:rPr kumimoji="1" lang="en-US" altLang="zh-CN" dirty="0"/>
              <a:t>(1)</a:t>
            </a:r>
            <a:r>
              <a:rPr kumimoji="1" lang="zh-CN" altLang="en-US" dirty="0"/>
              <a:t>所述的问题就不会有太大影响。当然，根据上周看的线阵相机的成像结果，由于传送带的速度不好控制，成的像长宽比还是很难控制在十分接近</a:t>
            </a:r>
            <a:r>
              <a:rPr kumimoji="1" lang="en-US" altLang="zh-CN" dirty="0"/>
              <a:t>1:1</a:t>
            </a:r>
            <a:r>
              <a:rPr kumimoji="1" lang="zh-CN" altLang="en-US" dirty="0"/>
              <a:t>的</a:t>
            </a:r>
            <a:endParaRPr kumimoji="1" lang="en-US" altLang="zh-CN" dirty="0"/>
          </a:p>
          <a:p>
            <a:r>
              <a:rPr kumimoji="1" lang="zh-CN" altLang="en-US" dirty="0"/>
              <a:t>范围内。所以我感觉这个</a:t>
            </a:r>
            <a:r>
              <a:rPr kumimoji="1" lang="en-US" altLang="zh-CN" dirty="0"/>
              <a:t>Normalization</a:t>
            </a:r>
            <a:r>
              <a:rPr kumimoji="1" lang="zh-CN" altLang="en-US" dirty="0"/>
              <a:t>多少还是有点用的。 </a:t>
            </a:r>
          </a:p>
        </p:txBody>
      </p:sp>
    </p:spTree>
    <p:extLst>
      <p:ext uri="{BB962C8B-B14F-4D97-AF65-F5344CB8AC3E}">
        <p14:creationId xmlns:p14="http://schemas.microsoft.com/office/powerpoint/2010/main" val="30722613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2303</Words>
  <Application>Microsoft Macintosh PowerPoint</Application>
  <PresentationFormat>宽屏</PresentationFormat>
  <Paragraphs>135</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Cambria Math</vt:lpstr>
      <vt:lpstr>Wingdings</vt:lpstr>
      <vt:lpstr>Office 主题​​</vt:lpstr>
      <vt:lpstr>PowerPoint 演示文稿</vt:lpstr>
      <vt:lpstr>Part 1. 算法原理介绍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2. 简单的测试</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熠杰</dc:creator>
  <cp:lastModifiedBy>Microsoft Office 用户</cp:lastModifiedBy>
  <cp:revision>23</cp:revision>
  <dcterms:created xsi:type="dcterms:W3CDTF">2021-02-01T08:44:50Z</dcterms:created>
  <dcterms:modified xsi:type="dcterms:W3CDTF">2021-02-02T03:06:07Z</dcterms:modified>
</cp:coreProperties>
</file>