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odoni MT" panose="02070603080606020203" pitchFamily="18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Roboto" panose="020B0604020202020204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gen28E9zZaKJDcgPrwWuzzalB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708F5E-EB2B-4C83-8DEB-EF167B0C2376}">
  <a:tblStyle styleId="{BB708F5E-EB2B-4C83-8DEB-EF167B0C23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5337" autoAdjust="0"/>
  </p:normalViewPr>
  <p:slideViewPr>
    <p:cSldViewPr snapToGrid="0">
      <p:cViewPr varScale="1">
        <p:scale>
          <a:sx n="87" d="100"/>
          <a:sy n="87" d="100"/>
        </p:scale>
        <p:origin x="8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6425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72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44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8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8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351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872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34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84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0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4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9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8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47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42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68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1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27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87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7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5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6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901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22050" y="1222554"/>
            <a:ext cx="8520600" cy="1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kumimoji="0" lang="en-US" sz="4000" b="1" i="0" u="none" strike="noStrike" kern="1200" cap="none" spc="75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SEATING</a:t>
            </a:r>
            <a:r>
              <a:rPr kumimoji="0" lang="en-US" sz="4000" b="1" i="0" u="none" strike="noStrike" kern="1200" cap="none" spc="7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 </a:t>
            </a:r>
            <a:r>
              <a:rPr kumimoji="0" lang="en-US" sz="4000" b="1" i="0" u="none" strike="noStrike" kern="1200" cap="none" spc="35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ARR</a:t>
            </a:r>
            <a:r>
              <a:rPr kumimoji="0" lang="en-US" sz="4000" b="1" i="0" u="none" strike="noStrike" kern="1200" cap="none" spc="2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A</a:t>
            </a:r>
            <a:r>
              <a:rPr kumimoji="0" lang="en-US" sz="4000" b="1" i="0" u="none" strike="noStrike" kern="1200" cap="none" spc="7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NGEMENT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	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</a:br>
            <a:r>
              <a:rPr kumimoji="0" lang="en-US" sz="4000" b="1" i="0" u="none" strike="noStrike" kern="1200" cap="none" spc="175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OF</a:t>
            </a:r>
            <a:r>
              <a:rPr kumimoji="0" lang="en-US" sz="4000" b="1" i="0" u="none" strike="noStrike" kern="1200" cap="none" spc="15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 </a:t>
            </a:r>
            <a:r>
              <a:rPr kumimoji="0" lang="en-US" sz="4000" b="1" i="0" u="none" strike="noStrike" kern="1200" cap="none" spc="45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STUDENTS</a:t>
            </a:r>
            <a:r>
              <a:rPr kumimoji="0" lang="en-US" sz="4000" b="1" i="0" u="none" strike="noStrike" kern="1200" cap="none" spc="14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 </a:t>
            </a:r>
            <a:r>
              <a:rPr kumimoji="0" lang="en-US" sz="4000" b="1" i="0" u="none" strike="noStrike" kern="1200" cap="none" spc="114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FOR</a:t>
            </a:r>
            <a:r>
              <a:rPr kumimoji="0" lang="en-US" sz="4000" b="1" i="0" u="none" strike="noStrike" kern="1200" cap="none" spc="15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 </a:t>
            </a:r>
            <a:r>
              <a:rPr kumimoji="0" lang="en-US" sz="4000" b="1" i="0" u="none" strike="noStrike" kern="1200" cap="none" spc="55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Times New Roman"/>
              </a:rPr>
              <a:t>EXAM</a:t>
            </a:r>
            <a:endParaRPr lang="en-IN" sz="3711" dirty="0"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572000" y="4589400"/>
            <a:ext cx="4572000" cy="6278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B.Tech. Mini Project 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Phase - I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Presentation :2021-22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02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|06|2022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MEA Engineering College, </a:t>
            </a:r>
            <a:r>
              <a:rPr kumimoji="0" lang="e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Perinthalmanna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" sz="15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</a:t>
            </a:fld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9776" y="185293"/>
            <a:ext cx="5610348" cy="8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622950" y="3013525"/>
            <a:ext cx="36420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Guided By :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" sz="1700" b="1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Mr. SHAMEEM</a:t>
            </a:r>
            <a:endParaRPr kumimoji="0" sz="1700" b="1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   Assistant Professor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   Computer Science &amp; Engineering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   MEA ENGINEERING COLLEGE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352600" y="2955475"/>
            <a:ext cx="4791300" cy="1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" sz="1700" b="0" i="0" u="none" strike="noStrike" kern="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Project Group Members: 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6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H</a:t>
            </a:r>
            <a:r>
              <a:rPr kumimoji="0" lang="en-US" sz="1400" b="1" i="0" u="none" strike="noStrike" kern="1200" cap="none" spc="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</a:t>
            </a:r>
            <a:r>
              <a:rPr kumimoji="0" lang="en-US" sz="1400" b="1" i="0" u="none" strike="noStrike" kern="1200" cap="none" spc="1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BA</a:t>
            </a:r>
            <a:r>
              <a:rPr kumimoji="0" lang="en-US" sz="1400" b="1" i="0" u="none" strike="noStrike" kern="1200" cap="none" spc="3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sz="1400" b="1" i="0" u="none" strike="noStrike" kern="1200" cap="none" spc="1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MEA</a:t>
            </a:r>
            <a:r>
              <a:rPr kumimoji="0" lang="en-US" sz="1400" b="1" i="0" u="none" strike="noStrike" kern="1200" cap="none" spc="-10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</a:t>
            </a:r>
            <a:r>
              <a:rPr kumimoji="0" lang="en-US" sz="1400" b="1" i="0" u="none" strike="noStrike" kern="1200" cap="none" spc="-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9CS028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12064" marR="5080" lvl="0" indent="0" algn="l" defTabSz="914400" rtl="0" eaLnBrk="1" fontAlgn="base" latinLnBrk="0" hangingPunct="1">
              <a:lnSpc>
                <a:spcPct val="13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3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HUDA</a:t>
            </a:r>
            <a:r>
              <a:rPr kumimoji="0" lang="en-US" sz="1400" b="1" i="0" u="none" strike="noStrike" kern="1200" cap="none" spc="5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sz="1400" b="1" i="0" u="none" strike="noStrike" kern="1200" cap="none" spc="1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MEA</a:t>
            </a:r>
            <a:r>
              <a:rPr kumimoji="0" lang="en-US" sz="1400" b="1" i="0" u="none" strike="noStrike" kern="1200" cap="none" spc="-8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</a:t>
            </a:r>
            <a:r>
              <a:rPr kumimoji="0" lang="en-US" sz="1400" b="1" i="0" u="none" strike="noStrike" kern="1200" cap="none" spc="-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9CS030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n-GB" sz="1400" b="1" i="0" u="none" strike="noStrike" kern="1200" cap="none" spc="-5" normalizeH="0" baseline="0" noProof="0" dirty="0">
              <a:ln>
                <a:noFill/>
              </a:ln>
              <a:solidFill>
                <a:srgbClr val="312F31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12064" marR="5080" lvl="0" indent="0" algn="l" defTabSz="914400" rtl="0" eaLnBrk="1" fontAlgn="base" latinLnBrk="0" hangingPunct="1">
              <a:lnSpc>
                <a:spcPct val="13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HUSNA</a:t>
            </a:r>
            <a:r>
              <a:rPr kumimoji="0" lang="en-US" sz="1400" b="1" i="0" u="none" strike="noStrike" kern="1200" cap="none" spc="8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sz="1400" b="1" i="0" u="none" strike="noStrike" kern="1200" cap="none" spc="1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MEA</a:t>
            </a:r>
            <a:r>
              <a:rPr kumimoji="0" lang="en-US" sz="1400" b="1" i="0" u="none" strike="noStrike" kern="1200" cap="none" spc="-10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</a:t>
            </a:r>
            <a:r>
              <a:rPr kumimoji="0" lang="en-US" sz="1400" b="1" i="0" u="none" strike="noStrike" kern="1200" cap="none" spc="-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9CS032</a:t>
            </a:r>
            <a:r>
              <a:rPr kumimoji="0" lang="en-US" sz="1400" b="1" i="0" u="none" strike="noStrike" kern="1200" cap="none" spc="-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12064" marR="5080" lvl="0" indent="0" algn="l" defTabSz="914400" rtl="0" eaLnBrk="1" fontAlgn="base" latinLnBrk="0" hangingPunct="1">
              <a:lnSpc>
                <a:spcPct val="1328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2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 MEHR</a:t>
            </a:r>
            <a:r>
              <a:rPr kumimoji="0" lang="en-US" sz="1400" b="1" i="0" u="none" strike="noStrike" kern="1200" cap="none" spc="7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</a:t>
            </a:r>
            <a:r>
              <a:rPr kumimoji="0" lang="en-US" sz="1400" b="1" i="0" u="none" strike="noStrike" kern="1200" cap="none" spc="9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sz="1400" b="1" i="0" u="none" strike="noStrike" kern="1200" cap="none" spc="110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MEA</a:t>
            </a:r>
            <a:r>
              <a:rPr kumimoji="0" lang="en-US" sz="1400" b="1" i="0" u="none" strike="noStrike" kern="1200" cap="none" spc="-10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</a:t>
            </a:r>
            <a:r>
              <a:rPr kumimoji="0" lang="en-US" sz="1400" b="1" i="0" u="none" strike="noStrike" kern="1200" cap="none" spc="-15" normalizeH="0" baseline="0" noProof="0" dirty="0">
                <a:ln>
                  <a:noFill/>
                </a:ln>
                <a:solidFill>
                  <a:srgbClr val="312F3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9CS035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13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10</a:t>
            </a:fld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C2CBD-8A31-C5F2-66D2-55C3C73544B0}"/>
              </a:ext>
            </a:extLst>
          </p:cNvPr>
          <p:cNvSpPr/>
          <p:nvPr/>
        </p:nvSpPr>
        <p:spPr>
          <a:xfrm>
            <a:off x="636540" y="1490864"/>
            <a:ext cx="2310945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Seats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5923-7D7B-0F7A-0C4A-62CD916CD05E}"/>
              </a:ext>
            </a:extLst>
          </p:cNvPr>
          <p:cNvSpPr/>
          <p:nvPr/>
        </p:nvSpPr>
        <p:spPr>
          <a:xfrm>
            <a:off x="636540" y="978455"/>
            <a:ext cx="231094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CF31B-48DB-B96D-6909-B42CC192471F}"/>
              </a:ext>
            </a:extLst>
          </p:cNvPr>
          <p:cNvSpPr/>
          <p:nvPr/>
        </p:nvSpPr>
        <p:spPr>
          <a:xfrm>
            <a:off x="636540" y="2607760"/>
            <a:ext cx="231094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1198D-A29E-981A-982F-659B4E1234B5}"/>
              </a:ext>
            </a:extLst>
          </p:cNvPr>
          <p:cNvSpPr/>
          <p:nvPr/>
        </p:nvSpPr>
        <p:spPr>
          <a:xfrm>
            <a:off x="5844246" y="3596747"/>
            <a:ext cx="2249076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system user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09FDC-759F-7104-12FD-BA559359FFB7}"/>
              </a:ext>
            </a:extLst>
          </p:cNvPr>
          <p:cNvSpPr/>
          <p:nvPr/>
        </p:nvSpPr>
        <p:spPr>
          <a:xfrm>
            <a:off x="636540" y="3596747"/>
            <a:ext cx="231094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user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F5EC3D-7649-51C4-F907-C26DBCCC06E9}"/>
              </a:ext>
            </a:extLst>
          </p:cNvPr>
          <p:cNvSpPr/>
          <p:nvPr/>
        </p:nvSpPr>
        <p:spPr>
          <a:xfrm>
            <a:off x="636540" y="3120169"/>
            <a:ext cx="2310945" cy="36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E69987-5538-542F-CC25-6D615501BD98}"/>
              </a:ext>
            </a:extLst>
          </p:cNvPr>
          <p:cNvSpPr/>
          <p:nvPr/>
        </p:nvSpPr>
        <p:spPr>
          <a:xfrm>
            <a:off x="2047186" y="4219323"/>
            <a:ext cx="4741200" cy="27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Level DFD – Exam Seating Arrangement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DB6D5B-1192-392E-3C63-4394BA15312A}"/>
              </a:ext>
            </a:extLst>
          </p:cNvPr>
          <p:cNvSpPr/>
          <p:nvPr/>
        </p:nvSpPr>
        <p:spPr>
          <a:xfrm>
            <a:off x="3541761" y="1722935"/>
            <a:ext cx="1716669" cy="155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Seating Arrangement System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983745-7DD7-F4EF-CDE0-414EB2B73D72}"/>
              </a:ext>
            </a:extLst>
          </p:cNvPr>
          <p:cNvSpPr/>
          <p:nvPr/>
        </p:nvSpPr>
        <p:spPr>
          <a:xfrm>
            <a:off x="636540" y="2037743"/>
            <a:ext cx="2310945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0D585-B367-64EB-5B1E-EEF5D7909AC4}"/>
              </a:ext>
            </a:extLst>
          </p:cNvPr>
          <p:cNvSpPr/>
          <p:nvPr/>
        </p:nvSpPr>
        <p:spPr>
          <a:xfrm>
            <a:off x="5833736" y="965794"/>
            <a:ext cx="222819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exam report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EDA0F-05D9-2A69-9521-2760F3B2B657}"/>
              </a:ext>
            </a:extLst>
          </p:cNvPr>
          <p:cNvSpPr/>
          <p:nvPr/>
        </p:nvSpPr>
        <p:spPr>
          <a:xfrm>
            <a:off x="5833736" y="1474233"/>
            <a:ext cx="221768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seats report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3385E0-EA82-A1E3-B539-D6133E50BF9B}"/>
              </a:ext>
            </a:extLst>
          </p:cNvPr>
          <p:cNvSpPr/>
          <p:nvPr/>
        </p:nvSpPr>
        <p:spPr>
          <a:xfrm>
            <a:off x="5844246" y="2038704"/>
            <a:ext cx="221768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floor 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EACAD-A612-53FB-0F81-CEB43814C096}"/>
              </a:ext>
            </a:extLst>
          </p:cNvPr>
          <p:cNvSpPr/>
          <p:nvPr/>
        </p:nvSpPr>
        <p:spPr>
          <a:xfrm>
            <a:off x="5844246" y="2582352"/>
            <a:ext cx="2235551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room report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0D0C1-AFBD-2FF6-7C6F-C6834A0D82D5}"/>
              </a:ext>
            </a:extLst>
          </p:cNvPr>
          <p:cNvSpPr/>
          <p:nvPr/>
        </p:nvSpPr>
        <p:spPr>
          <a:xfrm>
            <a:off x="5833736" y="3106979"/>
            <a:ext cx="2259586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user login 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837CA-C0B5-8728-B452-2365B273BA0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947485" y="1166455"/>
            <a:ext cx="845676" cy="78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E71EDE-C912-E13A-860D-70160C204EA7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2947485" y="3053991"/>
            <a:ext cx="845676" cy="7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928B69-A6D1-EF75-37B2-72F84B3509CA}"/>
              </a:ext>
            </a:extLst>
          </p:cNvPr>
          <p:cNvCxnSpPr>
            <a:stCxn id="18" idx="3"/>
          </p:cNvCxnSpPr>
          <p:nvPr/>
        </p:nvCxnSpPr>
        <p:spPr>
          <a:xfrm flipV="1">
            <a:off x="2947485" y="2837793"/>
            <a:ext cx="699605" cy="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8CCBE2-0DB6-E7D3-0705-CF3241AFBC6B}"/>
              </a:ext>
            </a:extLst>
          </p:cNvPr>
          <p:cNvCxnSpPr>
            <a:stCxn id="3" idx="3"/>
          </p:cNvCxnSpPr>
          <p:nvPr/>
        </p:nvCxnSpPr>
        <p:spPr>
          <a:xfrm>
            <a:off x="2947485" y="1690964"/>
            <a:ext cx="678584" cy="47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78B2AD-D996-AA8E-B124-A4C15D4B4BBB}"/>
              </a:ext>
            </a:extLst>
          </p:cNvPr>
          <p:cNvCxnSpPr>
            <a:stCxn id="25" idx="3"/>
          </p:cNvCxnSpPr>
          <p:nvPr/>
        </p:nvCxnSpPr>
        <p:spPr>
          <a:xfrm>
            <a:off x="2947485" y="2237843"/>
            <a:ext cx="594205" cy="2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CB9619-D611-A366-198B-4D0768E743B8}"/>
              </a:ext>
            </a:extLst>
          </p:cNvPr>
          <p:cNvCxnSpPr>
            <a:stCxn id="15" idx="3"/>
          </p:cNvCxnSpPr>
          <p:nvPr/>
        </p:nvCxnSpPr>
        <p:spPr>
          <a:xfrm flipV="1">
            <a:off x="2947485" y="2638043"/>
            <a:ext cx="594205" cy="1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D7CCA2-53DF-2F4D-8920-0902D5F35F6D}"/>
              </a:ext>
            </a:extLst>
          </p:cNvPr>
          <p:cNvCxnSpPr>
            <a:stCxn id="26" idx="1"/>
            <a:endCxn id="4" idx="7"/>
          </p:cNvCxnSpPr>
          <p:nvPr/>
        </p:nvCxnSpPr>
        <p:spPr>
          <a:xfrm flipH="1">
            <a:off x="5007030" y="1165894"/>
            <a:ext cx="826706" cy="78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5DFC7C-90AD-B177-E4DC-D724697CACE8}"/>
              </a:ext>
            </a:extLst>
          </p:cNvPr>
          <p:cNvCxnSpPr>
            <a:stCxn id="16" idx="1"/>
            <a:endCxn id="4" idx="5"/>
          </p:cNvCxnSpPr>
          <p:nvPr/>
        </p:nvCxnSpPr>
        <p:spPr>
          <a:xfrm flipH="1" flipV="1">
            <a:off x="5007030" y="3053991"/>
            <a:ext cx="837216" cy="73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8476BD-CDBF-98F5-ED90-537379317840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5160579" y="2837793"/>
            <a:ext cx="673157" cy="4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4E86CD-2149-24E0-CA5A-2F3A3700041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155152" y="1674333"/>
            <a:ext cx="678584" cy="49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9DA21B-F12D-D059-4EC0-0BD70E9AA620}"/>
              </a:ext>
            </a:extLst>
          </p:cNvPr>
          <p:cNvCxnSpPr>
            <a:stCxn id="28" idx="1"/>
            <a:endCxn id="4" idx="6"/>
          </p:cNvCxnSpPr>
          <p:nvPr/>
        </p:nvCxnSpPr>
        <p:spPr>
          <a:xfrm flipH="1">
            <a:off x="5258430" y="2238804"/>
            <a:ext cx="585816" cy="19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E59336-ADAB-1D2E-560B-72DED4FD55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258430" y="2638043"/>
            <a:ext cx="585816" cy="14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8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11</a:t>
            </a:fld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C2CBD-8A31-C5F2-66D2-55C3C73544B0}"/>
              </a:ext>
            </a:extLst>
          </p:cNvPr>
          <p:cNvSpPr/>
          <p:nvPr/>
        </p:nvSpPr>
        <p:spPr>
          <a:xfrm>
            <a:off x="545568" y="3476139"/>
            <a:ext cx="1451995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system admins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5923-7D7B-0F7A-0C4A-62CD916CD05E}"/>
              </a:ext>
            </a:extLst>
          </p:cNvPr>
          <p:cNvSpPr/>
          <p:nvPr/>
        </p:nvSpPr>
        <p:spPr>
          <a:xfrm>
            <a:off x="566587" y="578511"/>
            <a:ext cx="145199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CF31B-48DB-B96D-6909-B42CC192471F}"/>
              </a:ext>
            </a:extLst>
          </p:cNvPr>
          <p:cNvSpPr/>
          <p:nvPr/>
        </p:nvSpPr>
        <p:spPr>
          <a:xfrm>
            <a:off x="4107732" y="3504004"/>
            <a:ext cx="145199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user permission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1198D-A29E-981A-982F-659B4E1234B5}"/>
              </a:ext>
            </a:extLst>
          </p:cNvPr>
          <p:cNvSpPr/>
          <p:nvPr/>
        </p:nvSpPr>
        <p:spPr>
          <a:xfrm>
            <a:off x="5845872" y="3004157"/>
            <a:ext cx="2249076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Manage class details</a:t>
            </a: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F5EC3D-7649-51C4-F907-C26DBCCC06E9}"/>
              </a:ext>
            </a:extLst>
          </p:cNvPr>
          <p:cNvSpPr/>
          <p:nvPr/>
        </p:nvSpPr>
        <p:spPr>
          <a:xfrm>
            <a:off x="5844247" y="3476139"/>
            <a:ext cx="2259586" cy="36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report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E69987-5538-542F-CC25-6D615501BD98}"/>
              </a:ext>
            </a:extLst>
          </p:cNvPr>
          <p:cNvSpPr/>
          <p:nvPr/>
        </p:nvSpPr>
        <p:spPr>
          <a:xfrm>
            <a:off x="2047186" y="4219323"/>
            <a:ext cx="4741200" cy="27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Level DFD – Exam Seating Arrangement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DB6D5B-1192-392E-3C63-4394BA15312A}"/>
              </a:ext>
            </a:extLst>
          </p:cNvPr>
          <p:cNvSpPr/>
          <p:nvPr/>
        </p:nvSpPr>
        <p:spPr>
          <a:xfrm>
            <a:off x="4139262" y="1742175"/>
            <a:ext cx="1049541" cy="93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modules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983745-7DD7-F4EF-CDE0-414EB2B73D72}"/>
              </a:ext>
            </a:extLst>
          </p:cNvPr>
          <p:cNvSpPr/>
          <p:nvPr/>
        </p:nvSpPr>
        <p:spPr>
          <a:xfrm>
            <a:off x="2341095" y="3491904"/>
            <a:ext cx="1452066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roles of user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D0D585-B367-64EB-5B1E-EEF5D7909AC4}"/>
              </a:ext>
            </a:extLst>
          </p:cNvPr>
          <p:cNvSpPr/>
          <p:nvPr/>
        </p:nvSpPr>
        <p:spPr>
          <a:xfrm>
            <a:off x="5833736" y="566411"/>
            <a:ext cx="222819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timetable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1EDA0F-05D9-2A69-9521-2760F3B2B657}"/>
              </a:ext>
            </a:extLst>
          </p:cNvPr>
          <p:cNvSpPr/>
          <p:nvPr/>
        </p:nvSpPr>
        <p:spPr>
          <a:xfrm>
            <a:off x="5844246" y="1051277"/>
            <a:ext cx="221768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exam details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3385E0-EA82-A1E3-B539-D6133E50BF9B}"/>
              </a:ext>
            </a:extLst>
          </p:cNvPr>
          <p:cNvSpPr/>
          <p:nvPr/>
        </p:nvSpPr>
        <p:spPr>
          <a:xfrm>
            <a:off x="5844246" y="1533856"/>
            <a:ext cx="221768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seats details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4EACAD-A612-53FB-0F81-CEB43814C096}"/>
              </a:ext>
            </a:extLst>
          </p:cNvPr>
          <p:cNvSpPr/>
          <p:nvPr/>
        </p:nvSpPr>
        <p:spPr>
          <a:xfrm>
            <a:off x="5852635" y="2015691"/>
            <a:ext cx="2235551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block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50D0C1-AFBD-2FF6-7C6F-C6834A0D82D5}"/>
              </a:ext>
            </a:extLst>
          </p:cNvPr>
          <p:cNvSpPr/>
          <p:nvPr/>
        </p:nvSpPr>
        <p:spPr>
          <a:xfrm>
            <a:off x="5844246" y="2507973"/>
            <a:ext cx="2259586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room details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D7CCA2-53DF-2F4D-8920-0902D5F35F6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856602" y="766511"/>
            <a:ext cx="977134" cy="10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5DFC7C-90AD-B177-E4DC-D724697CACE8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5035101" y="2540091"/>
            <a:ext cx="810771" cy="65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8476BD-CDBF-98F5-ED90-53737931784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18962" y="2383665"/>
            <a:ext cx="825284" cy="3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4E86CD-2149-24E0-CA5A-2F3A37000419}"/>
              </a:ext>
            </a:extLst>
          </p:cNvPr>
          <p:cNvCxnSpPr>
            <a:cxnSpLocks/>
            <a:stCxn id="4" idx="7"/>
            <a:endCxn id="27" idx="1"/>
          </p:cNvCxnSpPr>
          <p:nvPr/>
        </p:nvCxnSpPr>
        <p:spPr>
          <a:xfrm flipV="1">
            <a:off x="5035101" y="1251377"/>
            <a:ext cx="809145" cy="62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9DA21B-F12D-D059-4EC0-0BD70E9AA62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097321" y="1733956"/>
            <a:ext cx="746925" cy="3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E59336-ADAB-1D2E-560B-72DED4FD55C8}"/>
              </a:ext>
            </a:extLst>
          </p:cNvPr>
          <p:cNvCxnSpPr>
            <a:cxnSpLocks/>
            <a:stCxn id="4" idx="6"/>
            <a:endCxn id="29" idx="1"/>
          </p:cNvCxnSpPr>
          <p:nvPr/>
        </p:nvCxnSpPr>
        <p:spPr>
          <a:xfrm>
            <a:off x="5188803" y="2209584"/>
            <a:ext cx="663832" cy="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73697F84-E5EA-8614-7524-84B766106DFA}"/>
              </a:ext>
            </a:extLst>
          </p:cNvPr>
          <p:cNvSpPr/>
          <p:nvPr/>
        </p:nvSpPr>
        <p:spPr>
          <a:xfrm>
            <a:off x="2608579" y="1771378"/>
            <a:ext cx="1070041" cy="93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credential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320CB15-4EC8-ECE7-039B-F85980639145}"/>
              </a:ext>
            </a:extLst>
          </p:cNvPr>
          <p:cNvSpPr/>
          <p:nvPr/>
        </p:nvSpPr>
        <p:spPr>
          <a:xfrm>
            <a:off x="2608580" y="316560"/>
            <a:ext cx="1043186" cy="93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 to system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A73D54C-2696-46F5-29F8-E5F8B35101F7}"/>
              </a:ext>
            </a:extLst>
          </p:cNvPr>
          <p:cNvSpPr/>
          <p:nvPr/>
        </p:nvSpPr>
        <p:spPr>
          <a:xfrm>
            <a:off x="4134629" y="315055"/>
            <a:ext cx="1043186" cy="93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roles of access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E826CDD-9539-8A5D-B6A8-1C91BA63570F}"/>
              </a:ext>
            </a:extLst>
          </p:cNvPr>
          <p:cNvSpPr/>
          <p:nvPr/>
        </p:nvSpPr>
        <p:spPr>
          <a:xfrm>
            <a:off x="768938" y="1204592"/>
            <a:ext cx="1043186" cy="93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Forgot password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BEA4C5E-651F-679B-C392-06100B93197D}"/>
              </a:ext>
            </a:extLst>
          </p:cNvPr>
          <p:cNvSpPr/>
          <p:nvPr/>
        </p:nvSpPr>
        <p:spPr>
          <a:xfrm>
            <a:off x="770491" y="2378406"/>
            <a:ext cx="1043186" cy="934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email to user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79AA15-27F5-7FCB-6AAA-B621A1EB4FAA}"/>
              </a:ext>
            </a:extLst>
          </p:cNvPr>
          <p:cNvCxnSpPr>
            <a:cxnSpLocks/>
            <a:stCxn id="14" idx="3"/>
            <a:endCxn id="74" idx="2"/>
          </p:cNvCxnSpPr>
          <p:nvPr/>
        </p:nvCxnSpPr>
        <p:spPr>
          <a:xfrm>
            <a:off x="2018582" y="766511"/>
            <a:ext cx="589998" cy="1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1EEF08-1EE9-1BE9-327A-C17DABC611E7}"/>
              </a:ext>
            </a:extLst>
          </p:cNvPr>
          <p:cNvCxnSpPr>
            <a:stCxn id="14" idx="2"/>
            <a:endCxn id="76" idx="0"/>
          </p:cNvCxnSpPr>
          <p:nvPr/>
        </p:nvCxnSpPr>
        <p:spPr>
          <a:xfrm flipH="1">
            <a:off x="1290531" y="954511"/>
            <a:ext cx="2054" cy="25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7500EB-BC2A-DC43-9A8B-B25093D95FF0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1290531" y="2139409"/>
            <a:ext cx="1553" cy="23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4B7C46-98C0-BD88-392F-872239E8C6EC}"/>
              </a:ext>
            </a:extLst>
          </p:cNvPr>
          <p:cNvCxnSpPr>
            <a:stCxn id="74" idx="4"/>
            <a:endCxn id="57" idx="0"/>
          </p:cNvCxnSpPr>
          <p:nvPr/>
        </p:nvCxnSpPr>
        <p:spPr>
          <a:xfrm>
            <a:off x="3130173" y="1251377"/>
            <a:ext cx="13427" cy="52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B7484C8-9CFB-907B-B504-702E8AE191CD}"/>
              </a:ext>
            </a:extLst>
          </p:cNvPr>
          <p:cNvCxnSpPr>
            <a:stCxn id="57" idx="7"/>
            <a:endCxn id="75" idx="3"/>
          </p:cNvCxnSpPr>
          <p:nvPr/>
        </p:nvCxnSpPr>
        <p:spPr>
          <a:xfrm flipV="1">
            <a:off x="3521916" y="1112971"/>
            <a:ext cx="765484" cy="79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AF27338-3F9C-E275-2295-6F44A9415247}"/>
              </a:ext>
            </a:extLst>
          </p:cNvPr>
          <p:cNvCxnSpPr>
            <a:stCxn id="75" idx="4"/>
            <a:endCxn id="4" idx="0"/>
          </p:cNvCxnSpPr>
          <p:nvPr/>
        </p:nvCxnSpPr>
        <p:spPr>
          <a:xfrm>
            <a:off x="4656222" y="1249872"/>
            <a:ext cx="7811" cy="49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A451AC1-C6EA-6137-4B30-D5D90680EAC1}"/>
              </a:ext>
            </a:extLst>
          </p:cNvPr>
          <p:cNvCxnSpPr>
            <a:cxnSpLocks/>
          </p:cNvCxnSpPr>
          <p:nvPr/>
        </p:nvCxnSpPr>
        <p:spPr>
          <a:xfrm flipH="1">
            <a:off x="1290531" y="2529142"/>
            <a:ext cx="3021398" cy="93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148D6C-2956-936A-83A9-0416B37EBBD9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067128" y="2571750"/>
            <a:ext cx="1381476" cy="92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DA9D37-A968-ACA3-D5FD-31DB1F0D082C}"/>
              </a:ext>
            </a:extLst>
          </p:cNvPr>
          <p:cNvCxnSpPr>
            <a:stCxn id="4" idx="4"/>
            <a:endCxn id="15" idx="0"/>
          </p:cNvCxnSpPr>
          <p:nvPr/>
        </p:nvCxnSpPr>
        <p:spPr>
          <a:xfrm>
            <a:off x="4664033" y="2676992"/>
            <a:ext cx="169697" cy="8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83D67E0-1704-B9A0-60BB-F06D20BD7710}"/>
              </a:ext>
            </a:extLst>
          </p:cNvPr>
          <p:cNvCxnSpPr>
            <a:endCxn id="18" idx="1"/>
          </p:cNvCxnSpPr>
          <p:nvPr/>
        </p:nvCxnSpPr>
        <p:spPr>
          <a:xfrm>
            <a:off x="4856602" y="2540091"/>
            <a:ext cx="987645" cy="111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0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12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4277" y="649319"/>
            <a:ext cx="8197694" cy="18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The </a:t>
            </a:r>
            <a:r>
              <a:rPr lang="en-US" sz="1600" spc="-2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softwa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re</a:t>
            </a:r>
            <a:r>
              <a:rPr lang="en-US" sz="1600" spc="15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0" dirty="0">
                <a:solidFill>
                  <a:srgbClr val="231F1F"/>
                </a:solidFill>
                <a:latin typeface="Arial"/>
                <a:cs typeface="Arial"/>
              </a:rPr>
              <a:t>developed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2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231F1F"/>
                </a:solidFill>
                <a:latin typeface="Arial"/>
                <a:cs typeface="Arial"/>
              </a:rPr>
              <a:t>has</a:t>
            </a:r>
            <a:r>
              <a:rPr lang="en-US" sz="1600" spc="10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80" dirty="0">
                <a:solidFill>
                  <a:srgbClr val="231F1F"/>
                </a:solidFill>
                <a:latin typeface="Arial"/>
                <a:cs typeface="Arial"/>
              </a:rPr>
              <a:t>fulfilled</a:t>
            </a:r>
            <a:r>
              <a:rPr lang="en-US" sz="1600" spc="2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5" dirty="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6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231F1F"/>
                </a:solidFill>
                <a:latin typeface="Arial"/>
                <a:cs typeface="Arial"/>
              </a:rPr>
              <a:t>necess</a:t>
            </a:r>
            <a:r>
              <a:rPr lang="en-US" sz="1600" spc="180" dirty="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ry</a:t>
            </a:r>
            <a:r>
              <a:rPr lang="en-US" sz="1600" spc="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requirements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6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85" dirty="0">
                <a:solidFill>
                  <a:srgbClr val="231F1F"/>
                </a:solidFill>
                <a:latin typeface="Arial"/>
                <a:cs typeface="Arial"/>
              </a:rPr>
              <a:t>as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5" dirty="0">
                <a:solidFill>
                  <a:srgbClr val="231F1F"/>
                </a:solidFill>
                <a:latin typeface="Arial"/>
                <a:cs typeface="Arial"/>
              </a:rPr>
              <a:t>required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by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90" dirty="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lang="en-US" sz="1600" spc="19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0" dirty="0">
                <a:solidFill>
                  <a:srgbClr val="231F1F"/>
                </a:solidFill>
                <a:latin typeface="Arial"/>
                <a:cs typeface="Arial"/>
              </a:rPr>
              <a:t>user.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The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system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231F1F"/>
                </a:solidFill>
                <a:latin typeface="Arial"/>
                <a:cs typeface="Arial"/>
              </a:rPr>
              <a:t>is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used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25" dirty="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design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25" dirty="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operate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5" dirty="0">
                <a:solidFill>
                  <a:srgbClr val="231F1F"/>
                </a:solidFill>
                <a:latin typeface="Arial"/>
                <a:cs typeface="Arial"/>
              </a:rPr>
              <a:t>in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25" dirty="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8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user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9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friendly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m</a:t>
            </a:r>
            <a:r>
              <a:rPr lang="en-US" sz="1600" spc="160" dirty="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lang="en-US" sz="1600" spc="60" dirty="0">
                <a:solidFill>
                  <a:srgbClr val="231F1F"/>
                </a:solidFill>
                <a:latin typeface="Arial"/>
                <a:cs typeface="Arial"/>
              </a:rPr>
              <a:t>nner.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The  </a:t>
            </a:r>
            <a:r>
              <a:rPr lang="en-US" sz="1600" spc="-10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system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3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95" dirty="0">
                <a:solidFill>
                  <a:srgbClr val="231F1F"/>
                </a:solidFill>
                <a:latin typeface="Arial"/>
                <a:cs typeface="Arial"/>
              </a:rPr>
              <a:t>that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20" dirty="0">
                <a:solidFill>
                  <a:srgbClr val="231F1F"/>
                </a:solidFill>
                <a:latin typeface="Arial"/>
                <a:cs typeface="Arial"/>
              </a:rPr>
              <a:t> has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2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been</a:t>
            </a:r>
            <a:r>
              <a:rPr lang="en-US" sz="1600" spc="2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0" dirty="0">
                <a:solidFill>
                  <a:srgbClr val="231F1F"/>
                </a:solidFill>
                <a:latin typeface="Arial"/>
                <a:cs typeface="Arial"/>
              </a:rPr>
              <a:t>developed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25" dirty="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lang="en-US" sz="1600" spc="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5" dirty="0">
                <a:solidFill>
                  <a:srgbClr val="231F1F"/>
                </a:solidFill>
                <a:latin typeface="Arial"/>
                <a:cs typeface="Arial"/>
              </a:rPr>
              <a:t>improve</a:t>
            </a:r>
            <a:r>
              <a:rPr lang="en-US" sz="1600" spc="229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85" dirty="0">
                <a:solidFill>
                  <a:srgbClr val="231F1F"/>
                </a:solidFill>
                <a:latin typeface="Arial"/>
                <a:cs typeface="Arial"/>
              </a:rPr>
              <a:t>more</a:t>
            </a:r>
            <a:r>
              <a:rPr lang="en-US" sz="1600" spc="17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user</a:t>
            </a:r>
            <a:r>
              <a:rPr lang="en-US" sz="1600" spc="18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5" dirty="0">
                <a:solidFill>
                  <a:srgbClr val="231F1F"/>
                </a:solidFill>
                <a:latin typeface="Arial"/>
                <a:cs typeface="Arial"/>
              </a:rPr>
              <a:t>interactivity.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lang="en"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11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13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REFERENCES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4277" y="649319"/>
            <a:ext cx="8196152" cy="381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spc="105" dirty="0">
                <a:solidFill>
                  <a:srgbClr val="231F1F"/>
                </a:solidFill>
                <a:latin typeface="Times New Roman"/>
                <a:cs typeface="Times New Roman"/>
              </a:rPr>
              <a:t>1.</a:t>
            </a:r>
            <a:r>
              <a:rPr lang="en-US" sz="1600" spc="-40" dirty="0">
                <a:solidFill>
                  <a:srgbClr val="231F1F"/>
                </a:solidFill>
                <a:latin typeface="Times New Roman"/>
                <a:cs typeface="Times New Roman"/>
              </a:rPr>
              <a:t> </a:t>
            </a:r>
            <a:r>
              <a:rPr lang="en-US" sz="1600" spc="-40" dirty="0">
                <a:solidFill>
                  <a:srgbClr val="231F1F"/>
                </a:solidFill>
                <a:latin typeface="Arial"/>
                <a:cs typeface="Arial"/>
              </a:rPr>
              <a:t>Exam</a:t>
            </a:r>
            <a:r>
              <a:rPr lang="en-US" sz="1600" spc="-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Seating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&amp;</a:t>
            </a:r>
            <a:r>
              <a:rPr lang="en-US" sz="1600" spc="-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Teacher </a:t>
            </a:r>
            <a:r>
              <a:rPr lang="en-US" sz="1600" spc="-17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Duty</a:t>
            </a:r>
            <a:r>
              <a:rPr lang="en-US" sz="1600" spc="-6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Allocation</a:t>
            </a:r>
            <a:r>
              <a:rPr lang="en-US" sz="1600" spc="18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rgbClr val="231F1F"/>
                </a:solidFill>
                <a:latin typeface="Arial"/>
                <a:cs typeface="Arial"/>
              </a:rPr>
              <a:t>System</a:t>
            </a:r>
            <a:r>
              <a:rPr lang="en-US" sz="1600" spc="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Apurva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3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 err="1">
                <a:solidFill>
                  <a:srgbClr val="231F1F"/>
                </a:solidFill>
                <a:latin typeface="Arial"/>
                <a:cs typeface="Arial"/>
              </a:rPr>
              <a:t>lnamdar</a:t>
            </a:r>
            <a:r>
              <a:rPr lang="en-US" sz="1600" spc="14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0" dirty="0">
                <a:solidFill>
                  <a:srgbClr val="231F1F"/>
                </a:solidFill>
                <a:latin typeface="Arial"/>
                <a:cs typeface="Arial"/>
              </a:rPr>
              <a:t>;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Anand</a:t>
            </a:r>
            <a:r>
              <a:rPr lang="en-US" sz="1600" spc="18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 err="1">
                <a:solidFill>
                  <a:srgbClr val="231F1F"/>
                </a:solidFill>
                <a:latin typeface="Arial"/>
                <a:cs typeface="Arial"/>
              </a:rPr>
              <a:t>Gangar</a:t>
            </a:r>
            <a:r>
              <a:rPr lang="en-US" sz="1600" dirty="0">
                <a:latin typeface="Arial"/>
                <a:cs typeface="Arial"/>
              </a:rPr>
              <a:t>  </a:t>
            </a:r>
            <a:r>
              <a:rPr lang="en-US" sz="1600" spc="310" dirty="0">
                <a:solidFill>
                  <a:srgbClr val="231F1F"/>
                </a:solidFill>
                <a:latin typeface="Arial"/>
                <a:cs typeface="Arial"/>
              </a:rPr>
              <a:t>; </a:t>
            </a:r>
            <a:r>
              <a:rPr lang="en-US" sz="1600" spc="-2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Arun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Gupta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9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10" dirty="0">
                <a:solidFill>
                  <a:srgbClr val="231F1F"/>
                </a:solidFill>
                <a:latin typeface="Arial"/>
                <a:cs typeface="Arial"/>
              </a:rPr>
              <a:t>;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231F1F"/>
                </a:solidFill>
                <a:latin typeface="Arial"/>
                <a:cs typeface="Arial"/>
              </a:rPr>
              <a:t>Varsha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5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Shrivastava  </a:t>
            </a:r>
            <a:r>
              <a:rPr lang="en-US" sz="1600" spc="-13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90" dirty="0">
                <a:solidFill>
                  <a:srgbClr val="231F1F"/>
                </a:solidFill>
                <a:latin typeface="Arial"/>
                <a:cs typeface="Arial"/>
              </a:rPr>
              <a:t>20</a:t>
            </a:r>
            <a:r>
              <a:rPr lang="en-US" sz="1600" spc="-70" dirty="0">
                <a:solidFill>
                  <a:srgbClr val="231F1F"/>
                </a:solidFill>
                <a:latin typeface="Arial"/>
                <a:cs typeface="Arial"/>
              </a:rPr>
              <a:t>1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8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9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231F1F"/>
                </a:solidFill>
                <a:latin typeface="Arial"/>
                <a:cs typeface="Arial"/>
              </a:rPr>
              <a:t>Second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1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International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Conference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6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lang="en-US" sz="1600" spc="2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Inventive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Communication</a:t>
            </a:r>
            <a:r>
              <a:rPr lang="en-US" sz="1600" spc="18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Computational</a:t>
            </a:r>
            <a:r>
              <a:rPr lang="en-US" sz="1600" spc="8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231F1F"/>
                </a:solidFill>
                <a:latin typeface="Arial"/>
                <a:cs typeface="Arial"/>
              </a:rPr>
              <a:t>Technologies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(</a:t>
            </a:r>
            <a:r>
              <a:rPr lang="en-US" sz="1600" spc="-30" dirty="0">
                <a:solidFill>
                  <a:srgbClr val="231F1F"/>
                </a:solidFill>
                <a:latin typeface="Arial"/>
                <a:cs typeface="Arial"/>
              </a:rPr>
              <a:t>ICICCT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).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 marL="21590" marR="5080" indent="3175">
              <a:lnSpc>
                <a:spcPct val="124500"/>
              </a:lnSpc>
              <a:spcBef>
                <a:spcPts val="865"/>
              </a:spcBef>
              <a:buClr>
                <a:srgbClr val="231F1F"/>
              </a:buClr>
              <a:buFont typeface="Arial"/>
              <a:buAutoNum type="arabicPeriod" startAt="2"/>
              <a:tabLst>
                <a:tab pos="262890" algn="l"/>
              </a:tabLst>
            </a:pP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Efficient</a:t>
            </a:r>
            <a:r>
              <a:rPr lang="en-US" sz="1600" spc="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231F1F"/>
                </a:solidFill>
                <a:latin typeface="Arial"/>
                <a:cs typeface="Arial"/>
              </a:rPr>
              <a:t>Seat</a:t>
            </a:r>
            <a:r>
              <a:rPr lang="en-US" sz="1600" spc="9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Allocation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35" dirty="0">
                <a:solidFill>
                  <a:srgbClr val="231F1F"/>
                </a:solidFill>
                <a:latin typeface="Arial"/>
                <a:cs typeface="Arial"/>
              </a:rPr>
              <a:t>Process</a:t>
            </a:r>
            <a:r>
              <a:rPr lang="en-US" sz="1600" spc="16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0" dirty="0">
                <a:solidFill>
                  <a:srgbClr val="231F1F"/>
                </a:solidFill>
                <a:latin typeface="Arial"/>
                <a:cs typeface="Arial"/>
              </a:rPr>
              <a:t>in</a:t>
            </a: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College </a:t>
            </a:r>
            <a:r>
              <a:rPr lang="en-US" sz="1600" spc="-2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40" dirty="0">
                <a:solidFill>
                  <a:srgbClr val="231F1F"/>
                </a:solidFill>
                <a:latin typeface="Arial"/>
                <a:cs typeface="Arial"/>
              </a:rPr>
              <a:t>Exam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System</a:t>
            </a:r>
            <a:r>
              <a:rPr lang="en-US" sz="1600" spc="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80" dirty="0">
                <a:solidFill>
                  <a:srgbClr val="231F1F"/>
                </a:solidFill>
                <a:latin typeface="Arial"/>
                <a:cs typeface="Arial"/>
              </a:rPr>
              <a:t>Muhammad</a:t>
            </a:r>
            <a:r>
              <a:rPr lang="en-US" sz="1600" spc="18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30" dirty="0">
                <a:solidFill>
                  <a:srgbClr val="231F1F"/>
                </a:solidFill>
                <a:latin typeface="Arial"/>
                <a:cs typeface="Arial"/>
              </a:rPr>
              <a:t>Ramees</a:t>
            </a:r>
            <a:r>
              <a:rPr lang="en-US" sz="1600" spc="13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5" dirty="0">
                <a:solidFill>
                  <a:srgbClr val="231F1F"/>
                </a:solidFill>
                <a:latin typeface="Arial"/>
                <a:cs typeface="Arial"/>
              </a:rPr>
              <a:t>C.</a:t>
            </a:r>
            <a:r>
              <a:rPr lang="en-US" sz="1600" spc="-6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29" dirty="0">
                <a:solidFill>
                  <a:srgbClr val="231F1F"/>
                </a:solidFill>
                <a:latin typeface="Arial"/>
                <a:cs typeface="Arial"/>
              </a:rPr>
              <a:t>K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1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10" dirty="0">
                <a:solidFill>
                  <a:srgbClr val="231F1F"/>
                </a:solidFill>
                <a:latin typeface="Arial"/>
                <a:cs typeface="Arial"/>
              </a:rPr>
              <a:t>,</a:t>
            </a:r>
            <a:r>
              <a:rPr lang="en-US" sz="1600" spc="-1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 err="1">
                <a:solidFill>
                  <a:srgbClr val="231F1F"/>
                </a:solidFill>
                <a:latin typeface="Arial"/>
                <a:cs typeface="Arial"/>
              </a:rPr>
              <a:t>Sherin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5" dirty="0" err="1">
                <a:solidFill>
                  <a:srgbClr val="231F1F"/>
                </a:solidFill>
                <a:latin typeface="Arial"/>
                <a:cs typeface="Arial"/>
              </a:rPr>
              <a:t>Eliya</a:t>
            </a:r>
            <a:r>
              <a:rPr lang="en-US" sz="1600" spc="-20" dirty="0" err="1">
                <a:solidFill>
                  <a:srgbClr val="231F1F"/>
                </a:solidFill>
                <a:latin typeface="Arial"/>
                <a:cs typeface="Arial"/>
              </a:rPr>
              <a:t>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 </a:t>
            </a:r>
            <a:r>
              <a:rPr lang="en-US" sz="1600" spc="-16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MCA,</a:t>
            </a:r>
            <a:r>
              <a:rPr lang="en-US" sz="1600" spc="14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Assistant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Professor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Hindustan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7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Institute</a:t>
            </a:r>
            <a:r>
              <a:rPr lang="en-US" sz="1600" spc="1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0" dirty="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lang="en-US" sz="1600" spc="12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Technology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and </a:t>
            </a:r>
            <a:r>
              <a:rPr lang="en-US" sz="1600" spc="-15" dirty="0">
                <a:solidFill>
                  <a:srgbClr val="231F1F"/>
                </a:solidFill>
                <a:latin typeface="Arial"/>
                <a:cs typeface="Arial"/>
              </a:rPr>
              <a:t>Science,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Chennai.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1F1F"/>
              </a:buClr>
              <a:buFont typeface="Arial"/>
              <a:buAutoNum type="arabicPeriod" startAt="2"/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10160" indent="12065">
              <a:lnSpc>
                <a:spcPct val="125200"/>
              </a:lnSpc>
              <a:spcBef>
                <a:spcPts val="1010"/>
              </a:spcBef>
              <a:buClr>
                <a:srgbClr val="231F1F"/>
              </a:buClr>
              <a:buFont typeface="Arial"/>
              <a:buAutoNum type="arabicPeriod" startAt="2"/>
              <a:tabLst>
                <a:tab pos="247650" algn="l"/>
              </a:tabLst>
            </a:pP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Algorithm</a:t>
            </a:r>
            <a:r>
              <a:rPr lang="en-US" sz="1600" spc="1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lang="en-US" sz="1600" spc="1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0" dirty="0">
                <a:solidFill>
                  <a:srgbClr val="231F1F"/>
                </a:solidFill>
                <a:latin typeface="Arial"/>
                <a:cs typeface="Arial"/>
              </a:rPr>
              <a:t>efficient</a:t>
            </a:r>
            <a:r>
              <a:rPr lang="en-US" sz="1600" spc="17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seating</a:t>
            </a:r>
            <a:r>
              <a:rPr lang="en-US" sz="1600" spc="10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plan</a:t>
            </a:r>
            <a:r>
              <a:rPr lang="en-US" sz="1600" spc="-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lang="en-US" sz="1600" spc="16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centralized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exam</a:t>
            </a:r>
            <a:r>
              <a:rPr lang="en-US" sz="1600" spc="11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system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rgbClr val="231F1F"/>
                </a:solidFill>
                <a:latin typeface="Arial"/>
                <a:cs typeface="Arial"/>
              </a:rPr>
              <a:t>Prosanta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Kumar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 err="1">
                <a:solidFill>
                  <a:srgbClr val="231F1F"/>
                </a:solidFill>
                <a:latin typeface="Arial"/>
                <a:cs typeface="Arial"/>
              </a:rPr>
              <a:t>Chaki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 </a:t>
            </a:r>
            <a:r>
              <a:rPr lang="en-US" sz="1600" spc="-2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10" dirty="0">
                <a:solidFill>
                  <a:srgbClr val="231F1F"/>
                </a:solidFill>
                <a:latin typeface="Arial"/>
                <a:cs typeface="Arial"/>
              </a:rPr>
              <a:t>;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-1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rgbClr val="231F1F"/>
                </a:solidFill>
                <a:latin typeface="Arial"/>
                <a:cs typeface="Arial"/>
              </a:rPr>
              <a:t>Shikha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Anirban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 </a:t>
            </a:r>
            <a:r>
              <a:rPr lang="en-US" sz="1600" spc="-9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90" dirty="0">
                <a:solidFill>
                  <a:srgbClr val="231F1F"/>
                </a:solidFill>
                <a:latin typeface="Arial"/>
                <a:cs typeface="Arial"/>
              </a:rPr>
              <a:t>20</a:t>
            </a:r>
            <a:r>
              <a:rPr lang="en-US" sz="1600" spc="-45" dirty="0">
                <a:solidFill>
                  <a:srgbClr val="231F1F"/>
                </a:solidFill>
                <a:latin typeface="Arial"/>
                <a:cs typeface="Arial"/>
              </a:rPr>
              <a:t>1</a:t>
            </a:r>
            <a:r>
              <a:rPr lang="en-US" sz="1600" spc="-10" dirty="0">
                <a:solidFill>
                  <a:srgbClr val="231F1F"/>
                </a:solidFill>
                <a:latin typeface="Arial"/>
                <a:cs typeface="Arial"/>
              </a:rPr>
              <a:t>6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 </a:t>
            </a:r>
            <a:r>
              <a:rPr lang="en-US" sz="1600" spc="-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International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2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15" dirty="0">
                <a:solidFill>
                  <a:srgbClr val="231F1F"/>
                </a:solidFill>
                <a:latin typeface="Arial"/>
                <a:cs typeface="Arial"/>
              </a:rPr>
              <a:t>Conference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 </a:t>
            </a:r>
            <a:r>
              <a:rPr lang="en-US" sz="1600" spc="-13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on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 </a:t>
            </a:r>
            <a:r>
              <a:rPr lang="en-US" sz="1600" spc="20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Computational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Techniques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8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0" dirty="0">
                <a:solidFill>
                  <a:srgbClr val="231F1F"/>
                </a:solidFill>
                <a:latin typeface="Arial"/>
                <a:cs typeface="Arial"/>
              </a:rPr>
              <a:t>in</a:t>
            </a: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Information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and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Communication</a:t>
            </a:r>
            <a:r>
              <a:rPr lang="en-US" sz="1600" spc="8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Technologies</a:t>
            </a: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14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60" dirty="0">
                <a:solidFill>
                  <a:srgbClr val="231F1F"/>
                </a:solidFill>
                <a:latin typeface="Arial"/>
                <a:cs typeface="Arial"/>
              </a:rPr>
              <a:t>(</a:t>
            </a:r>
            <a:r>
              <a:rPr lang="en-US" sz="1600" spc="-105" dirty="0">
                <a:solidFill>
                  <a:srgbClr val="231F1F"/>
                </a:solidFill>
                <a:latin typeface="Arial"/>
                <a:cs typeface="Arial"/>
              </a:rPr>
              <a:t>ICCTICT</a:t>
            </a:r>
            <a:r>
              <a:rPr lang="en-US" sz="1600" spc="-60" dirty="0">
                <a:solidFill>
                  <a:srgbClr val="231F1F"/>
                </a:solidFill>
                <a:latin typeface="Arial"/>
                <a:cs typeface="Arial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lang="en"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887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14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CB2D9F-1905-588F-BB5B-38C078ECBC5C}"/>
              </a:ext>
            </a:extLst>
          </p:cNvPr>
          <p:cNvSpPr txBox="1">
            <a:spLocks/>
          </p:cNvSpPr>
          <p:nvPr/>
        </p:nvSpPr>
        <p:spPr bwMode="auto">
          <a:xfrm>
            <a:off x="0" y="1583181"/>
            <a:ext cx="8229600" cy="19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ClrTx/>
              <a:buFontTx/>
            </a:pPr>
            <a:r>
              <a:rPr lang="en-US" dirty="0">
                <a:cs typeface="Calibri"/>
              </a:rPr>
              <a:t>                   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Cambria"/>
                <a:ea typeface="Batang"/>
                <a:cs typeface="Calibri"/>
              </a:rPr>
              <a:t>THANK YOU</a:t>
            </a:r>
            <a:endParaRPr lang="en-US" sz="5400" b="1" dirty="0">
              <a:solidFill>
                <a:schemeClr val="accent1">
                  <a:lumMod val="50000"/>
                </a:schemeClr>
              </a:solidFill>
              <a:latin typeface="Cambria"/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71477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15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10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2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200" b="1" i="0" u="none" strike="noStrike" cap="none" dirty="0">
                <a:solidFill>
                  <a:srgbClr val="07376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OUTLINE</a:t>
            </a:r>
            <a:endParaRPr sz="3200" b="1" i="0" u="none" strike="noStrike" cap="none" dirty="0">
              <a:solidFill>
                <a:srgbClr val="07376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4277" y="649319"/>
            <a:ext cx="6156069" cy="28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INTRODUCTION 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OBJECTIVES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LITERATURE SURVEY (STUDY OF EXISTING SYSTEM)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LITERATURE SURVEY COMPARISON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PROPOSED SYSTEM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SYSTEM DESIGN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CONCLUSION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lt"/>
                <a:cs typeface="Calibri"/>
              </a:rPr>
              <a:t>REFERENCES 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lt"/>
              <a:cs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lang="en"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370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3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INTRODUCTION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4277" y="649319"/>
            <a:ext cx="8196152" cy="398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1315" marR="5080" lvl="0" indent="-342900" algn="just" defTabSz="914400" rtl="0" eaLnBrk="1" fontAlgn="base" latinLnBrk="0" hangingPunct="1">
              <a:lnSpc>
                <a:spcPct val="1235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This application  is to  handle the  operations  in an  educational  institute  during the time of examinations. </a:t>
            </a:r>
          </a:p>
          <a:p>
            <a:pPr marL="361315" marR="5080" lvl="0" indent="-342900" algn="just" defTabSz="914400" rtl="0" eaLnBrk="1" fontAlgn="base" latinLnBrk="0" hangingPunct="1">
              <a:lnSpc>
                <a:spcPct val="1235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All the students can make use of this application without facing any issues  as  they  get  the  information  of  the  allotted  seat  &amp;  room  number.  </a:t>
            </a:r>
          </a:p>
          <a:p>
            <a:pPr marL="361315" marR="5080" lvl="0" indent="-342900" algn="just" defTabSz="914400" rtl="0" eaLnBrk="1" fontAlgn="base" latinLnBrk="0" hangingPunct="1">
              <a:lnSpc>
                <a:spcPct val="1235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Because  of  the flexibility  of  the  application,  it can  be  used  on  desktop  as  well  as  on  mobile  devices. </a:t>
            </a:r>
          </a:p>
          <a:p>
            <a:pPr marL="361315" marR="5080" lvl="0" indent="-342900" algn="just" defTabSz="914400" rtl="0" eaLnBrk="1" fontAlgn="base" latinLnBrk="0" hangingPunct="1">
              <a:lnSpc>
                <a:spcPct val="1235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Allocation  of rooms to students  was  done  manually which  was  a tedious task  &amp; would be time consuming. To overcome this disadvantage  Exam Hall seating arrangement System was  developed. </a:t>
            </a:r>
          </a:p>
          <a:p>
            <a:pPr marL="361315" marR="5080" lvl="0" indent="-342900" algn="just" defTabSz="914400" rtl="0" eaLnBrk="1" fontAlgn="base" latinLnBrk="0" hangingPunct="1">
              <a:lnSpc>
                <a:spcPct val="123500"/>
              </a:lnSpc>
              <a:spcBef>
                <a:spcPts val="22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Calibri"/>
              </a:rPr>
              <a:t>This allocation  of seats to  be done  in such a way that  each student getting a seat  without  any clash.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lang="en"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33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4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OBJECTIVES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4277" y="649319"/>
            <a:ext cx="7331640" cy="181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20699" indent="-285750">
              <a:lnSpc>
                <a:spcPct val="100000"/>
              </a:lnSpc>
              <a:spcBef>
                <a:spcPts val="1525"/>
              </a:spcBef>
              <a:buClr>
                <a:srgbClr val="231F1F"/>
              </a:buClr>
              <a:buFont typeface="Wingdings" panose="05000000000000000000" pitchFamily="2" charset="2"/>
              <a:buChar char="v"/>
              <a:tabLst>
                <a:tab pos="521970" algn="l"/>
              </a:tabLst>
            </a:pPr>
            <a:r>
              <a:rPr lang="en-US" sz="1600" spc="-10" dirty="0">
                <a:solidFill>
                  <a:srgbClr val="231F1F"/>
                </a:solidFill>
                <a:latin typeface="Arial"/>
                <a:cs typeface="Arial"/>
              </a:rPr>
              <a:t>Provide</a:t>
            </a:r>
            <a:r>
              <a:rPr lang="en-US" sz="1600" spc="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25" dirty="0">
                <a:solidFill>
                  <a:srgbClr val="231F1F"/>
                </a:solidFill>
                <a:latin typeface="Arial"/>
                <a:cs typeface="Arial"/>
              </a:rPr>
              <a:t>a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way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80" dirty="0">
                <a:solidFill>
                  <a:srgbClr val="231F1F"/>
                </a:solidFill>
                <a:latin typeface="Arial"/>
                <a:cs typeface="Arial"/>
              </a:rPr>
              <a:t>to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allocate</a:t>
            </a:r>
            <a:r>
              <a:rPr lang="en-US" sz="1600" spc="10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25" dirty="0">
                <a:solidFill>
                  <a:srgbClr val="231F1F"/>
                </a:solidFill>
                <a:latin typeface="Arial"/>
                <a:cs typeface="Arial"/>
              </a:rPr>
              <a:t>seat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40" dirty="0">
                <a:solidFill>
                  <a:srgbClr val="231F1F"/>
                </a:solidFill>
                <a:latin typeface="Arial"/>
                <a:cs typeface="Arial"/>
              </a:rPr>
              <a:t>for</a:t>
            </a:r>
            <a:r>
              <a:rPr lang="en-US" sz="1600" spc="10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student</a:t>
            </a:r>
            <a:r>
              <a:rPr lang="en-US" sz="1600" spc="9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65" dirty="0">
                <a:solidFill>
                  <a:srgbClr val="231F1F"/>
                </a:solidFill>
                <a:latin typeface="Arial"/>
                <a:cs typeface="Arial"/>
              </a:rPr>
              <a:t>without</a:t>
            </a:r>
            <a:r>
              <a:rPr lang="en-US" sz="1600" spc="15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rgbClr val="231F1F"/>
                </a:solidFill>
                <a:latin typeface="Arial"/>
                <a:cs typeface="Arial"/>
              </a:rPr>
              <a:t>any</a:t>
            </a:r>
            <a:r>
              <a:rPr lang="en-US" sz="1600" spc="4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35" dirty="0">
                <a:solidFill>
                  <a:srgbClr val="231F1F"/>
                </a:solidFill>
                <a:latin typeface="Arial"/>
                <a:cs typeface="Arial"/>
              </a:rPr>
              <a:t>clash.</a:t>
            </a:r>
            <a:endParaRPr lang="en-US" sz="1600" spc="-35" dirty="0">
              <a:latin typeface="Arial"/>
              <a:cs typeface="Arial"/>
            </a:endParaRPr>
          </a:p>
          <a:p>
            <a:pPr marL="520699" indent="-285750">
              <a:lnSpc>
                <a:spcPct val="100000"/>
              </a:lnSpc>
              <a:spcBef>
                <a:spcPts val="1525"/>
              </a:spcBef>
              <a:buClr>
                <a:srgbClr val="231F1F"/>
              </a:buClr>
              <a:buFont typeface="Wingdings" panose="05000000000000000000" pitchFamily="2" charset="2"/>
              <a:buChar char="v"/>
              <a:tabLst>
                <a:tab pos="521970" algn="l"/>
              </a:tabLst>
            </a:pPr>
            <a:r>
              <a:rPr lang="en-US" sz="1600" dirty="0">
                <a:solidFill>
                  <a:srgbClr val="231F1F"/>
                </a:solidFill>
                <a:latin typeface="Arial"/>
                <a:cs typeface="Arial"/>
              </a:rPr>
              <a:t>Manage</a:t>
            </a:r>
            <a:r>
              <a:rPr lang="en-US" sz="1600" spc="6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details</a:t>
            </a:r>
            <a:r>
              <a:rPr lang="en-US" sz="1600" spc="7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0" dirty="0">
                <a:solidFill>
                  <a:srgbClr val="231F1F"/>
                </a:solidFill>
                <a:latin typeface="Arial"/>
                <a:cs typeface="Arial"/>
              </a:rPr>
              <a:t>of</a:t>
            </a:r>
            <a:r>
              <a:rPr lang="en-US" sz="1600" spc="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50" dirty="0">
                <a:solidFill>
                  <a:srgbClr val="231F1F"/>
                </a:solidFill>
                <a:latin typeface="Arial"/>
                <a:cs typeface="Arial"/>
              </a:rPr>
              <a:t>Seats,</a:t>
            </a:r>
            <a:r>
              <a:rPr lang="en-US" sz="1600" spc="25" dirty="0">
                <a:solidFill>
                  <a:srgbClr val="231F1F"/>
                </a:solidFill>
                <a:latin typeface="Arial"/>
                <a:cs typeface="Arial"/>
              </a:rPr>
              <a:t> student,</a:t>
            </a:r>
            <a:r>
              <a:rPr lang="en-US" sz="1600" spc="110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roll</a:t>
            </a:r>
            <a:r>
              <a:rPr lang="en-US" sz="1600" spc="-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35" dirty="0">
                <a:solidFill>
                  <a:srgbClr val="231F1F"/>
                </a:solidFill>
                <a:latin typeface="Arial"/>
                <a:cs typeface="Arial"/>
              </a:rPr>
              <a:t>number</a:t>
            </a:r>
            <a:r>
              <a:rPr lang="en-US" sz="1600" spc="5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295" dirty="0">
                <a:solidFill>
                  <a:srgbClr val="231F1F"/>
                </a:solidFill>
                <a:latin typeface="Arial"/>
                <a:cs typeface="Arial"/>
              </a:rPr>
              <a:t>,</a:t>
            </a:r>
            <a:r>
              <a:rPr lang="en-US" sz="1600" spc="-305" dirty="0">
                <a:solidFill>
                  <a:srgbClr val="231F1F"/>
                </a:solidFill>
                <a:latin typeface="Arial"/>
                <a:cs typeface="Arial"/>
              </a:rPr>
              <a:t> </a:t>
            </a:r>
            <a:r>
              <a:rPr lang="en-US" sz="1600" spc="-60" dirty="0">
                <a:solidFill>
                  <a:srgbClr val="231F1F"/>
                </a:solidFill>
                <a:latin typeface="Arial"/>
                <a:cs typeface="Arial"/>
              </a:rPr>
              <a:t>classes.</a:t>
            </a:r>
          </a:p>
          <a:p>
            <a:pPr marL="520699" indent="-285750">
              <a:lnSpc>
                <a:spcPct val="100000"/>
              </a:lnSpc>
              <a:spcBef>
                <a:spcPts val="1525"/>
              </a:spcBef>
              <a:buClr>
                <a:srgbClr val="231F1F"/>
              </a:buClr>
              <a:buFont typeface="Wingdings" panose="05000000000000000000" pitchFamily="2" charset="2"/>
              <a:buChar char="v"/>
              <a:tabLst>
                <a:tab pos="521970" algn="l"/>
              </a:tabLst>
            </a:pPr>
            <a:r>
              <a:rPr lang="en-US" sz="1600" spc="-60" dirty="0">
                <a:solidFill>
                  <a:srgbClr val="231F1F"/>
                </a:solidFill>
                <a:latin typeface="Arial"/>
                <a:cs typeface="Arial"/>
              </a:rPr>
              <a:t>Allow pair seating arrangement.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lang="en"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5</a:t>
            </a:fld>
            <a:endParaRPr sz="1500" dirty="0"/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LITERATURE SURVEY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37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8B48A735-A2D5-6508-D103-81FA8D3DE48C}"/>
              </a:ext>
            </a:extLst>
          </p:cNvPr>
          <p:cNvSpPr/>
          <p:nvPr/>
        </p:nvSpPr>
        <p:spPr>
          <a:xfrm>
            <a:off x="1611630" y="1127249"/>
            <a:ext cx="6126480" cy="548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36B95AD-350A-E671-D254-E89AD3AE53AC}"/>
              </a:ext>
            </a:extLst>
          </p:cNvPr>
          <p:cNvSpPr/>
          <p:nvPr/>
        </p:nvSpPr>
        <p:spPr>
          <a:xfrm>
            <a:off x="1632129" y="1647632"/>
            <a:ext cx="6126548" cy="27546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050" dirty="0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F3537CB-AB51-154A-19CA-1F17B2AF6F87}"/>
              </a:ext>
            </a:extLst>
          </p:cNvPr>
          <p:cNvSpPr/>
          <p:nvPr/>
        </p:nvSpPr>
        <p:spPr>
          <a:xfrm>
            <a:off x="3952493" y="2313433"/>
            <a:ext cx="0" cy="402431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536448"/>
                </a:moveTo>
                <a:lnTo>
                  <a:pt x="0" y="0"/>
                </a:lnTo>
              </a:path>
            </a:pathLst>
          </a:custGeom>
          <a:ln w="21336">
            <a:solidFill>
              <a:srgbClr val="CFD8E8"/>
            </a:solidFill>
          </a:ln>
        </p:spPr>
        <p:txBody>
          <a:bodyPr wrap="square" lIns="0" tIns="0" rIns="0" bIns="0" rtlCol="0"/>
          <a:lstStyle/>
          <a:p>
            <a:endParaRPr sz="800"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984D888D-F8D0-A7D7-94AF-2B9B9A9EDF57}"/>
              </a:ext>
            </a:extLst>
          </p:cNvPr>
          <p:cNvSpPr txBox="1"/>
          <p:nvPr/>
        </p:nvSpPr>
        <p:spPr>
          <a:xfrm>
            <a:off x="1682114" y="1719380"/>
            <a:ext cx="12744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00" spc="-49" dirty="0">
                <a:solidFill>
                  <a:srgbClr val="262324"/>
                </a:solidFill>
              </a:rPr>
              <a:t>S.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PriyaDharshini,</a:t>
            </a:r>
            <a:r>
              <a:rPr sz="800" spc="56" dirty="0">
                <a:solidFill>
                  <a:srgbClr val="262324"/>
                </a:solidFill>
              </a:rPr>
              <a:t> M.</a:t>
            </a:r>
            <a:r>
              <a:rPr sz="800" spc="-34" dirty="0">
                <a:solidFill>
                  <a:srgbClr val="262324"/>
                </a:solidFill>
              </a:rPr>
              <a:t> </a:t>
            </a:r>
            <a:r>
              <a:rPr sz="800" spc="-8" dirty="0">
                <a:solidFill>
                  <a:srgbClr val="262324"/>
                </a:solidFill>
              </a:rPr>
              <a:t>Selva</a:t>
            </a:r>
            <a:r>
              <a:rPr lang="en-US" sz="800" spc="-8" dirty="0">
                <a:solidFill>
                  <a:srgbClr val="262324"/>
                </a:solidFill>
              </a:rPr>
              <a:t> </a:t>
            </a:r>
            <a:r>
              <a:rPr sz="800" spc="-8" dirty="0">
                <a:solidFill>
                  <a:srgbClr val="262324"/>
                </a:solidFill>
              </a:rPr>
              <a:t>Sudha</a:t>
            </a:r>
            <a:endParaRPr sz="800" dirty="0"/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E0BFDEC4-4E63-CD10-053A-282548003B05}"/>
              </a:ext>
            </a:extLst>
          </p:cNvPr>
          <p:cNvSpPr txBox="1"/>
          <p:nvPr/>
        </p:nvSpPr>
        <p:spPr>
          <a:xfrm>
            <a:off x="4016121" y="1677340"/>
            <a:ext cx="649136" cy="61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4286">
              <a:lnSpc>
                <a:spcPct val="128600"/>
              </a:lnSpc>
            </a:pPr>
            <a:r>
              <a:rPr sz="800" spc="-19" dirty="0">
                <a:solidFill>
                  <a:srgbClr val="262324"/>
                </a:solidFill>
              </a:rPr>
              <a:t>Exam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Hall Seating </a:t>
            </a:r>
            <a:r>
              <a:rPr sz="800" spc="19" dirty="0">
                <a:solidFill>
                  <a:srgbClr val="262324"/>
                </a:solidFill>
              </a:rPr>
              <a:t>Arrangement</a:t>
            </a:r>
            <a:r>
              <a:rPr sz="800" spc="8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System</a:t>
            </a:r>
            <a:endParaRPr sz="800" dirty="0"/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86D2ED0C-7118-EF7B-C619-79B67ACA6105}"/>
              </a:ext>
            </a:extLst>
          </p:cNvPr>
          <p:cNvSpPr txBox="1"/>
          <p:nvPr/>
        </p:nvSpPr>
        <p:spPr>
          <a:xfrm>
            <a:off x="1686687" y="2846378"/>
            <a:ext cx="2165509" cy="301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29400"/>
              </a:lnSpc>
            </a:pPr>
            <a:r>
              <a:rPr sz="800" spc="8" dirty="0">
                <a:solidFill>
                  <a:srgbClr val="262324"/>
                </a:solidFill>
              </a:rPr>
              <a:t>Dayanand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-68" dirty="0">
                <a:solidFill>
                  <a:srgbClr val="262324"/>
                </a:solidFill>
              </a:rPr>
              <a:t>G</a:t>
            </a:r>
            <a:r>
              <a:rPr sz="800" spc="-4" dirty="0">
                <a:solidFill>
                  <a:srgbClr val="262324"/>
                </a:solidFill>
              </a:rPr>
              <a:t> Savakar,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spc="-11" dirty="0">
                <a:solidFill>
                  <a:srgbClr val="262324"/>
                </a:solidFill>
              </a:rPr>
              <a:t>Ravi</a:t>
            </a:r>
            <a:r>
              <a:rPr sz="800" spc="23" dirty="0">
                <a:solidFill>
                  <a:srgbClr val="262324"/>
                </a:solidFill>
              </a:rPr>
              <a:t> </a:t>
            </a:r>
            <a:r>
              <a:rPr sz="800" spc="8" dirty="0">
                <a:solidFill>
                  <a:srgbClr val="262324"/>
                </a:solidFill>
              </a:rPr>
              <a:t>Hosur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from</a:t>
            </a:r>
            <a:r>
              <a:rPr sz="800" spc="86" dirty="0">
                <a:solidFill>
                  <a:srgbClr val="262324"/>
                </a:solidFill>
              </a:rPr>
              <a:t> </a:t>
            </a:r>
            <a:r>
              <a:rPr sz="800" spc="-4" dirty="0">
                <a:solidFill>
                  <a:srgbClr val="262324"/>
                </a:solidFill>
              </a:rPr>
              <a:t>Rani</a:t>
            </a:r>
            <a:r>
              <a:rPr sz="800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Chennamma</a:t>
            </a:r>
            <a:r>
              <a:rPr sz="800" spc="4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University,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Belagavi</a:t>
            </a:r>
            <a:endParaRPr sz="800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BBB2A21D-DFE0-CF31-4069-8AF6E1AF22BF}"/>
              </a:ext>
            </a:extLst>
          </p:cNvPr>
          <p:cNvSpPr txBox="1"/>
          <p:nvPr/>
        </p:nvSpPr>
        <p:spPr>
          <a:xfrm>
            <a:off x="4016121" y="2720258"/>
            <a:ext cx="667674" cy="61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24765">
              <a:lnSpc>
                <a:spcPct val="129400"/>
              </a:lnSpc>
            </a:pPr>
            <a:r>
              <a:rPr sz="800" spc="-11" dirty="0">
                <a:solidFill>
                  <a:srgbClr val="262324"/>
                </a:solidFill>
              </a:rPr>
              <a:t>Exam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Hall Seating </a:t>
            </a:r>
            <a:r>
              <a:rPr sz="800" spc="19" dirty="0">
                <a:solidFill>
                  <a:srgbClr val="262324"/>
                </a:solidFill>
              </a:rPr>
              <a:t>Arrangement</a:t>
            </a:r>
            <a:r>
              <a:rPr lang="en-US" sz="800" spc="19" dirty="0">
                <a:solidFill>
                  <a:srgbClr val="262324"/>
                </a:solidFill>
              </a:rPr>
              <a:t> system</a:t>
            </a:r>
            <a:endParaRPr sz="800" dirty="0"/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9ACE464D-0D12-1CE8-24A8-E38A900DB9BB}"/>
              </a:ext>
            </a:extLst>
          </p:cNvPr>
          <p:cNvSpPr txBox="1"/>
          <p:nvPr/>
        </p:nvSpPr>
        <p:spPr>
          <a:xfrm>
            <a:off x="1686688" y="3673910"/>
            <a:ext cx="110156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00" spc="11" dirty="0">
                <a:solidFill>
                  <a:srgbClr val="262324"/>
                </a:solidFill>
              </a:rPr>
              <a:t>Prof </a:t>
            </a:r>
            <a:r>
              <a:rPr sz="800" spc="4" dirty="0">
                <a:solidFill>
                  <a:srgbClr val="262324"/>
                </a:solidFill>
              </a:rPr>
              <a:t>S.S.Aravinth,</a:t>
            </a:r>
            <a:r>
              <a:rPr sz="800" spc="45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G.Pavithra</a:t>
            </a:r>
            <a:endParaRPr sz="800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A6822A43-D89E-5BF4-7C04-7119EE69275D}"/>
              </a:ext>
            </a:extLst>
          </p:cNvPr>
          <p:cNvSpPr txBox="1"/>
          <p:nvPr/>
        </p:nvSpPr>
        <p:spPr>
          <a:xfrm>
            <a:off x="4016121" y="3579320"/>
            <a:ext cx="659144" cy="61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24765">
              <a:lnSpc>
                <a:spcPct val="128600"/>
              </a:lnSpc>
            </a:pPr>
            <a:r>
              <a:rPr sz="800" spc="-11" dirty="0">
                <a:solidFill>
                  <a:srgbClr val="262324"/>
                </a:solidFill>
              </a:rPr>
              <a:t>Exam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Hall Seating </a:t>
            </a:r>
            <a:r>
              <a:rPr sz="800" spc="19" dirty="0">
                <a:solidFill>
                  <a:srgbClr val="262324"/>
                </a:solidFill>
              </a:rPr>
              <a:t>Arrangement</a:t>
            </a:r>
            <a:r>
              <a:rPr sz="800" spc="8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System</a:t>
            </a:r>
            <a:endParaRPr sz="800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88065BB6-6E9E-B010-1EFD-7154E9D3C7F7}"/>
              </a:ext>
            </a:extLst>
          </p:cNvPr>
          <p:cNvSpPr txBox="1"/>
          <p:nvPr/>
        </p:nvSpPr>
        <p:spPr>
          <a:xfrm>
            <a:off x="4728905" y="1677340"/>
            <a:ext cx="2137411" cy="77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905">
              <a:lnSpc>
                <a:spcPct val="128800"/>
              </a:lnSpc>
            </a:pPr>
            <a:r>
              <a:rPr sz="800" spc="15" dirty="0">
                <a:solidFill>
                  <a:srgbClr val="262324"/>
                </a:solidFill>
              </a:rPr>
              <a:t>Help</a:t>
            </a:r>
            <a:r>
              <a:rPr sz="800" spc="-26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students</a:t>
            </a:r>
            <a:r>
              <a:rPr sz="800" spc="75" dirty="0">
                <a:solidFill>
                  <a:srgbClr val="262324"/>
                </a:solidFill>
              </a:rPr>
              <a:t> </a:t>
            </a:r>
            <a:r>
              <a:rPr sz="800" spc="-19" dirty="0">
                <a:solidFill>
                  <a:srgbClr val="262324"/>
                </a:solidFill>
              </a:rPr>
              <a:t>so</a:t>
            </a:r>
            <a:r>
              <a:rPr sz="800" spc="11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that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they </a:t>
            </a:r>
            <a:r>
              <a:rPr sz="800" spc="11" dirty="0">
                <a:solidFill>
                  <a:srgbClr val="262324"/>
                </a:solidFill>
              </a:rPr>
              <a:t>get</a:t>
            </a:r>
            <a:r>
              <a:rPr sz="800" spc="79" dirty="0">
                <a:solidFill>
                  <a:srgbClr val="262324"/>
                </a:solidFill>
              </a:rPr>
              <a:t> </a:t>
            </a:r>
            <a:r>
              <a:rPr sz="800" spc="-8" dirty="0">
                <a:solidFill>
                  <a:srgbClr val="262324"/>
                </a:solidFill>
              </a:rPr>
              <a:t>hassle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free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information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seating</a:t>
            </a:r>
            <a:r>
              <a:rPr sz="800" spc="23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arrangement.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Students</a:t>
            </a:r>
            <a:r>
              <a:rPr sz="800" spc="8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information</a:t>
            </a:r>
            <a:r>
              <a:rPr sz="800" spc="71" dirty="0">
                <a:solidFill>
                  <a:srgbClr val="262324"/>
                </a:solidFill>
              </a:rPr>
              <a:t> </a:t>
            </a:r>
            <a:r>
              <a:rPr sz="800" spc="-15" dirty="0">
                <a:solidFill>
                  <a:srgbClr val="262324"/>
                </a:solidFill>
              </a:rPr>
              <a:t>is</a:t>
            </a:r>
            <a:r>
              <a:rPr sz="800" spc="19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provided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by</a:t>
            </a:r>
            <a:r>
              <a:rPr sz="800" spc="-15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faculty</a:t>
            </a:r>
            <a:r>
              <a:rPr sz="800" spc="64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or</a:t>
            </a:r>
            <a:r>
              <a:rPr sz="800" spc="38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exam</a:t>
            </a:r>
            <a:r>
              <a:rPr sz="800" spc="4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coordinator</a:t>
            </a:r>
            <a:r>
              <a:rPr sz="800" spc="75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department</a:t>
            </a:r>
            <a:r>
              <a:rPr sz="800" dirty="0">
                <a:solidFill>
                  <a:srgbClr val="262324"/>
                </a:solidFill>
              </a:rPr>
              <a:t> </a:t>
            </a:r>
            <a:r>
              <a:rPr sz="800" spc="-53" dirty="0">
                <a:solidFill>
                  <a:srgbClr val="262324"/>
                </a:solidFill>
              </a:rPr>
              <a:t> </a:t>
            </a:r>
            <a:r>
              <a:rPr sz="800" spc="41" dirty="0">
                <a:solidFill>
                  <a:srgbClr val="262324"/>
                </a:solidFill>
              </a:rPr>
              <a:t>&amp;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this</a:t>
            </a:r>
            <a:r>
              <a:rPr sz="800" spc="56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information</a:t>
            </a:r>
            <a:r>
              <a:rPr sz="800" dirty="0">
                <a:solidFill>
                  <a:srgbClr val="262324"/>
                </a:solidFill>
              </a:rPr>
              <a:t> </a:t>
            </a:r>
            <a:r>
              <a:rPr sz="800" spc="-90" dirty="0">
                <a:solidFill>
                  <a:srgbClr val="262324"/>
                </a:solidFill>
              </a:rPr>
              <a:t> </a:t>
            </a:r>
            <a:r>
              <a:rPr sz="800" spc="-26" dirty="0">
                <a:solidFill>
                  <a:srgbClr val="262324"/>
                </a:solidFill>
              </a:rPr>
              <a:t>is</a:t>
            </a:r>
            <a:r>
              <a:rPr sz="800" spc="-23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stored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in</a:t>
            </a:r>
            <a:r>
              <a:rPr sz="800" spc="-15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alphabetical</a:t>
            </a:r>
            <a:r>
              <a:rPr sz="800" spc="71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order.</a:t>
            </a:r>
            <a:endParaRPr sz="800" dirty="0"/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F5ABC60D-D130-4CF3-8BC2-375A8A07E39C}"/>
              </a:ext>
            </a:extLst>
          </p:cNvPr>
          <p:cNvSpPr txBox="1"/>
          <p:nvPr/>
        </p:nvSpPr>
        <p:spPr>
          <a:xfrm>
            <a:off x="4749927" y="2636171"/>
            <a:ext cx="2050256" cy="76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5716">
              <a:lnSpc>
                <a:spcPct val="126899"/>
              </a:lnSpc>
            </a:pPr>
            <a:r>
              <a:rPr sz="800" spc="-4" dirty="0">
                <a:solidFill>
                  <a:srgbClr val="262324"/>
                </a:solidFill>
              </a:rPr>
              <a:t>This</a:t>
            </a:r>
            <a:r>
              <a:rPr sz="800" spc="38" dirty="0">
                <a:solidFill>
                  <a:srgbClr val="262324"/>
                </a:solidFill>
              </a:rPr>
              <a:t> </a:t>
            </a:r>
            <a:r>
              <a:rPr sz="800" spc="8" dirty="0">
                <a:solidFill>
                  <a:srgbClr val="262324"/>
                </a:solidFill>
              </a:rPr>
              <a:t>system</a:t>
            </a:r>
            <a:r>
              <a:rPr sz="800" spc="64" dirty="0">
                <a:solidFill>
                  <a:srgbClr val="262324"/>
                </a:solidFill>
              </a:rPr>
              <a:t> </a:t>
            </a:r>
            <a:r>
              <a:rPr sz="800" spc="-15" dirty="0">
                <a:solidFill>
                  <a:srgbClr val="262324"/>
                </a:solidFill>
              </a:rPr>
              <a:t>is</a:t>
            </a:r>
            <a:r>
              <a:rPr sz="800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computerized</a:t>
            </a:r>
            <a:r>
              <a:rPr sz="800" spc="64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way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allocating</a:t>
            </a:r>
            <a:r>
              <a:rPr sz="800" spc="11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students</a:t>
            </a:r>
            <a:r>
              <a:rPr sz="800" spc="56" dirty="0">
                <a:solidFill>
                  <a:srgbClr val="262324"/>
                </a:solidFill>
              </a:rPr>
              <a:t> </a:t>
            </a:r>
            <a:r>
              <a:rPr sz="800" spc="41" dirty="0">
                <a:solidFill>
                  <a:srgbClr val="262324"/>
                </a:solidFill>
              </a:rPr>
              <a:t>to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-49" dirty="0">
                <a:solidFill>
                  <a:srgbClr val="262324"/>
                </a:solidFill>
              </a:rPr>
              <a:t>a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particular</a:t>
            </a:r>
            <a:r>
              <a:rPr sz="800" spc="79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hall</a:t>
            </a:r>
            <a:r>
              <a:rPr sz="800" spc="38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based</a:t>
            </a:r>
            <a:r>
              <a:rPr sz="800" spc="11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on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45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number</a:t>
            </a:r>
            <a:r>
              <a:rPr sz="800" spc="41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15" dirty="0">
                <a:solidFill>
                  <a:srgbClr val="262324"/>
                </a:solidFill>
              </a:rPr>
              <a:t> students</a:t>
            </a:r>
            <a:r>
              <a:rPr sz="800" spc="75" dirty="0">
                <a:solidFill>
                  <a:srgbClr val="262324"/>
                </a:solidFill>
              </a:rPr>
              <a:t> </a:t>
            </a:r>
            <a:r>
              <a:rPr sz="800" spc="-71" dirty="0">
                <a:solidFill>
                  <a:srgbClr val="262324"/>
                </a:solidFill>
                <a:latin typeface="Times New Roman"/>
                <a:cs typeface="Times New Roman"/>
              </a:rPr>
              <a:t>&amp;</a:t>
            </a:r>
            <a:r>
              <a:rPr sz="800" spc="15" dirty="0">
                <a:solidFill>
                  <a:srgbClr val="262324"/>
                </a:solidFill>
                <a:latin typeface="Times New Roman"/>
                <a:cs typeface="Times New Roman"/>
              </a:rPr>
              <a:t> </a:t>
            </a:r>
            <a:r>
              <a:rPr sz="800" spc="41" dirty="0">
                <a:solidFill>
                  <a:srgbClr val="262324"/>
                </a:solidFill>
              </a:rPr>
              <a:t>the</a:t>
            </a:r>
            <a:r>
              <a:rPr sz="800" spc="8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capacity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11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45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hall.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Using</a:t>
            </a:r>
            <a:r>
              <a:rPr sz="800" spc="-23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this</a:t>
            </a:r>
            <a:r>
              <a:rPr sz="800" spc="38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system</a:t>
            </a:r>
            <a:r>
              <a:rPr sz="800" dirty="0">
                <a:solidFill>
                  <a:srgbClr val="262324"/>
                </a:solidFill>
              </a:rPr>
              <a:t> </a:t>
            </a:r>
            <a:r>
              <a:rPr sz="800" spc="8" dirty="0">
                <a:solidFill>
                  <a:srgbClr val="262324"/>
                </a:solidFill>
              </a:rPr>
              <a:t>supervisors</a:t>
            </a:r>
            <a:r>
              <a:rPr sz="800" spc="83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can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also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exchange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their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duties.</a:t>
            </a:r>
            <a:endParaRPr sz="800" dirty="0"/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951E4EEB-78B4-9815-F260-9CA1BF4D5E73}"/>
              </a:ext>
            </a:extLst>
          </p:cNvPr>
          <p:cNvSpPr txBox="1"/>
          <p:nvPr/>
        </p:nvSpPr>
        <p:spPr>
          <a:xfrm>
            <a:off x="6889623" y="1687850"/>
            <a:ext cx="849154" cy="456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28200"/>
              </a:lnSpc>
            </a:pPr>
            <a:r>
              <a:rPr sz="800" spc="19" dirty="0">
                <a:solidFill>
                  <a:srgbClr val="262324"/>
                </a:solidFill>
              </a:rPr>
              <a:t>Arrangement </a:t>
            </a:r>
            <a:r>
              <a:rPr sz="800" spc="-49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only</a:t>
            </a:r>
            <a:r>
              <a:rPr sz="800" spc="11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for</a:t>
            </a:r>
            <a:r>
              <a:rPr sz="800" spc="23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fixed</a:t>
            </a:r>
            <a:r>
              <a:rPr sz="800" spc="23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format</a:t>
            </a:r>
            <a:r>
              <a:rPr sz="800" spc="86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seating</a:t>
            </a:r>
            <a:endParaRPr sz="800" dirty="0"/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9E54D583-B816-97D4-6406-87D47E345C88}"/>
              </a:ext>
            </a:extLst>
          </p:cNvPr>
          <p:cNvSpPr txBox="1"/>
          <p:nvPr/>
        </p:nvSpPr>
        <p:spPr>
          <a:xfrm>
            <a:off x="6889624" y="2625662"/>
            <a:ext cx="775811" cy="77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905">
              <a:lnSpc>
                <a:spcPct val="128800"/>
              </a:lnSpc>
            </a:pPr>
            <a:r>
              <a:rPr sz="800" spc="4" dirty="0">
                <a:solidFill>
                  <a:srgbClr val="262324"/>
                </a:solidFill>
              </a:rPr>
              <a:t>Cannot</a:t>
            </a:r>
            <a:r>
              <a:rPr sz="800" spc="64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give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11" dirty="0">
                <a:solidFill>
                  <a:srgbClr val="262324"/>
                </a:solidFill>
              </a:rPr>
              <a:t>seating</a:t>
            </a:r>
            <a:r>
              <a:rPr sz="800" spc="4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for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other</a:t>
            </a:r>
            <a:r>
              <a:rPr sz="800" spc="41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type</a:t>
            </a:r>
            <a:r>
              <a:rPr sz="800" spc="34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arrangement</a:t>
            </a:r>
            <a:r>
              <a:rPr sz="800" dirty="0">
                <a:solidFill>
                  <a:srgbClr val="262324"/>
                </a:solidFill>
              </a:rPr>
              <a:t> </a:t>
            </a:r>
            <a:r>
              <a:rPr sz="800" spc="-64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like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8" dirty="0">
                <a:solidFill>
                  <a:srgbClr val="262324"/>
                </a:solidFill>
              </a:rPr>
              <a:t>pair seating</a:t>
            </a:r>
            <a:r>
              <a:rPr sz="800" spc="23" dirty="0">
                <a:solidFill>
                  <a:srgbClr val="262324"/>
                </a:solidFill>
              </a:rPr>
              <a:t> </a:t>
            </a:r>
            <a:endParaRPr sz="800" dirty="0"/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AD1B4675-FF46-6D6C-6557-4082BF9E6763}"/>
              </a:ext>
            </a:extLst>
          </p:cNvPr>
          <p:cNvSpPr txBox="1"/>
          <p:nvPr/>
        </p:nvSpPr>
        <p:spPr>
          <a:xfrm>
            <a:off x="4747642" y="3631869"/>
            <a:ext cx="2033111" cy="614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905">
              <a:lnSpc>
                <a:spcPct val="128200"/>
              </a:lnSpc>
            </a:pPr>
            <a:r>
              <a:rPr sz="800" spc="8" dirty="0">
                <a:solidFill>
                  <a:srgbClr val="262324"/>
                </a:solidFill>
              </a:rPr>
              <a:t>survey</a:t>
            </a:r>
            <a:r>
              <a:rPr sz="800" spc="64" dirty="0">
                <a:solidFill>
                  <a:srgbClr val="262324"/>
                </a:solidFill>
              </a:rPr>
              <a:t> </a:t>
            </a:r>
            <a:r>
              <a:rPr sz="800" spc="-11" dirty="0">
                <a:solidFill>
                  <a:srgbClr val="262324"/>
                </a:solidFill>
              </a:rPr>
              <a:t>has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shown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students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who</a:t>
            </a:r>
            <a:r>
              <a:rPr sz="800" spc="53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occupied</a:t>
            </a:r>
            <a:r>
              <a:rPr sz="800" spc="49" dirty="0">
                <a:solidFill>
                  <a:srgbClr val="262324"/>
                </a:solidFill>
              </a:rPr>
              <a:t> </a:t>
            </a:r>
            <a:r>
              <a:rPr sz="800" spc="-8" dirty="0">
                <a:solidFill>
                  <a:srgbClr val="262324"/>
                </a:solidFill>
              </a:rPr>
              <a:t>seats</a:t>
            </a:r>
            <a:r>
              <a:rPr sz="800" spc="-4" dirty="0">
                <a:solidFill>
                  <a:srgbClr val="262324"/>
                </a:solidFill>
              </a:rPr>
              <a:t> </a:t>
            </a:r>
            <a:r>
              <a:rPr sz="800" spc="8" dirty="0">
                <a:solidFill>
                  <a:srgbClr val="262324"/>
                </a:solidFill>
              </a:rPr>
              <a:t>at</a:t>
            </a:r>
            <a:r>
              <a:rPr sz="800" spc="19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end</a:t>
            </a:r>
            <a:r>
              <a:rPr sz="800" spc="15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of</a:t>
            </a:r>
            <a:r>
              <a:rPr sz="800" spc="45" dirty="0">
                <a:solidFill>
                  <a:srgbClr val="262324"/>
                </a:solidFill>
              </a:rPr>
              <a:t> </a:t>
            </a:r>
            <a:r>
              <a:rPr sz="800" spc="19" dirty="0">
                <a:solidFill>
                  <a:srgbClr val="262324"/>
                </a:solidFill>
              </a:rPr>
              <a:t>rows</a:t>
            </a:r>
            <a:r>
              <a:rPr sz="800" spc="-4" dirty="0">
                <a:solidFill>
                  <a:srgbClr val="262324"/>
                </a:solidFill>
              </a:rPr>
              <a:t> </a:t>
            </a:r>
            <a:r>
              <a:rPr sz="800" spc="45" dirty="0">
                <a:solidFill>
                  <a:srgbClr val="262324"/>
                </a:solidFill>
              </a:rPr>
              <a:t>with</a:t>
            </a:r>
            <a:r>
              <a:rPr sz="800" spc="60" dirty="0">
                <a:solidFill>
                  <a:srgbClr val="262324"/>
                </a:solidFill>
              </a:rPr>
              <a:t> </a:t>
            </a:r>
            <a:r>
              <a:rPr sz="800" spc="23" dirty="0">
                <a:solidFill>
                  <a:srgbClr val="262324"/>
                </a:solidFill>
              </a:rPr>
              <a:t>individual</a:t>
            </a:r>
            <a:r>
              <a:rPr sz="800" spc="56" dirty="0">
                <a:solidFill>
                  <a:srgbClr val="262324"/>
                </a:solidFill>
              </a:rPr>
              <a:t> </a:t>
            </a:r>
            <a:r>
              <a:rPr sz="800" spc="4" dirty="0">
                <a:solidFill>
                  <a:srgbClr val="262324"/>
                </a:solidFill>
              </a:rPr>
              <a:t>chairs</a:t>
            </a:r>
            <a:r>
              <a:rPr sz="800" spc="30" dirty="0">
                <a:solidFill>
                  <a:srgbClr val="262324"/>
                </a:solidFill>
              </a:rPr>
              <a:t> </a:t>
            </a:r>
            <a:r>
              <a:rPr sz="800" spc="8" dirty="0">
                <a:solidFill>
                  <a:srgbClr val="262324"/>
                </a:solidFill>
              </a:rPr>
              <a:t>scored</a:t>
            </a:r>
            <a:r>
              <a:rPr sz="800" spc="64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high</a:t>
            </a:r>
            <a:r>
              <a:rPr sz="800" spc="8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than</a:t>
            </a:r>
            <a:r>
              <a:rPr sz="800" spc="23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26" dirty="0">
                <a:solidFill>
                  <a:srgbClr val="262324"/>
                </a:solidFill>
              </a:rPr>
              <a:t> </a:t>
            </a:r>
            <a:r>
              <a:rPr sz="800" dirty="0">
                <a:solidFill>
                  <a:srgbClr val="262324"/>
                </a:solidFill>
              </a:rPr>
              <a:t>ones</a:t>
            </a:r>
            <a:r>
              <a:rPr sz="800" spc="41" dirty="0">
                <a:solidFill>
                  <a:srgbClr val="262324"/>
                </a:solidFill>
              </a:rPr>
              <a:t> </a:t>
            </a:r>
            <a:r>
              <a:rPr sz="800" spc="30" dirty="0">
                <a:solidFill>
                  <a:srgbClr val="262324"/>
                </a:solidFill>
              </a:rPr>
              <a:t>who</a:t>
            </a:r>
            <a:r>
              <a:rPr sz="800" spc="71" dirty="0">
                <a:solidFill>
                  <a:srgbClr val="262324"/>
                </a:solidFill>
              </a:rPr>
              <a:t> </a:t>
            </a:r>
            <a:r>
              <a:rPr sz="800" spc="15" dirty="0">
                <a:solidFill>
                  <a:srgbClr val="262324"/>
                </a:solidFill>
              </a:rPr>
              <a:t>occupied</a:t>
            </a:r>
            <a:r>
              <a:rPr sz="800" spc="75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in</a:t>
            </a:r>
            <a:r>
              <a:rPr sz="800" spc="-34" dirty="0">
                <a:solidFill>
                  <a:srgbClr val="262324"/>
                </a:solidFill>
              </a:rPr>
              <a:t> </a:t>
            </a:r>
            <a:r>
              <a:rPr sz="800" spc="34" dirty="0">
                <a:solidFill>
                  <a:srgbClr val="262324"/>
                </a:solidFill>
              </a:rPr>
              <a:t>the</a:t>
            </a:r>
            <a:r>
              <a:rPr sz="800" spc="45" dirty="0">
                <a:solidFill>
                  <a:srgbClr val="262324"/>
                </a:solidFill>
              </a:rPr>
              <a:t> </a:t>
            </a:r>
            <a:r>
              <a:rPr sz="800" spc="26" dirty="0">
                <a:solidFill>
                  <a:srgbClr val="262324"/>
                </a:solidFill>
              </a:rPr>
              <a:t>middle</a:t>
            </a:r>
            <a:r>
              <a:rPr sz="800" spc="41" dirty="0">
                <a:solidFill>
                  <a:srgbClr val="262324"/>
                </a:solidFill>
              </a:rPr>
              <a:t> </a:t>
            </a:r>
            <a:r>
              <a:rPr sz="800" spc="38" dirty="0">
                <a:solidFill>
                  <a:srgbClr val="262324"/>
                </a:solidFill>
              </a:rPr>
              <a:t>row</a:t>
            </a:r>
            <a:endParaRPr sz="800" dirty="0"/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E6316FA8-E762-6B23-3867-845B4626F265}"/>
              </a:ext>
            </a:extLst>
          </p:cNvPr>
          <p:cNvSpPr txBox="1"/>
          <p:nvPr/>
        </p:nvSpPr>
        <p:spPr>
          <a:xfrm>
            <a:off x="6887337" y="3663400"/>
            <a:ext cx="6515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800" spc="11" dirty="0">
                <a:solidFill>
                  <a:srgbClr val="262324"/>
                </a:solidFill>
              </a:rPr>
              <a:t>More mathematical calculations</a:t>
            </a:r>
            <a:endParaRPr sz="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EE592D-58A6-7F8A-5D37-95E80542C2E6}"/>
              </a:ext>
            </a:extLst>
          </p:cNvPr>
          <p:cNvCxnSpPr>
            <a:cxnSpLocks/>
          </p:cNvCxnSpPr>
          <p:nvPr/>
        </p:nvCxnSpPr>
        <p:spPr>
          <a:xfrm>
            <a:off x="3952493" y="1673353"/>
            <a:ext cx="7449" cy="27511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CC3910-CC40-ACC7-04D4-32DF5CC994A8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4695403" y="1647632"/>
            <a:ext cx="0" cy="2754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5D44F5-EB7E-E638-43B2-CCF22072B0A3}"/>
              </a:ext>
            </a:extLst>
          </p:cNvPr>
          <p:cNvCxnSpPr>
            <a:cxnSpLocks/>
          </p:cNvCxnSpPr>
          <p:nvPr/>
        </p:nvCxnSpPr>
        <p:spPr>
          <a:xfrm>
            <a:off x="6800183" y="1671594"/>
            <a:ext cx="0" cy="2730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1224B0-8AE5-F79B-8F15-0564E455519A}"/>
              </a:ext>
            </a:extLst>
          </p:cNvPr>
          <p:cNvCxnSpPr/>
          <p:nvPr/>
        </p:nvCxnSpPr>
        <p:spPr>
          <a:xfrm>
            <a:off x="1632201" y="2514647"/>
            <a:ext cx="61059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AD5599-A3AE-1DD4-44DA-7E90A76D88AA}"/>
              </a:ext>
            </a:extLst>
          </p:cNvPr>
          <p:cNvCxnSpPr/>
          <p:nvPr/>
        </p:nvCxnSpPr>
        <p:spPr>
          <a:xfrm>
            <a:off x="1632201" y="3489852"/>
            <a:ext cx="61059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1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6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US" sz="3200" b="1" i="0" u="none" strike="noStrike" kern="1200" cap="none" spc="-215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LITE</a:t>
            </a:r>
            <a:r>
              <a:rPr kumimoji="0" lang="en-US" sz="3200" b="1" i="0" u="none" strike="noStrike" kern="1200" cap="none" spc="-185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R</a:t>
            </a:r>
            <a:r>
              <a:rPr kumimoji="0" lang="en-US" sz="3200" b="1" i="0" u="none" strike="noStrike" kern="1200" cap="none" spc="-175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ATURE</a:t>
            </a:r>
            <a:r>
              <a:rPr kumimoji="0" lang="en-US" sz="3200" b="1" i="0" u="none" strike="noStrike" kern="1200" cap="none" spc="240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 </a:t>
            </a:r>
            <a:r>
              <a:rPr kumimoji="0" lang="en-US" sz="3200" b="1" i="0" u="none" strike="noStrike" kern="1200" cap="none" spc="-215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SU</a:t>
            </a:r>
            <a:r>
              <a:rPr kumimoji="0" lang="en-US" sz="3200" b="1" i="0" u="none" strike="noStrike" kern="1200" cap="none" spc="-120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R</a:t>
            </a:r>
            <a:r>
              <a:rPr kumimoji="0" lang="en-US" sz="3200" b="1" i="0" u="none" strike="noStrike" kern="1200" cap="none" spc="-210" normalizeH="0" baseline="0" noProof="0" dirty="0">
                <a:ln>
                  <a:noFill/>
                </a:ln>
                <a:solidFill>
                  <a:srgbClr val="3A6093"/>
                </a:solidFill>
                <a:effectLst/>
                <a:uLnTx/>
                <a:uFillTx/>
                <a:latin typeface="Calibri"/>
                <a:ea typeface="+mj-ea"/>
                <a:cs typeface="Arial"/>
              </a:rPr>
              <a:t>VEY COMPARISON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76C983-F58D-164E-F981-0EE2AC57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13094"/>
              </p:ext>
            </p:extLst>
          </p:nvPr>
        </p:nvGraphicFramePr>
        <p:xfrm>
          <a:off x="392237" y="1189475"/>
          <a:ext cx="7755925" cy="2244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Paper 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 Fixed format of seating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dirty="0"/>
                        <a:t>Pair seating arrangement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More mathematical equations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YES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/>
                        <a:t>02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YES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/>
                        <a:t>03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dirty="0"/>
                        <a:t>YES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YES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/>
                        <a:t>(Our Project)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YES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 sz="1400" u="none" strike="noStrike" cap="none"/>
                      </a:pPr>
                      <a:r>
                        <a:rPr lang="en" sz="1400" u="none" strike="noStrike" cap="none" dirty="0"/>
                        <a:t>NO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05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7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PROPOSED SYSTEM</a:t>
            </a:r>
            <a:endParaRPr lang="en-US" sz="2500" b="1" i="0" u="none" strike="noStrike" cap="none" dirty="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204276" y="649319"/>
            <a:ext cx="8014813" cy="330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080" indent="0" algn="just">
              <a:lnSpc>
                <a:spcPct val="129200"/>
              </a:lnSpc>
              <a:spcBef>
                <a:spcPts val="300"/>
              </a:spcBef>
              <a:buNone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Aim of proposed system is to develop a system of improved facilities. The proposed system can overcome all the limitations o</a:t>
            </a:r>
            <a:r>
              <a:rPr lang="en-GB" sz="1600" spc="5" dirty="0">
                <a:solidFill>
                  <a:srgbClr val="231F1F"/>
                </a:solidFill>
                <a:latin typeface="Arial"/>
                <a:cs typeface="Arial"/>
              </a:rPr>
              <a:t>f </a:t>
            </a: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the existing system.</a:t>
            </a:r>
          </a:p>
          <a:p>
            <a:pPr marR="508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Ensure data accuracy.</a:t>
            </a: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Security of data.</a:t>
            </a: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Minimize manual </a:t>
            </a:r>
            <a:r>
              <a:rPr lang="en-GB" sz="1600" spc="5" dirty="0">
                <a:solidFill>
                  <a:srgbClr val="231F1F"/>
                </a:solidFill>
                <a:latin typeface="Arial"/>
                <a:cs typeface="Arial"/>
              </a:rPr>
              <a:t>Works</a:t>
            </a:r>
            <a:endParaRPr lang="en-US" sz="1600" spc="5" dirty="0">
              <a:solidFill>
                <a:srgbClr val="231F1F"/>
              </a:solidFill>
              <a:latin typeface="Arial"/>
              <a:cs typeface="Arial"/>
            </a:endParaRP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Minimum time needed for the various processing</a:t>
            </a: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Better service.</a:t>
            </a:r>
          </a:p>
          <a:p>
            <a:pPr marL="298450" marR="5080" indent="-285750" algn="just">
              <a:lnSpc>
                <a:spcPct val="1292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1600" spc="5" dirty="0">
                <a:solidFill>
                  <a:srgbClr val="231F1F"/>
                </a:solidFill>
                <a:latin typeface="Arial"/>
                <a:cs typeface="Arial"/>
              </a:rPr>
              <a:t>User friendliness and interactive.</a:t>
            </a:r>
            <a:endParaRPr lang="en-US" sz="1600" dirty="0">
              <a:latin typeface="Arial"/>
              <a:cs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lang="en" sz="16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13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8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SYSTEM DESIGN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438925" y="1901143"/>
            <a:ext cx="3383400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E2962-D65B-D940-6873-73B9C3EC4398}"/>
              </a:ext>
            </a:extLst>
          </p:cNvPr>
          <p:cNvSpPr txBox="1"/>
          <p:nvPr/>
        </p:nvSpPr>
        <p:spPr>
          <a:xfrm>
            <a:off x="978931" y="633098"/>
            <a:ext cx="348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 kern="1200" dirty="0">
                <a:solidFill>
                  <a:srgbClr val="1F497D"/>
                </a:solidFill>
                <a:latin typeface="Arial" charset="0"/>
                <a:ea typeface="+mn-ea"/>
                <a:cs typeface="Arial" charset="0"/>
              </a:rPr>
              <a:t>USE CASE DIAGRAM:</a:t>
            </a:r>
            <a:endParaRPr lang="en-IN" sz="1800" b="1" kern="1200" dirty="0">
              <a:solidFill>
                <a:srgbClr val="1F497D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7AF9EAE7-0254-D417-3F17-35927BF7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4" y="1427984"/>
            <a:ext cx="1373525" cy="1847914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B671917B-D167-D5DE-60EC-1919344F5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255" y="1552399"/>
            <a:ext cx="1421374" cy="1828959"/>
          </a:xfrm>
          <a:prstGeom prst="rect">
            <a:avLst/>
          </a:prstGeom>
        </p:spPr>
      </p:pic>
      <p:sp>
        <p:nvSpPr>
          <p:cNvPr id="159" name="Flowchart: Terminator 158">
            <a:extLst>
              <a:ext uri="{FF2B5EF4-FFF2-40B4-BE49-F238E27FC236}">
                <a16:creationId xmlns:a16="http://schemas.microsoft.com/office/drawing/2014/main" id="{4F6627E5-7488-8917-63A2-97747813A328}"/>
              </a:ext>
            </a:extLst>
          </p:cNvPr>
          <p:cNvSpPr/>
          <p:nvPr/>
        </p:nvSpPr>
        <p:spPr>
          <a:xfrm>
            <a:off x="3166442" y="1149481"/>
            <a:ext cx="2895600" cy="302645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 &amp; logout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0D7C5003-F7D7-C905-7F14-12C50F8D4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120" y="4130028"/>
            <a:ext cx="2920237" cy="347922"/>
          </a:xfrm>
          <a:prstGeom prst="rect">
            <a:avLst/>
          </a:prstGeom>
        </p:spPr>
      </p:pic>
      <p:sp>
        <p:nvSpPr>
          <p:cNvPr id="161" name="Flowchart: Terminator 160">
            <a:extLst>
              <a:ext uri="{FF2B5EF4-FFF2-40B4-BE49-F238E27FC236}">
                <a16:creationId xmlns:a16="http://schemas.microsoft.com/office/drawing/2014/main" id="{7B822361-8152-B6E0-41AA-1DCE8E9B593C}"/>
              </a:ext>
            </a:extLst>
          </p:cNvPr>
          <p:cNvSpPr/>
          <p:nvPr/>
        </p:nvSpPr>
        <p:spPr>
          <a:xfrm>
            <a:off x="3205317" y="1536264"/>
            <a:ext cx="2895600" cy="322121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Flowchart: Terminator 161">
            <a:extLst>
              <a:ext uri="{FF2B5EF4-FFF2-40B4-BE49-F238E27FC236}">
                <a16:creationId xmlns:a16="http://schemas.microsoft.com/office/drawing/2014/main" id="{3F0F80EC-81DF-BF0E-5D4B-7196B2033147}"/>
              </a:ext>
            </a:extLst>
          </p:cNvPr>
          <p:cNvSpPr/>
          <p:nvPr/>
        </p:nvSpPr>
        <p:spPr>
          <a:xfrm>
            <a:off x="3166442" y="1940631"/>
            <a:ext cx="2895600" cy="306481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467ADE25-E96F-5A94-2C97-B19C4C62E799}"/>
              </a:ext>
            </a:extLst>
          </p:cNvPr>
          <p:cNvSpPr/>
          <p:nvPr/>
        </p:nvSpPr>
        <p:spPr>
          <a:xfrm>
            <a:off x="3232414" y="2329646"/>
            <a:ext cx="2895600" cy="347868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AKS</a:t>
            </a:r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Flowchart: Terminator 163">
            <a:extLst>
              <a:ext uri="{FF2B5EF4-FFF2-40B4-BE49-F238E27FC236}">
                <a16:creationId xmlns:a16="http://schemas.microsoft.com/office/drawing/2014/main" id="{E5E94653-DCF4-D4FF-335C-97B0B39F6BAC}"/>
              </a:ext>
            </a:extLst>
          </p:cNvPr>
          <p:cNvSpPr/>
          <p:nvPr/>
        </p:nvSpPr>
        <p:spPr>
          <a:xfrm>
            <a:off x="3216948" y="2899702"/>
            <a:ext cx="2895600" cy="318953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AD642B92-F6EF-D5D7-F056-90167A797E57}"/>
              </a:ext>
            </a:extLst>
          </p:cNvPr>
          <p:cNvSpPr/>
          <p:nvPr/>
        </p:nvSpPr>
        <p:spPr>
          <a:xfrm>
            <a:off x="3267455" y="3330104"/>
            <a:ext cx="2895600" cy="285099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  <a:endParaRPr kumimoji="0" lang="en-IN" sz="18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DA569C58-407C-191B-53C5-C11682B8F4C1}"/>
              </a:ext>
            </a:extLst>
          </p:cNvPr>
          <p:cNvSpPr/>
          <p:nvPr/>
        </p:nvSpPr>
        <p:spPr>
          <a:xfrm>
            <a:off x="3276995" y="3743815"/>
            <a:ext cx="2895600" cy="294894"/>
          </a:xfrm>
          <a:prstGeom prst="flowChartTerminator">
            <a:avLst/>
          </a:prstGeom>
          <a:solidFill>
            <a:sysClr val="window" lastClr="FFFFFF"/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D125B85-8ECC-DB81-F6DE-4D0C75E1AEB2}"/>
              </a:ext>
            </a:extLst>
          </p:cNvPr>
          <p:cNvSpPr txBox="1"/>
          <p:nvPr/>
        </p:nvSpPr>
        <p:spPr>
          <a:xfrm flipH="1">
            <a:off x="3287120" y="2337012"/>
            <a:ext cx="277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Manage Department</a:t>
            </a:r>
            <a:endParaRPr lang="en-IN" sz="18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60B6F0D-CB63-0A0C-97EE-5A50623BD87D}"/>
              </a:ext>
            </a:extLst>
          </p:cNvPr>
          <p:cNvSpPr txBox="1"/>
          <p:nvPr/>
        </p:nvSpPr>
        <p:spPr>
          <a:xfrm>
            <a:off x="3391036" y="2841512"/>
            <a:ext cx="27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      Search seat </a:t>
            </a:r>
            <a:endParaRPr lang="en-IN" sz="18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177BF-351A-4E3A-31A4-8A9146D14FC7}"/>
              </a:ext>
            </a:extLst>
          </p:cNvPr>
          <p:cNvSpPr txBox="1"/>
          <p:nvPr/>
        </p:nvSpPr>
        <p:spPr>
          <a:xfrm>
            <a:off x="3360690" y="330872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  Search classroom</a:t>
            </a:r>
            <a:endParaRPr lang="en-IN" sz="18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68E26ED-8ECF-9B63-E92A-14454E54E595}"/>
              </a:ext>
            </a:extLst>
          </p:cNvPr>
          <p:cNvSpPr txBox="1"/>
          <p:nvPr/>
        </p:nvSpPr>
        <p:spPr>
          <a:xfrm>
            <a:off x="3692258" y="3672413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    Search  exam</a:t>
            </a:r>
            <a:endParaRPr lang="en-IN" sz="18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0C4B944-DDF5-AB09-21E9-28F7358366A7}"/>
              </a:ext>
            </a:extLst>
          </p:cNvPr>
          <p:cNvSpPr txBox="1"/>
          <p:nvPr/>
        </p:nvSpPr>
        <p:spPr>
          <a:xfrm>
            <a:off x="3443586" y="4101564"/>
            <a:ext cx="276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600" kern="12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Change account password</a:t>
            </a:r>
            <a:endParaRPr lang="en-IN" sz="1600" kern="12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A82E687-D4A9-543E-08B7-1FC8D9EC8125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6207357" y="2487439"/>
            <a:ext cx="1243534" cy="178340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9CCBA25-92D8-10E9-798E-E74B730784BF}"/>
              </a:ext>
            </a:extLst>
          </p:cNvPr>
          <p:cNvCxnSpPr>
            <a:cxnSpLocks/>
            <a:endCxn id="166" idx="3"/>
          </p:cNvCxnSpPr>
          <p:nvPr/>
        </p:nvCxnSpPr>
        <p:spPr>
          <a:xfrm flipH="1">
            <a:off x="6172595" y="2443589"/>
            <a:ext cx="1330162" cy="1447673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D3F9068-F41F-B75D-0E27-9049879ED297}"/>
              </a:ext>
            </a:extLst>
          </p:cNvPr>
          <p:cNvCxnSpPr>
            <a:cxnSpLocks/>
          </p:cNvCxnSpPr>
          <p:nvPr/>
        </p:nvCxnSpPr>
        <p:spPr>
          <a:xfrm flipH="1">
            <a:off x="6134071" y="2501724"/>
            <a:ext cx="1287638" cy="948838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0DB9FF7-F895-DEF7-FCB1-49A666FEC34D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6119650" y="2443589"/>
            <a:ext cx="1330557" cy="582589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3685DCB-87BC-6E86-52D7-0D8A6D7793A8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6062042" y="1300804"/>
            <a:ext cx="1361313" cy="113184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7259BAD-399E-DA5F-0F6A-08DB56725C3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1905000" y="1300804"/>
            <a:ext cx="1261442" cy="103063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4B47790-A9BE-E09D-F3AF-EAF9ECF79014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1905000" y="1697325"/>
            <a:ext cx="1300317" cy="63411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BED37A6-D761-4807-21C6-04CBE99F6E24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1953908" y="2093872"/>
            <a:ext cx="1212534" cy="24314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A8B1587-3E6B-E966-CAD8-022840BBBD84}"/>
              </a:ext>
            </a:extLst>
          </p:cNvPr>
          <p:cNvCxnSpPr>
            <a:cxnSpLocks/>
            <a:endCxn id="163" idx="1"/>
          </p:cNvCxnSpPr>
          <p:nvPr/>
        </p:nvCxnSpPr>
        <p:spPr>
          <a:xfrm>
            <a:off x="1905000" y="2377808"/>
            <a:ext cx="1327414" cy="125772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45D2F02-3326-55AC-7AA7-2463F784CEF3}"/>
              </a:ext>
            </a:extLst>
          </p:cNvPr>
          <p:cNvSpPr txBox="1"/>
          <p:nvPr/>
        </p:nvSpPr>
        <p:spPr>
          <a:xfrm>
            <a:off x="1253809" y="3041368"/>
            <a:ext cx="200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6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+mn-ea"/>
                <a:cs typeface="Arial" charset="0"/>
              </a:rPr>
              <a:t>ADMIN</a:t>
            </a:r>
            <a:endParaRPr lang="en-IN" sz="1600" kern="12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A0E1B0-E687-4E78-474C-DD3A31CFA1D6}"/>
              </a:ext>
            </a:extLst>
          </p:cNvPr>
          <p:cNvSpPr txBox="1"/>
          <p:nvPr/>
        </p:nvSpPr>
        <p:spPr>
          <a:xfrm flipH="1">
            <a:off x="3433164" y="1898886"/>
            <a:ext cx="281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+mn-ea"/>
                <a:cs typeface="Arial" charset="0"/>
              </a:rPr>
              <a:t>Manage exam &amp; seat</a:t>
            </a:r>
            <a:endParaRPr lang="en-IN" sz="1800" kern="1200" dirty="0">
              <a:solidFill>
                <a:prstClr val="black">
                  <a:lumMod val="75000"/>
                  <a:lumOff val="25000"/>
                </a:prstClr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B41067E-1828-EC87-6F7C-6094300CA507}"/>
              </a:ext>
            </a:extLst>
          </p:cNvPr>
          <p:cNvSpPr txBox="1"/>
          <p:nvPr/>
        </p:nvSpPr>
        <p:spPr>
          <a:xfrm>
            <a:off x="3287443" y="1499431"/>
            <a:ext cx="27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 kern="120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Manage student</a:t>
            </a:r>
            <a:endParaRPr lang="en-IN" sz="1800" b="1" kern="1200" dirty="0">
              <a:ln>
                <a:solidFill>
                  <a:prstClr val="white"/>
                </a:solidFill>
              </a:ln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8CC7272-E4B4-D927-85D8-3CDF7518D676}"/>
              </a:ext>
            </a:extLst>
          </p:cNvPr>
          <p:cNvSpPr txBox="1"/>
          <p:nvPr/>
        </p:nvSpPr>
        <p:spPr>
          <a:xfrm>
            <a:off x="7208801" y="3135342"/>
            <a:ext cx="1776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474000" y="-125"/>
            <a:ext cx="597900" cy="51435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546029" y="0"/>
            <a:ext cx="5979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72000" y="4589425"/>
            <a:ext cx="4572000" cy="6278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B.Tech. Main Project Final Presentation :2021-22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200" dirty="0">
                <a:solidFill>
                  <a:srgbClr val="666666"/>
                </a:solidFill>
              </a:rPr>
              <a:t>02</a:t>
            </a:r>
            <a:r>
              <a:rPr lang="en" sz="1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|06|2022</a:t>
            </a:r>
            <a:endParaRPr sz="1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0" y="4589400"/>
            <a:ext cx="4572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Department of Computer Science and Engineering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MEA Engineering College, Perinthalmanna</a:t>
            </a:r>
            <a:endParaRPr sz="1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8665950" y="4692525"/>
            <a:ext cx="35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 sz="1500"/>
              <a:t>9</a:t>
            </a:fld>
            <a:endParaRPr sz="1500"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426600" y="1011625"/>
            <a:ext cx="474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94825" y="101642"/>
            <a:ext cx="5935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DATA FLOW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C2CBD-8A31-C5F2-66D2-55C3C73544B0}"/>
              </a:ext>
            </a:extLst>
          </p:cNvPr>
          <p:cNvSpPr/>
          <p:nvPr/>
        </p:nvSpPr>
        <p:spPr>
          <a:xfrm>
            <a:off x="3196477" y="848834"/>
            <a:ext cx="2217682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Seats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95923-7D7B-0F7A-0C4A-62CD916CD05E}"/>
              </a:ext>
            </a:extLst>
          </p:cNvPr>
          <p:cNvSpPr/>
          <p:nvPr/>
        </p:nvSpPr>
        <p:spPr>
          <a:xfrm>
            <a:off x="788274" y="1494847"/>
            <a:ext cx="194441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CF31B-48DB-B96D-6909-B42CC192471F}"/>
              </a:ext>
            </a:extLst>
          </p:cNvPr>
          <p:cNvSpPr/>
          <p:nvPr/>
        </p:nvSpPr>
        <p:spPr>
          <a:xfrm>
            <a:off x="788276" y="2703026"/>
            <a:ext cx="1944414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1198D-A29E-981A-982F-659B4E1234B5}"/>
              </a:ext>
            </a:extLst>
          </p:cNvPr>
          <p:cNvSpPr/>
          <p:nvPr/>
        </p:nvSpPr>
        <p:spPr>
          <a:xfrm>
            <a:off x="5792531" y="1494847"/>
            <a:ext cx="2310944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09FDC-759F-7104-12FD-BA559359FFB7}"/>
              </a:ext>
            </a:extLst>
          </p:cNvPr>
          <p:cNvSpPr/>
          <p:nvPr/>
        </p:nvSpPr>
        <p:spPr>
          <a:xfrm>
            <a:off x="5792530" y="2703531"/>
            <a:ext cx="2310945" cy="3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user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F5EC3D-7649-51C4-F907-C26DBCCC06E9}"/>
              </a:ext>
            </a:extLst>
          </p:cNvPr>
          <p:cNvSpPr/>
          <p:nvPr/>
        </p:nvSpPr>
        <p:spPr>
          <a:xfrm>
            <a:off x="3196477" y="3631117"/>
            <a:ext cx="2217682" cy="361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E69987-5538-542F-CC25-6D615501BD98}"/>
              </a:ext>
            </a:extLst>
          </p:cNvPr>
          <p:cNvSpPr/>
          <p:nvPr/>
        </p:nvSpPr>
        <p:spPr>
          <a:xfrm>
            <a:off x="2047186" y="4219323"/>
            <a:ext cx="4741200" cy="27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 Level DFD – Exam Seating Arrangement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DB6D5B-1192-392E-3C63-4394BA15312A}"/>
              </a:ext>
            </a:extLst>
          </p:cNvPr>
          <p:cNvSpPr/>
          <p:nvPr/>
        </p:nvSpPr>
        <p:spPr>
          <a:xfrm>
            <a:off x="3405131" y="1638855"/>
            <a:ext cx="1762669" cy="1559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 Seating Arrangement System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7A4ADB-0C84-CA24-34B6-07F4858560D4}"/>
              </a:ext>
            </a:extLst>
          </p:cNvPr>
          <p:cNvCxnSpPr>
            <a:stCxn id="4" idx="0"/>
          </p:cNvCxnSpPr>
          <p:nvPr/>
        </p:nvCxnSpPr>
        <p:spPr>
          <a:xfrm>
            <a:off x="4267200" y="1638855"/>
            <a:ext cx="914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459A25-0803-6231-B759-946877874BE8}"/>
              </a:ext>
            </a:extLst>
          </p:cNvPr>
          <p:cNvCxnSpPr>
            <a:endCxn id="4" idx="0"/>
          </p:cNvCxnSpPr>
          <p:nvPr/>
        </p:nvCxnSpPr>
        <p:spPr>
          <a:xfrm>
            <a:off x="4267200" y="1249034"/>
            <a:ext cx="19266" cy="389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F7A79-A45A-0EE8-5D43-6F8EE85B98EE}"/>
              </a:ext>
            </a:extLst>
          </p:cNvPr>
          <p:cNvCxnSpPr>
            <a:stCxn id="16" idx="1"/>
          </p:cNvCxnSpPr>
          <p:nvPr/>
        </p:nvCxnSpPr>
        <p:spPr>
          <a:xfrm flipH="1">
            <a:off x="5087007" y="1682847"/>
            <a:ext cx="705524" cy="387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F611B-1C9C-3B88-AF62-59F62C71C06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120089" y="2703026"/>
            <a:ext cx="672441" cy="188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6356F-EF2C-24BC-8BBA-F00A13F6B85F}"/>
              </a:ext>
            </a:extLst>
          </p:cNvPr>
          <p:cNvCxnSpPr>
            <a:stCxn id="15" idx="3"/>
          </p:cNvCxnSpPr>
          <p:nvPr/>
        </p:nvCxnSpPr>
        <p:spPr>
          <a:xfrm flipV="1">
            <a:off x="2732690" y="2703026"/>
            <a:ext cx="672441" cy="1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0B0A1D-8B4B-AD93-A78C-B4DD8DCA43BC}"/>
              </a:ext>
            </a:extLst>
          </p:cNvPr>
          <p:cNvCxnSpPr>
            <a:stCxn id="14" idx="3"/>
          </p:cNvCxnSpPr>
          <p:nvPr/>
        </p:nvCxnSpPr>
        <p:spPr>
          <a:xfrm>
            <a:off x="2732689" y="1682847"/>
            <a:ext cx="716034" cy="387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B276BB-EF14-3097-532E-62344FC9731F}"/>
              </a:ext>
            </a:extLst>
          </p:cNvPr>
          <p:cNvCxnSpPr>
            <a:stCxn id="18" idx="0"/>
            <a:endCxn id="4" idx="4"/>
          </p:cNvCxnSpPr>
          <p:nvPr/>
        </p:nvCxnSpPr>
        <p:spPr>
          <a:xfrm flipH="1" flipV="1">
            <a:off x="4286466" y="3198284"/>
            <a:ext cx="18852" cy="432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04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1170</Words>
  <Application>Microsoft Office PowerPoint</Application>
  <PresentationFormat>On-screen Show (16:9)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Bodoni MT</vt:lpstr>
      <vt:lpstr>Arial</vt:lpstr>
      <vt:lpstr>Cambria</vt:lpstr>
      <vt:lpstr>Wingdings</vt:lpstr>
      <vt:lpstr>Montserrat</vt:lpstr>
      <vt:lpstr>Roboto</vt:lpstr>
      <vt:lpstr>Calibri</vt:lpstr>
      <vt:lpstr>Times New Roman</vt:lpstr>
      <vt:lpstr>Simple Light</vt:lpstr>
      <vt:lpstr>1_Simple Light</vt:lpstr>
      <vt:lpstr>SEATING ARRANGEMENT  OF STUDENTS FOR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of Project</dc:title>
  <dc:creator>FAZI MON</dc:creator>
  <cp:lastModifiedBy>HP</cp:lastModifiedBy>
  <cp:revision>101</cp:revision>
  <dcterms:modified xsi:type="dcterms:W3CDTF">2022-07-05T19:21:23Z</dcterms:modified>
</cp:coreProperties>
</file>