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800" spc="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contest/1999/problem/G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huanlan.zhihu.com/p/720220924?utm_campaign=&amp;utm_medium=social&amp;utm_psn=1823112465967374336&amp;utm_source=q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4" name="Picture 3" descr="连接各个点形成网络"/>
          <p:cNvPicPr>
            <a:picLocks noChangeAspect="1"/>
          </p:cNvPicPr>
          <p:nvPr/>
        </p:nvPicPr>
        <p:blipFill>
          <a:blip r:embed="rId1"/>
          <a:srcRect l="20444" r="1" b="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79" y="2554531"/>
            <a:ext cx="11054469" cy="916234"/>
          </a:xfrm>
        </p:spPr>
        <p:txBody>
          <a:bodyPr anchor="ctr">
            <a:noAutofit/>
          </a:bodyPr>
          <a:lstStyle/>
          <a:p>
            <a:r>
              <a:rPr lang="zh-CN" altLang="en-US" sz="8800" dirty="0">
                <a:solidFill>
                  <a:schemeClr val="accent4">
                    <a:lumMod val="75000"/>
                  </a:schemeClr>
                </a:solidFill>
              </a:rPr>
              <a:t>二分，倍增，快速幂</a:t>
            </a:r>
            <a:endParaRPr lang="zh-CN" altLang="en-US" sz="8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接下来我们通过逐渐拆解代码理解倍增是怎么用的，怎么体现的；</a:t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57" y="1568197"/>
            <a:ext cx="5532498" cy="14527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33" y="1568196"/>
            <a:ext cx="5092859" cy="45754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9301" y="385594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预处理</a:t>
            </a:r>
            <a:r>
              <a:rPr lang="en-US" altLang="zh-CN" dirty="0"/>
              <a:t>log</a:t>
            </a:r>
            <a:r>
              <a:rPr lang="zh-CN" altLang="en-US" dirty="0"/>
              <a:t>方便直接查询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1752085"/>
            <a:ext cx="8704251" cy="4830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96"/>
            <a:ext cx="6909929" cy="17274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1570" y="316612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 cap="all" spc="30" dirty="0"/>
              <a:t>状态转移</a:t>
            </a:r>
            <a:endParaRPr lang="zh-CN" altLang="en-US" sz="5400" cap="all" spc="30" dirty="0"/>
          </a:p>
        </p:txBody>
      </p:sp>
      <p:sp>
        <p:nvSpPr>
          <p:cNvPr id="3" name="矩形 2"/>
          <p:cNvSpPr/>
          <p:nvPr/>
        </p:nvSpPr>
        <p:spPr>
          <a:xfrm>
            <a:off x="7690485" y="1367155"/>
            <a:ext cx="3755390" cy="35471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745021"/>
            <a:ext cx="11315700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888146"/>
            <a:ext cx="7636287" cy="28864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8510" y="849549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那么大概把倍增的思想讲完，大家可以去学学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8510" y="1449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https://www.luogu.com.cn/problem/P3379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174" y="204961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【D09 倍增算法 P3379【模板】最近公共祖先（LCA）——信息学奥赛算法】https://www.bilibili.com/video/BV1vg41197Xh?vd_source=2f45cb9f478af32073d19fcb3e186660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8510" y="3904034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以及还有倍增好题，不要求大家必须掌握，当然能掌握当然是最好的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8510" y="44084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https://zhuanlan.zhihu.com/p/720220924?utm_campaign=&amp;utm_medium=social&amp;utm_psn=1823112465967374336&amp;utm_source=qq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2970" y="140078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LCA</a:t>
            </a:r>
            <a:r>
              <a:rPr lang="zh-CN" altLang="en-US" dirty="0"/>
              <a:t>有什么不会的可以问我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316494" y="1034215"/>
            <a:ext cx="1102468" cy="48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809362" y="1770115"/>
            <a:ext cx="881974" cy="118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5051898"/>
          </a:xfrm>
        </p:spPr>
        <p:txBody>
          <a:bodyPr/>
          <a:lstStyle/>
          <a:p>
            <a:r>
              <a:rPr lang="zh-CN" altLang="en-US" dirty="0"/>
              <a:t>接下来我们来讲讲快速幂，快速幂跟二分一样都是非常</a:t>
            </a:r>
            <a:r>
              <a:rPr lang="en-US" altLang="zh-CN" dirty="0"/>
              <a:t>useful</a:t>
            </a:r>
            <a:r>
              <a:rPr lang="zh-CN" altLang="en-US" dirty="0"/>
              <a:t>的算法。</a:t>
            </a:r>
            <a:br>
              <a:rPr lang="en-US" altLang="zh-CN" dirty="0"/>
            </a:br>
            <a:r>
              <a:rPr lang="zh-CN" altLang="en-US" dirty="0"/>
              <a:t>提问：如果现在让你算</a:t>
            </a:r>
            <a:r>
              <a:rPr lang="en-US" altLang="zh-CN" dirty="0"/>
              <a:t>pow(2,n)</a:t>
            </a:r>
            <a:r>
              <a:rPr lang="zh-CN" altLang="en-US" dirty="0"/>
              <a:t>你该怎么办？   尽你所能最好能完成</a:t>
            </a:r>
            <a:r>
              <a:rPr lang="en-US" altLang="zh-CN" dirty="0" err="1"/>
              <a:t>logN</a:t>
            </a:r>
            <a:r>
              <a:rPr lang="zh-CN" altLang="en-US" dirty="0"/>
              <a:t>复杂度吗？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dirty="0"/>
              <a:t>现在快速幂就来了，让你算</a:t>
            </a:r>
            <a:r>
              <a:rPr lang="en-US" altLang="zh-CN" sz="3600" dirty="0"/>
              <a:t>pow</a:t>
            </a: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，</a:t>
            </a:r>
            <a:r>
              <a:rPr lang="en-US" altLang="zh-CN" sz="3600" dirty="0"/>
              <a:t>1000000</a:t>
            </a:r>
            <a:r>
              <a:rPr lang="zh-CN" altLang="en-US" sz="3600" dirty="0"/>
              <a:t>）</a:t>
            </a:r>
            <a:br>
              <a:rPr lang="en-US" altLang="zh-CN" sz="3600" dirty="0"/>
            </a:br>
            <a:r>
              <a:rPr lang="zh-CN" altLang="en-US" sz="3600" dirty="0"/>
              <a:t>只需要</a:t>
            </a:r>
            <a:r>
              <a:rPr lang="en-US" altLang="zh-CN" sz="3600" dirty="0"/>
              <a:t>20</a:t>
            </a:r>
            <a:r>
              <a:rPr lang="zh-CN" altLang="en-US" sz="3600" dirty="0"/>
              <a:t>次操作！！！！</a:t>
            </a:r>
            <a:br>
              <a:rPr lang="en-US" altLang="zh-CN" sz="3600" dirty="0"/>
            </a:br>
            <a:r>
              <a:rPr lang="zh-CN" altLang="en-US" sz="3600" dirty="0"/>
              <a:t>话不多说直接开始操作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09" y="152491"/>
            <a:ext cx="8117918" cy="4087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8764" y="4244757"/>
            <a:ext cx="92127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简单的分解二进制会吧，恭喜你了，</a:t>
            </a:r>
            <a:endParaRPr lang="en-US" altLang="zh-CN" sz="4400" dirty="0"/>
          </a:p>
          <a:p>
            <a:r>
              <a:rPr lang="zh-CN" altLang="en-US" sz="4400" dirty="0"/>
              <a:t>会了一半了</a:t>
            </a:r>
            <a:endParaRPr lang="zh-CN" altLang="en-US" sz="4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397869"/>
            <a:ext cx="963261" cy="173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5489" y="139429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现在我们该考虑怎么算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4321" y="872316"/>
            <a:ext cx="5147644" cy="17826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3" y="2781397"/>
            <a:ext cx="5886276" cy="34398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89557" y="3427728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我们通过打表找规律发现，</a:t>
            </a:r>
            <a:endParaRPr lang="en-US" altLang="zh-CN" dirty="0"/>
          </a:p>
          <a:p>
            <a:r>
              <a:rPr lang="zh-CN" altLang="en-US" dirty="0"/>
              <a:t>二进制上一位往往是下一位的平方</a:t>
            </a:r>
            <a:endParaRPr lang="en-US" altLang="zh-CN" dirty="0"/>
          </a:p>
          <a:p>
            <a:r>
              <a:rPr lang="zh-CN" altLang="en-US" dirty="0"/>
              <a:t>我们只需要当</a:t>
            </a:r>
            <a:r>
              <a:rPr lang="en-US" altLang="zh-CN" dirty="0"/>
              <a:t>100</a:t>
            </a:r>
            <a:r>
              <a:rPr lang="zh-CN" altLang="en-US" dirty="0"/>
              <a:t>的某二进制位为一直接相乘</a:t>
            </a:r>
            <a:endParaRPr lang="en-US" altLang="zh-CN" dirty="0"/>
          </a:p>
          <a:p>
            <a:r>
              <a:rPr lang="zh-CN" altLang="en-US" dirty="0"/>
              <a:t>每次循环，将</a:t>
            </a:r>
            <a:r>
              <a:rPr lang="en-US" altLang="zh-CN" dirty="0"/>
              <a:t>res=res*res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6370" y="925369"/>
            <a:ext cx="60971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long long qp(long long a, long long b) {</a:t>
            </a:r>
            <a:endParaRPr lang="zh-CN" altLang="en-US" dirty="0"/>
          </a:p>
          <a:p>
            <a:r>
              <a:rPr lang="zh-CN" altLang="en-US" dirty="0"/>
              <a:t>  long long res = 1;</a:t>
            </a:r>
            <a:endParaRPr lang="zh-CN" altLang="en-US" dirty="0"/>
          </a:p>
          <a:p>
            <a:r>
              <a:rPr lang="zh-CN" altLang="en-US" dirty="0"/>
              <a:t>  while (b &gt; 0) {</a:t>
            </a:r>
            <a:endParaRPr lang="zh-CN" altLang="en-US" dirty="0"/>
          </a:p>
          <a:p>
            <a:r>
              <a:rPr lang="zh-CN" altLang="en-US" dirty="0"/>
              <a:t>    if (b &amp; 1) res = res * a;</a:t>
            </a:r>
            <a:endParaRPr lang="zh-CN" altLang="en-US" dirty="0"/>
          </a:p>
          <a:p>
            <a:r>
              <a:rPr lang="zh-CN" altLang="en-US" dirty="0"/>
              <a:t>    a = a * a;</a:t>
            </a:r>
            <a:endParaRPr lang="zh-CN" altLang="en-US" dirty="0"/>
          </a:p>
          <a:p>
            <a:r>
              <a:rPr lang="zh-CN" altLang="en-US" dirty="0"/>
              <a:t>    b &gt;&gt;= 1;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  return res;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01762" y="1245140"/>
            <a:ext cx="6340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就是这样，将代码与过程结合起来</a:t>
            </a:r>
            <a:endParaRPr lang="en-US" altLang="zh-CN" sz="3200" dirty="0"/>
          </a:p>
          <a:p>
            <a:r>
              <a:rPr lang="zh-CN" altLang="en-US" sz="3200" dirty="0"/>
              <a:t>就相当于学会了快速幂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7072" y="4111557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接下来我不禁要问，数字有快速幂，矩阵有快速幂吗？？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既然我发问了，那肯定是有的，那么矩阵快速幂该怎么学呢？</a:t>
            </a:r>
            <a:br>
              <a:rPr lang="en-US" altLang="zh-CN" dirty="0"/>
            </a:br>
            <a:r>
              <a:rPr lang="zh-CN" altLang="en-US" dirty="0"/>
              <a:t>我们再看刚刚的代码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000" y="2959831"/>
            <a:ext cx="4829175" cy="26860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277368" y="3601759"/>
            <a:ext cx="19614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8791" y="3981855"/>
            <a:ext cx="997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06621" y="4247745"/>
            <a:ext cx="142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80307" y="3144170"/>
            <a:ext cx="5273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显然我们需要解决两个问题</a:t>
            </a:r>
            <a:endParaRPr lang="en-US" altLang="zh-CN" sz="3200" dirty="0"/>
          </a:p>
          <a:p>
            <a:r>
              <a:rPr lang="zh-CN" altLang="en-US" sz="3200" dirty="0"/>
              <a:t>第一个：</a:t>
            </a:r>
            <a:r>
              <a:rPr lang="en-US" altLang="zh-CN" sz="3200" dirty="0"/>
              <a:t>res</a:t>
            </a:r>
            <a:r>
              <a:rPr lang="zh-CN" altLang="en-US" sz="3200" dirty="0"/>
              <a:t>怎么变成矩阵？</a:t>
            </a:r>
            <a:endParaRPr lang="en-US" altLang="zh-CN" sz="3200" dirty="0"/>
          </a:p>
          <a:p>
            <a:r>
              <a:rPr lang="zh-CN" altLang="en-US" sz="3200" dirty="0"/>
              <a:t>第二个：乘法怎么办？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2514600"/>
          </a:xfrm>
        </p:spPr>
        <p:txBody>
          <a:bodyPr/>
          <a:lstStyle/>
          <a:p>
            <a:r>
              <a:rPr lang="en-US" altLang="zh-CN" dirty="0"/>
              <a:t>res=1;</a:t>
            </a:r>
            <a:br>
              <a:rPr lang="en-US" altLang="zh-CN" dirty="0"/>
            </a:br>
            <a:r>
              <a:rPr lang="zh-CN" altLang="en-US" dirty="0"/>
              <a:t>在线代中，显然我们可以联想到单位矩阵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00" y="2408151"/>
            <a:ext cx="4139295" cy="31375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7567" y="26664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请忽略我画的有点丑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36595" y="3429000"/>
            <a:ext cx="510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第一个问题就解决了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367" y="719847"/>
            <a:ext cx="10691265" cy="5836596"/>
          </a:xfrm>
        </p:spPr>
        <p:txBody>
          <a:bodyPr/>
          <a:lstStyle/>
          <a:p>
            <a:r>
              <a:rPr lang="zh-CN" altLang="en-US" sz="3600" dirty="0"/>
              <a:t>提问：</a:t>
            </a:r>
            <a:br>
              <a:rPr lang="en-US" altLang="zh-CN" sz="3600" dirty="0"/>
            </a:br>
            <a:r>
              <a:rPr lang="en-US" altLang="zh-CN" sz="3600" dirty="0"/>
              <a:t>1.</a:t>
            </a:r>
            <a:r>
              <a:rPr lang="zh-CN" altLang="en-US" sz="3600" dirty="0"/>
              <a:t>有没有一种算法能够在</a:t>
            </a:r>
            <a:r>
              <a:rPr lang="zh-CN" altLang="en-US" sz="3600" dirty="0">
                <a:highlight>
                  <a:srgbClr val="FFFF00"/>
                </a:highlight>
              </a:rPr>
              <a:t>单调的</a:t>
            </a:r>
            <a:r>
              <a:rPr lang="zh-CN" altLang="en-US" sz="3600" dirty="0"/>
              <a:t>数列中</a:t>
            </a:r>
            <a:r>
              <a:rPr lang="zh-CN" altLang="en-US" sz="3600" dirty="0">
                <a:highlight>
                  <a:srgbClr val="FFFF00"/>
                </a:highlight>
              </a:rPr>
              <a:t>稳定，快速</a:t>
            </a:r>
            <a:r>
              <a:rPr lang="zh-CN" altLang="en-US" sz="3600" dirty="0"/>
              <a:t>的查询？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2.</a:t>
            </a:r>
            <a:r>
              <a:rPr lang="zh-CN" altLang="en-US" sz="3600" dirty="0"/>
              <a:t>有没有</a:t>
            </a:r>
            <a:r>
              <a:rPr lang="zh-CN" altLang="en-US" sz="3600" dirty="0">
                <a:highlight>
                  <a:srgbClr val="FFFF00"/>
                </a:highlight>
              </a:rPr>
              <a:t>函数</a:t>
            </a:r>
            <a:r>
              <a:rPr lang="zh-CN" altLang="en-US" sz="3600" dirty="0"/>
              <a:t>能够完成这个操作？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3.</a:t>
            </a:r>
            <a:r>
              <a:rPr lang="zh-CN" altLang="en-US" sz="3600" dirty="0"/>
              <a:t>什么情况下需要这个操作？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4.</a:t>
            </a:r>
            <a:r>
              <a:rPr lang="zh-CN" altLang="en-US" sz="3600" dirty="0"/>
              <a:t>特定情况下能进化吗？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矩阵乘法呢？    举个例子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861" y="2276144"/>
            <a:ext cx="6533423" cy="34573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55" y="3019116"/>
            <a:ext cx="5798937" cy="22047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0137" y="55841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这就是矩阵乘法。。。。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实际情况中，矩阵快速幂也许大部分都是正方形的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200" dirty="0"/>
              <a:t>值得注意的，乘法是左乘还是右乘，在线代中，这两个并非是等价的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解决这两问题之后，快去尝试谢谢矩阵快速幂把，当然也许非常困难，学有余力的同学可以研究研究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2605" y="2387212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Say bye                                               man</a:t>
            </a:r>
            <a:r>
              <a:rPr lang="zh-CN" altLang="en-US" dirty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答：</a:t>
            </a:r>
            <a:br>
              <a:rPr lang="en-US" altLang="zh-CN" sz="2000" dirty="0"/>
            </a:br>
            <a:r>
              <a:rPr lang="en-US" altLang="zh-CN" sz="2000" dirty="0"/>
              <a:t>1.</a:t>
            </a:r>
            <a:r>
              <a:rPr lang="zh-CN" altLang="en-US" sz="2000" dirty="0"/>
              <a:t>二分  复杂度：</a:t>
            </a:r>
            <a:r>
              <a:rPr lang="en-US" altLang="zh-CN" sz="2000" dirty="0" err="1"/>
              <a:t>logN</a:t>
            </a:r>
            <a:br>
              <a:rPr lang="en-US" altLang="zh-CN" sz="2000" dirty="0"/>
            </a:br>
            <a:r>
              <a:rPr lang="en-US" altLang="zh-CN" sz="2000" dirty="0"/>
              <a:t>2.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br>
              <a:rPr lang="en-US" altLang="zh-CN" sz="2000" dirty="0"/>
            </a:br>
            <a:r>
              <a:rPr lang="en-US" altLang="zh-CN" sz="2000" dirty="0" err="1"/>
              <a:t>lower_bound</a:t>
            </a:r>
            <a:r>
              <a:rPr lang="zh-CN" altLang="en-US" sz="2000" dirty="0"/>
              <a:t>用法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97" y="2288766"/>
            <a:ext cx="8448566" cy="3987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407268"/>
          </a:xfrm>
        </p:spPr>
        <p:txBody>
          <a:bodyPr/>
          <a:lstStyle/>
          <a:p>
            <a:r>
              <a:rPr lang="en-US" altLang="zh-CN" sz="2800" dirty="0"/>
              <a:t>2.(2)</a:t>
            </a:r>
            <a:r>
              <a:rPr lang="en-US" altLang="zh-CN" sz="2800" dirty="0" err="1"/>
              <a:t>upper_bound</a:t>
            </a:r>
            <a:r>
              <a:rPr lang="zh-CN" altLang="en-US" sz="2800" dirty="0"/>
              <a:t>使用用法大致与</a:t>
            </a:r>
            <a:r>
              <a:rPr lang="en-US" altLang="zh-CN" sz="2800" dirty="0" err="1"/>
              <a:t>lower_bound</a:t>
            </a:r>
            <a:r>
              <a:rPr lang="zh-CN" altLang="en-US" sz="2800" dirty="0"/>
              <a:t>相同，区别是前者查找第一个</a:t>
            </a:r>
            <a:r>
              <a:rPr lang="zh-CN" altLang="en-US" sz="2800" dirty="0">
                <a:highlight>
                  <a:srgbClr val="FFFF00"/>
                </a:highlight>
              </a:rPr>
              <a:t>大于</a:t>
            </a:r>
            <a:r>
              <a:rPr lang="zh-CN" altLang="en-US" sz="2800" dirty="0"/>
              <a:t>该元素的下标，后者是查找第一个</a:t>
            </a:r>
            <a:r>
              <a:rPr lang="zh-CN" altLang="en-US" sz="2800" dirty="0">
                <a:highlight>
                  <a:srgbClr val="FFFF00"/>
                </a:highlight>
              </a:rPr>
              <a:t>大于等于</a:t>
            </a:r>
            <a:r>
              <a:rPr lang="zh-CN" altLang="en-US" sz="2800" dirty="0"/>
              <a:t>该元素的下标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00635" y="2351782"/>
            <a:ext cx="998706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二分不仅仅是二分查找，还有二分答案！</a:t>
            </a:r>
            <a:endParaRPr lang="en-US" altLang="zh-CN" sz="2400" dirty="0"/>
          </a:p>
          <a:p>
            <a:r>
              <a:rPr lang="zh-CN" altLang="en-US" sz="2400" dirty="0"/>
              <a:t>假设你们已经懂了，经典我要考考你们，</a:t>
            </a:r>
            <a:endParaRPr lang="en-US" altLang="zh-CN" sz="2400" dirty="0"/>
          </a:p>
          <a:p>
            <a:r>
              <a:rPr lang="zh-CN" altLang="en-US" sz="4000" dirty="0"/>
              <a:t>现在有一个定时炸弹，按下</a:t>
            </a:r>
            <a:r>
              <a:rPr lang="en-US" altLang="zh-CN" sz="4000" dirty="0">
                <a:highlight>
                  <a:srgbClr val="FFFF00"/>
                </a:highlight>
              </a:rPr>
              <a:t>1-100</a:t>
            </a:r>
            <a:r>
              <a:rPr lang="zh-CN" altLang="en-US" sz="4000" dirty="0"/>
              <a:t>中的某个数就会爆炸，如果没爆炸，会告诉你下一个数应该选比当前小的还是比当前大的。现在道理你都懂了，请你告诉我怎么样</a:t>
            </a:r>
            <a:r>
              <a:rPr lang="zh-CN" altLang="en-US" sz="4000" dirty="0">
                <a:highlight>
                  <a:srgbClr val="FFFF00"/>
                </a:highlight>
              </a:rPr>
              <a:t>稳定的，快速</a:t>
            </a:r>
            <a:r>
              <a:rPr lang="zh-CN" altLang="en-US" sz="4000" dirty="0"/>
              <a:t>的死的更</a:t>
            </a:r>
            <a:r>
              <a:rPr lang="zh-CN" altLang="en-US" sz="4000" dirty="0">
                <a:highlight>
                  <a:srgbClr val="FFFF00"/>
                </a:highlight>
              </a:rPr>
              <a:t>快</a:t>
            </a:r>
            <a:r>
              <a:rPr lang="zh-CN" altLang="en-US" sz="4000" dirty="0"/>
              <a:t>，也就是怎么让炸弹爆的更快！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333" y="1165867"/>
            <a:ext cx="6572250" cy="1762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0890" y="3011640"/>
            <a:ext cx="64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模板就是这样，如果懂了，恭喜你已经掌握世界最</a:t>
            </a:r>
            <a:r>
              <a:rPr lang="en-US" altLang="zh-CN" dirty="0" err="1"/>
              <a:t>usefu</a:t>
            </a:r>
            <a:r>
              <a:rPr lang="zh-CN" altLang="en-US" dirty="0"/>
              <a:t>之一</a:t>
            </a:r>
            <a:endParaRPr lang="en-US" altLang="zh-CN" dirty="0"/>
          </a:p>
          <a:p>
            <a:r>
              <a:rPr lang="zh-CN" altLang="en-US" dirty="0"/>
              <a:t>的算法了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1" y="3636258"/>
            <a:ext cx="5153025" cy="18764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0390" y="5653924"/>
            <a:ext cx="573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当然有也有往右查找的那种二分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26" y="2431346"/>
            <a:ext cx="4905375" cy="2143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89906" y="4779523"/>
            <a:ext cx="470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特定的，有些二分是在实数上面运行的，所以我们要用到浮点数二分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二分能进化吗？</a:t>
            </a:r>
            <a:br>
              <a:rPr lang="en-US" altLang="zh-CN" dirty="0"/>
            </a:br>
            <a:r>
              <a:rPr lang="zh-CN" altLang="en-US" dirty="0"/>
              <a:t>请看这道题！</a:t>
            </a:r>
            <a:br>
              <a:rPr lang="en-US" altLang="zh-CN" dirty="0"/>
            </a:br>
            <a:r>
              <a:rPr lang="en-US" altLang="zh-CN" sz="1800" dirty="0">
                <a:hlinkClick r:id="rId1"/>
              </a:rPr>
              <a:t>https://codeforces.com/contest/1999/problem/G2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400" cap="all" spc="30" dirty="0"/>
              <a:t>二分当然能进化成三分，但是仅限于这种特定情况，非必要还是用二分比较好</a:t>
            </a:r>
            <a:br>
              <a:rPr lang="en-US" altLang="zh-CN" sz="3400" cap="all" spc="30" dirty="0"/>
            </a:br>
            <a:endParaRPr lang="en-US" altLang="zh-CN" sz="3400" cap="all" spc="30" dirty="0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51" y="594199"/>
            <a:ext cx="6482032" cy="541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800" y="436447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并且三分要么是单峰函数</a:t>
            </a:r>
            <a:endParaRPr lang="en-US" altLang="zh-CN" dirty="0"/>
          </a:p>
          <a:p>
            <a:r>
              <a:rPr lang="zh-CN" altLang="en-US" dirty="0"/>
              <a:t>或者数组具有单调性查找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635" y="914399"/>
            <a:ext cx="10691265" cy="4928681"/>
          </a:xfrm>
        </p:spPr>
        <p:txBody>
          <a:bodyPr/>
          <a:lstStyle/>
          <a:p>
            <a:r>
              <a:rPr lang="zh-CN" altLang="en-US" sz="2800" dirty="0"/>
              <a:t>倍增有什么用？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使线性的处理转化为对数级的处理，大大地优化时间复杂度</a:t>
            </a:r>
            <a:b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比如？</a:t>
            </a:r>
            <a:br>
              <a:rPr lang="en-US" altLang="zh-CN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最近公共祖先（</a:t>
            </a:r>
            <a:r>
              <a:rPr lang="en-US" altLang="zh-CN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LCA</a:t>
            </a:r>
            <a:r>
              <a:rPr lang="zh-CN" alt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），</a:t>
            </a:r>
            <a:r>
              <a:rPr lang="en-US" altLang="zh-CN" sz="2800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st</a:t>
            </a:r>
            <a:r>
              <a:rPr lang="zh-CN" alt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表的应用</a:t>
            </a:r>
            <a:br>
              <a:rPr lang="en-US" altLang="zh-CN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以及</a:t>
            </a:r>
            <a:br>
              <a:rPr lang="en-US" altLang="zh-CN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hlinkClick r:id="rId1"/>
              </a:rPr>
              <a:t>https://zhuanlan.zhihu.com/p/720220924?utm_campaign=&amp;utm_medium=social&amp;utm_psn=1823112465967374336&amp;utm_source=qq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</a:t>
            </a:r>
            <a:r>
              <a:rPr lang="zh-CN" altLang="en-US" dirty="0"/>
              <a:t>表：</a:t>
            </a:r>
            <a:r>
              <a:rPr lang="en-US" altLang="zh-CN" dirty="0"/>
              <a:t>O1</a:t>
            </a:r>
            <a:r>
              <a:rPr lang="zh-CN" altLang="en-US" dirty="0"/>
              <a:t>查询区间最大，最小值</a:t>
            </a:r>
            <a:br>
              <a:rPr lang="en-US" altLang="zh-CN" dirty="0"/>
            </a:br>
            <a:r>
              <a:rPr lang="zh-CN" altLang="en-US" dirty="0"/>
              <a:t>先上代码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725" y="1678169"/>
            <a:ext cx="6640825" cy="5188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Univers Calisto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演示</Application>
  <PresentationFormat>宽屏</PresentationFormat>
  <Paragraphs>95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Calisto MT</vt:lpstr>
      <vt:lpstr>微软雅黑</vt:lpstr>
      <vt:lpstr>Arial Unicode MS</vt:lpstr>
      <vt:lpstr>Calibri</vt:lpstr>
      <vt:lpstr>ChronicleVTI</vt:lpstr>
      <vt:lpstr>二分，倍增，快速幂</vt:lpstr>
      <vt:lpstr>提问： 1.有没有一种算法能够在单调的数列中稳定，快速的查询？  2.有没有函数能够完成这个操作？  3.什么情况下需要这个操作？  4.特定情况下能进化吗？</vt:lpstr>
      <vt:lpstr>答： 1.二分  复杂度：logN 2.（1） lower_bound用法   </vt:lpstr>
      <vt:lpstr>2.(2)upper_bound使用用法大致与lower_bound相同，区别是前者查找第一个大于该元素的下标，后者是查找第一个大于等于该元素的下标</vt:lpstr>
      <vt:lpstr>PowerPoint 演示文稿</vt:lpstr>
      <vt:lpstr>二分能进化吗？ 请看这道题！ https://codeforces.com/contest/1999/problem/G2</vt:lpstr>
      <vt:lpstr>二分当然能进化成三分，但是仅限于这种特定情况，非必要还是用二分比较好 </vt:lpstr>
      <vt:lpstr>倍增有什么用？ 使线性的处理转化为对数级的处理，大大地优化时间复杂度 比如？ 最近公共祖先，st表的应用 以及 https://zhuanlan.zhihu.com/p/720220924?utm_campaign=&amp;utm_medium=social&amp;utm_psn=1823112465967374336&amp;utm_source=qq</vt:lpstr>
      <vt:lpstr>St表：O1查询区间最大，最小值 先上代码 </vt:lpstr>
      <vt:lpstr>接下来我们通过逐渐拆解代码理解倍增是怎么用的，怎么体现的； </vt:lpstr>
      <vt:lpstr>状态转移</vt:lpstr>
      <vt:lpstr>PowerPoint 演示文稿</vt:lpstr>
      <vt:lpstr>PowerPoint 演示文稿</vt:lpstr>
      <vt:lpstr>接下来我们来讲讲快速幂，快速幂跟二分一样都是非常useful的算法。 提问：如果现在让你算pow(2,n)你该怎么办？   尽你所能最好能完成logN复杂度吗？  现在快速幂就来了，让你算pow（2，1000000） 只需要20次操作！！！！ 话不多说直接开始操作</vt:lpstr>
      <vt:lpstr>PowerPoint 演示文稿</vt:lpstr>
      <vt:lpstr>PowerPoint 演示文稿</vt:lpstr>
      <vt:lpstr>PowerPoint 演示文稿</vt:lpstr>
      <vt:lpstr>既然我发问了，那肯定是有的，那么矩阵快速幂该怎么学呢？ 我们再看刚刚的代码</vt:lpstr>
      <vt:lpstr>res=1; 在线代中，显然我们可以联想到单位矩阵 </vt:lpstr>
      <vt:lpstr>矩阵乘法呢？    举个例子</vt:lpstr>
      <vt:lpstr>实际情况中，矩阵快速幂也许大部分都是正方形的  值得注意的，乘法是左乘还是右乘，在线代中，这两个并非是等价的  解决这两问题之后，快去尝试谢谢矩阵快速幂把，当然也许非常困难，学有余力的同学可以研究研究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二分，倍增，快速幂</dc:title>
  <dc:creator>微 虞</dc:creator>
  <cp:lastModifiedBy>yudongyouqing</cp:lastModifiedBy>
  <cp:revision>17</cp:revision>
  <dcterms:created xsi:type="dcterms:W3CDTF">2024-10-14T11:19:00Z</dcterms:created>
  <dcterms:modified xsi:type="dcterms:W3CDTF">2024-10-21T03:10:06Z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B58E84929E72402EBD3BD1E1CFF40B6B_12</vt:lpwstr>
  </property>
  <property fmtid="{D5CDD505-2E9C-101B-9397-08002B2CF9AE}" pid="3" name="KSOProductBuildVer">
    <vt:lpwstr>2052-12.8.2.17838</vt:lpwstr>
  </property>
</Properties>
</file>