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307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181818"/>
    <a:srgbClr val="212121"/>
    <a:srgbClr val="0A0A0A"/>
    <a:srgbClr val="000000"/>
    <a:srgbClr val="D9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535" autoAdjust="0"/>
  </p:normalViewPr>
  <p:slideViewPr>
    <p:cSldViewPr showGuides="1">
      <p:cViewPr varScale="1">
        <p:scale>
          <a:sx n="89" d="100"/>
          <a:sy n="89" d="100"/>
        </p:scale>
        <p:origin x="102" y="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the</a:t>
            </a:r>
            <a:r>
              <a:rPr lang="en-US" baseline="0" dirty="0" smtClean="0"/>
              <a:t> students which devices they use to visit websites.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Explain that more and more, web developers have to account for people using a variety of different devices to view information on the web.</a:t>
            </a:r>
          </a:p>
          <a:p>
            <a:endParaRPr lang="en-US" baseline="0" dirty="0" smtClean="0"/>
          </a:p>
          <a:p>
            <a:r>
              <a:rPr lang="en-US" b="0" baseline="0" dirty="0" smtClean="0"/>
              <a:t>Show the definition of </a:t>
            </a:r>
            <a:r>
              <a:rPr lang="en-US" b="1" baseline="0" dirty="0" smtClean="0"/>
              <a:t>responsive web design</a:t>
            </a:r>
            <a:r>
              <a:rPr lang="en-US" b="0" baseline="0" dirty="0" smtClean="0"/>
              <a:t>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53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Open the websites</a:t>
            </a:r>
            <a:r>
              <a:rPr lang="en-US" baseline="0" dirty="0" smtClean="0"/>
              <a:t> and show them in desktop and mobile modes.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mobile mode, Wikipedia feels like a desktop website, and it is not easy to read everything on the screen. National Geographic feels like a mobile app!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16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the percentage-based property</a:t>
            </a:r>
            <a:r>
              <a:rPr lang="en-US" baseline="0" dirty="0" smtClean="0"/>
              <a:t> values, explain that the image’s width value will be 50% of the parent’s width.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media queries, explain that wrapping a CSS ruleset in the query will mean it only applies if the condition is met. In this example, the </a:t>
            </a:r>
            <a:r>
              <a:rPr lang="en-US" b="1" baseline="0" dirty="0" smtClean="0"/>
              <a:t>.grid</a:t>
            </a:r>
            <a:r>
              <a:rPr lang="en-US" b="0" baseline="0" dirty="0" smtClean="0"/>
              <a:t> ruleset will only apply if the screen has </a:t>
            </a:r>
            <a:r>
              <a:rPr lang="en-US" b="0" i="1" baseline="0" dirty="0" smtClean="0"/>
              <a:t>less</a:t>
            </a:r>
            <a:r>
              <a:rPr lang="en-US" b="0" baseline="0" dirty="0" smtClean="0"/>
              <a:t> than a 600px width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7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View the </a:t>
            </a:r>
            <a:r>
              <a:rPr lang="en-US" dirty="0" err="1" smtClean="0"/>
              <a:t>Repl</a:t>
            </a:r>
            <a:r>
              <a:rPr lang="en-US" baseline="0" dirty="0" smtClean="0"/>
              <a:t> and show how it works. Change the size of the viewport to see the image change its size and the grid go from horizontal to vertical.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Allow students </a:t>
            </a:r>
            <a:r>
              <a:rPr lang="en-US" b="1" baseline="0" dirty="0" smtClean="0"/>
              <a:t>5 minutes</a:t>
            </a:r>
            <a:r>
              <a:rPr lang="en-US" baseline="0" dirty="0" smtClean="0"/>
              <a:t> to work on this.</a:t>
            </a:r>
          </a:p>
          <a:p>
            <a:endParaRPr lang="en-US" baseline="0" dirty="0" smtClean="0"/>
          </a:p>
          <a:p>
            <a:r>
              <a:rPr lang="en-US" i="1" baseline="0" dirty="0" smtClean="0"/>
              <a:t>Note that these methods for responsive design are not as important, because Bootstrap takes care of a lot of this.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86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a little more</a:t>
            </a:r>
            <a:r>
              <a:rPr lang="en-US" baseline="0" dirty="0" smtClean="0"/>
              <a:t> background on the purpose of Bootstrap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53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Students will not need to remember</a:t>
            </a:r>
            <a:r>
              <a:rPr lang="en-US" baseline="0" dirty="0" smtClean="0"/>
              <a:t> </a:t>
            </a:r>
            <a:r>
              <a:rPr lang="en-US" dirty="0" smtClean="0"/>
              <a:t>all this stuff – it should be copy/pasted when using bootstrap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07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lot of classes are built into Bootstrap’s CSS.</a:t>
            </a:r>
            <a:r>
              <a:rPr lang="en-US" baseline="0" dirty="0" smtClean="0"/>
              <a:t> All a developer needs to do is add the </a:t>
            </a:r>
            <a:r>
              <a:rPr lang="en-US" b="1" baseline="0" dirty="0" smtClean="0"/>
              <a:t>class attribute</a:t>
            </a:r>
            <a:r>
              <a:rPr lang="en-US" b="0" baseline="0" dirty="0" smtClean="0"/>
              <a:t> with the given value to an HTML element.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More on rows/columns on the next slide.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77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that adding</a:t>
            </a:r>
            <a:r>
              <a:rPr lang="en-US" baseline="0" dirty="0" smtClean="0"/>
              <a:t> any of these classes will set the size of a column within a row.</a:t>
            </a:r>
          </a:p>
          <a:p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Every column in a given row has to add</a:t>
            </a:r>
            <a:r>
              <a:rPr lang="en-US" baseline="0" dirty="0" smtClean="0"/>
              <a:t> up to 12 total.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For example, the </a:t>
            </a:r>
            <a:r>
              <a:rPr lang="en-US" b="1" baseline="0" dirty="0" smtClean="0"/>
              <a:t>col-md-1</a:t>
            </a:r>
            <a:r>
              <a:rPr lang="en-US" b="0" baseline="0" dirty="0" smtClean="0"/>
              <a:t> class will set a column to be 1/12 width of the row. The </a:t>
            </a:r>
            <a:r>
              <a:rPr lang="en-US" b="1" baseline="0" dirty="0" smtClean="0"/>
              <a:t>col-md-6</a:t>
            </a:r>
            <a:r>
              <a:rPr lang="en-US" b="0" baseline="0" dirty="0" smtClean="0"/>
              <a:t> class will set a column to be ½ width of the row.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94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Visit the example site to show Bootstrap</a:t>
            </a:r>
            <a:r>
              <a:rPr lang="en-US" baseline="0" dirty="0" smtClean="0"/>
              <a:t> in action.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Ask the students the questions in the list to see if they can guess the answers.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24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March 23,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March 23,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March 23,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&lt;Call to action&gt;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 smtClean="0"/>
              <a:t>Type “Agenda”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Item 1</a:t>
            </a:r>
          </a:p>
          <a:p>
            <a:pPr lvl="0"/>
            <a:r>
              <a:rPr lang="en-US" dirty="0" smtClean="0"/>
              <a:t>Item 2</a:t>
            </a:r>
          </a:p>
          <a:p>
            <a:pPr lvl="0"/>
            <a:r>
              <a:rPr lang="en-US" dirty="0" smtClean="0"/>
              <a:t>Item 3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Notable Quote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– Attribution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v4-alpha.getbootstrap.com/examples/jumbotron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ortnit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nationalgeographic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repls/ReadyFearlessClimat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 smtClean="0"/>
              <a:t>Responsive Web Design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883068" cy="553998"/>
          </a:xfrm>
        </p:spPr>
        <p:txBody>
          <a:bodyPr/>
          <a:lstStyle/>
          <a:p>
            <a:r>
              <a:rPr lang="en-US" dirty="0" smtClean="0"/>
              <a:t>Hy-Tech Club: Web 101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Grid Columns – add up to 12</a:t>
            </a:r>
            <a:endParaRPr lang="en-US" dirty="0"/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9018840"/>
              </p:ext>
            </p:extLst>
          </p:nvPr>
        </p:nvGraphicFramePr>
        <p:xfrm>
          <a:off x="381000" y="1371600"/>
          <a:ext cx="11430000" cy="4800600"/>
        </p:xfrm>
        <a:graphic>
          <a:graphicData uri="http://schemas.openxmlformats.org/drawingml/2006/table">
            <a:tbl>
              <a:tblPr firstRow="1" bandRow="1"/>
              <a:tblGrid>
                <a:gridCol w="952500">
                  <a:extLst>
                    <a:ext uri="{9D8B030D-6E8A-4147-A177-3AD203B41FA5}">
                      <a16:colId xmlns:a16="http://schemas.microsoft.com/office/drawing/2014/main" val="1258232975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618605057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353576907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328264598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449863249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942126331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155268589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115060409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185184857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756295289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57760966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532092075"/>
                    </a:ext>
                  </a:extLst>
                </a:gridCol>
              </a:tblGrid>
              <a:tr h="108047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col-md-1</a:t>
                      </a:r>
                      <a:endParaRPr lang="en-US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B8CED0"/>
                      </a:solidFill>
                    </a:lnL>
                    <a:lnR w="12700" cmpd="sng">
                      <a:solidFill>
                        <a:srgbClr val="B8CED0"/>
                      </a:solidFill>
                    </a:lnR>
                    <a:lnT w="12700" cmpd="sng">
                      <a:solidFill>
                        <a:srgbClr val="B8CED0"/>
                      </a:solidFill>
                    </a:lnT>
                    <a:lnB w="12700" cmpd="sng">
                      <a:solidFill>
                        <a:srgbClr val="B8CED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CED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col-md-1</a:t>
                      </a:r>
                      <a:endParaRPr lang="en-US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B8CED0"/>
                      </a:solidFill>
                    </a:lnL>
                    <a:lnR w="12700" cmpd="sng">
                      <a:solidFill>
                        <a:srgbClr val="B8CED0"/>
                      </a:solidFill>
                    </a:lnR>
                    <a:lnT w="12700" cmpd="sng">
                      <a:solidFill>
                        <a:srgbClr val="B8CED0"/>
                      </a:solidFill>
                    </a:lnT>
                    <a:lnB w="12700" cmpd="sng">
                      <a:solidFill>
                        <a:srgbClr val="B8CED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CED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col-md-1</a:t>
                      </a:r>
                      <a:endParaRPr lang="en-US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B8CED0"/>
                      </a:solidFill>
                    </a:lnL>
                    <a:lnR w="12700" cmpd="sng">
                      <a:solidFill>
                        <a:srgbClr val="B8CED0"/>
                      </a:solidFill>
                    </a:lnR>
                    <a:lnT w="12700" cmpd="sng">
                      <a:solidFill>
                        <a:srgbClr val="B8CED0"/>
                      </a:solidFill>
                    </a:lnT>
                    <a:lnB w="12700" cmpd="sng">
                      <a:solidFill>
                        <a:srgbClr val="B8CED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CED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col-md-1</a:t>
                      </a:r>
                      <a:endParaRPr lang="en-US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B8CED0"/>
                      </a:solidFill>
                    </a:lnL>
                    <a:lnR w="12700" cmpd="sng">
                      <a:solidFill>
                        <a:srgbClr val="B8CED0"/>
                      </a:solidFill>
                    </a:lnR>
                    <a:lnT w="12700" cmpd="sng">
                      <a:solidFill>
                        <a:srgbClr val="B8CED0"/>
                      </a:solidFill>
                    </a:lnT>
                    <a:lnB w="12700" cmpd="sng">
                      <a:solidFill>
                        <a:srgbClr val="B8CED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CED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b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col-md-1</a:t>
                      </a:r>
                      <a:endParaRPr lang="en-US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B8CED0"/>
                      </a:solidFill>
                    </a:lnL>
                    <a:lnR w="12700" cmpd="sng">
                      <a:solidFill>
                        <a:srgbClr val="B8CED0"/>
                      </a:solidFill>
                    </a:lnR>
                    <a:lnT w="12700" cmpd="sng">
                      <a:solidFill>
                        <a:srgbClr val="B8CED0"/>
                      </a:solidFill>
                    </a:lnT>
                    <a:lnB w="12700" cmpd="sng">
                      <a:solidFill>
                        <a:srgbClr val="B8CED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CED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col-md-1</a:t>
                      </a:r>
                      <a:endParaRPr lang="en-US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B8CED0"/>
                      </a:solidFill>
                    </a:lnL>
                    <a:lnR w="12700" cmpd="sng">
                      <a:solidFill>
                        <a:srgbClr val="B8CED0"/>
                      </a:solidFill>
                    </a:lnR>
                    <a:lnT w="12700" cmpd="sng">
                      <a:solidFill>
                        <a:srgbClr val="B8CED0"/>
                      </a:solidFill>
                    </a:lnT>
                    <a:lnB w="12700" cmpd="sng">
                      <a:solidFill>
                        <a:srgbClr val="B8CED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CED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col-md-1</a:t>
                      </a:r>
                      <a:endParaRPr lang="en-US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B8CED0"/>
                      </a:solidFill>
                    </a:lnL>
                    <a:lnR w="12700" cmpd="sng">
                      <a:solidFill>
                        <a:srgbClr val="B8CED0"/>
                      </a:solidFill>
                    </a:lnR>
                    <a:lnT w="12700" cmpd="sng">
                      <a:solidFill>
                        <a:srgbClr val="B8CED0"/>
                      </a:solidFill>
                    </a:lnT>
                    <a:lnB w="12700" cmpd="sng">
                      <a:solidFill>
                        <a:srgbClr val="B8CED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CED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col-md-1</a:t>
                      </a:r>
                      <a:endParaRPr lang="en-US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B8CED0"/>
                      </a:solidFill>
                    </a:lnL>
                    <a:lnR w="12700" cmpd="sng">
                      <a:solidFill>
                        <a:srgbClr val="B8CED0"/>
                      </a:solidFill>
                    </a:lnR>
                    <a:lnT w="12700" cmpd="sng">
                      <a:solidFill>
                        <a:srgbClr val="B8CED0"/>
                      </a:solidFill>
                    </a:lnT>
                    <a:lnB w="12700" cmpd="sng">
                      <a:solidFill>
                        <a:srgbClr val="B8CED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CED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col-md-1</a:t>
                      </a:r>
                      <a:endParaRPr lang="en-US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B8CED0"/>
                      </a:solidFill>
                    </a:lnL>
                    <a:lnR w="12700" cmpd="sng">
                      <a:solidFill>
                        <a:srgbClr val="B8CED0"/>
                      </a:solidFill>
                    </a:lnR>
                    <a:lnT w="12700" cmpd="sng">
                      <a:solidFill>
                        <a:srgbClr val="B8CED0"/>
                      </a:solidFill>
                    </a:lnT>
                    <a:lnB w="12700" cmpd="sng">
                      <a:solidFill>
                        <a:srgbClr val="B8CED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CED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col-md-1</a:t>
                      </a:r>
                      <a:endParaRPr lang="en-US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B8CED0"/>
                      </a:solidFill>
                    </a:lnL>
                    <a:lnR w="12700" cmpd="sng">
                      <a:solidFill>
                        <a:srgbClr val="B8CED0"/>
                      </a:solidFill>
                    </a:lnR>
                    <a:lnT w="12700" cmpd="sng">
                      <a:solidFill>
                        <a:srgbClr val="B8CED0"/>
                      </a:solidFill>
                    </a:lnT>
                    <a:lnB w="12700" cmpd="sng">
                      <a:solidFill>
                        <a:srgbClr val="B8CED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CED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col-md-1</a:t>
                      </a:r>
                      <a:endParaRPr lang="en-US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B8CED0"/>
                      </a:solidFill>
                    </a:lnL>
                    <a:lnR w="12700" cmpd="sng">
                      <a:solidFill>
                        <a:srgbClr val="B8CED0"/>
                      </a:solidFill>
                    </a:lnR>
                    <a:lnT w="12700" cmpd="sng">
                      <a:solidFill>
                        <a:srgbClr val="B8CED0"/>
                      </a:solidFill>
                    </a:lnT>
                    <a:lnB w="12700" cmpd="sng">
                      <a:solidFill>
                        <a:srgbClr val="B8CED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CED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col-md-1</a:t>
                      </a:r>
                      <a:endParaRPr lang="en-US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B8CED0"/>
                      </a:solidFill>
                    </a:lnL>
                    <a:lnR w="12700" cmpd="sng">
                      <a:solidFill>
                        <a:srgbClr val="B8CED0"/>
                      </a:solidFill>
                    </a:lnR>
                    <a:lnT w="12700" cmpd="sng">
                      <a:solidFill>
                        <a:srgbClr val="B8CED0"/>
                      </a:solidFill>
                    </a:lnT>
                    <a:lnB w="12700" cmpd="sng">
                      <a:solidFill>
                        <a:srgbClr val="B8CED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CED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828572"/>
                  </a:ext>
                </a:extLst>
              </a:tr>
              <a:tr h="1017148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col-md-4</a:t>
                      </a:r>
                      <a:endParaRPr lang="en-US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B8CED0"/>
                      </a:solidFill>
                    </a:lnL>
                    <a:lnR w="12700" cmpd="sng">
                      <a:solidFill>
                        <a:srgbClr val="B8CED0"/>
                      </a:solidFill>
                    </a:lnR>
                    <a:lnT w="12700" cmpd="sng">
                      <a:solidFill>
                        <a:srgbClr val="B8CED0"/>
                      </a:solidFill>
                    </a:lnT>
                    <a:lnB w="12700" cmpd="sng">
                      <a:solidFill>
                        <a:srgbClr val="B8CED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CED0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col-md-4</a:t>
                      </a:r>
                      <a:endParaRPr lang="en-US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B8CED0"/>
                      </a:solidFill>
                    </a:lnL>
                    <a:lnR w="12700" cmpd="sng">
                      <a:solidFill>
                        <a:srgbClr val="B8CED0"/>
                      </a:solidFill>
                    </a:lnR>
                    <a:lnT w="12700" cmpd="sng">
                      <a:solidFill>
                        <a:srgbClr val="B8CED0"/>
                      </a:solidFill>
                    </a:lnT>
                    <a:lnB w="12700" cmpd="sng">
                      <a:solidFill>
                        <a:srgbClr val="B8CED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CED0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col-md-4</a:t>
                      </a:r>
                      <a:endParaRPr lang="en-US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B8CED0"/>
                      </a:solidFill>
                    </a:lnL>
                    <a:lnR w="12700" cmpd="sng">
                      <a:solidFill>
                        <a:srgbClr val="B8CED0"/>
                      </a:solidFill>
                    </a:lnR>
                    <a:lnT w="12700" cmpd="sng">
                      <a:solidFill>
                        <a:srgbClr val="B8CED0"/>
                      </a:solidFill>
                    </a:lnT>
                    <a:lnB w="12700" cmpd="sng">
                      <a:solidFill>
                        <a:srgbClr val="B8CED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CED0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456689"/>
                  </a:ext>
                </a:extLst>
              </a:tr>
              <a:tr h="862749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col-md-3</a:t>
                      </a:r>
                      <a:endParaRPr lang="en-US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B8CED0"/>
                      </a:solidFill>
                    </a:lnL>
                    <a:lnR w="12700" cmpd="sng">
                      <a:solidFill>
                        <a:srgbClr val="B8CED0"/>
                      </a:solidFill>
                    </a:lnR>
                    <a:lnT w="12700" cmpd="sng">
                      <a:solidFill>
                        <a:srgbClr val="B8CED0"/>
                      </a:solidFill>
                    </a:lnT>
                    <a:lnB w="12700" cmpd="sng">
                      <a:solidFill>
                        <a:srgbClr val="B8CED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CED0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col-md-3</a:t>
                      </a:r>
                      <a:endParaRPr lang="en-US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B8CED0"/>
                      </a:solidFill>
                    </a:lnL>
                    <a:lnR w="12700" cmpd="sng">
                      <a:solidFill>
                        <a:srgbClr val="B8CED0"/>
                      </a:solidFill>
                    </a:lnR>
                    <a:lnT w="12700" cmpd="sng">
                      <a:solidFill>
                        <a:srgbClr val="B8CED0"/>
                      </a:solidFill>
                    </a:lnT>
                    <a:lnB w="12700" cmpd="sng">
                      <a:solidFill>
                        <a:srgbClr val="B8CED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CED0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col-md-3</a:t>
                      </a:r>
                      <a:endParaRPr lang="en-US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B8CED0"/>
                      </a:solidFill>
                    </a:lnL>
                    <a:lnR w="12700" cmpd="sng">
                      <a:solidFill>
                        <a:srgbClr val="B8CED0"/>
                      </a:solidFill>
                    </a:lnR>
                    <a:lnT w="12700" cmpd="sng">
                      <a:solidFill>
                        <a:srgbClr val="B8CED0"/>
                      </a:solidFill>
                    </a:lnT>
                    <a:lnB w="12700" cmpd="sng">
                      <a:solidFill>
                        <a:srgbClr val="B8CED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CED0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b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col-md-3</a:t>
                      </a:r>
                      <a:endParaRPr lang="en-US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B8CED0"/>
                      </a:solidFill>
                    </a:lnL>
                    <a:lnR w="12700" cmpd="sng">
                      <a:solidFill>
                        <a:srgbClr val="B8CED0"/>
                      </a:solidFill>
                    </a:lnR>
                    <a:lnT w="12700" cmpd="sng">
                      <a:solidFill>
                        <a:srgbClr val="B8CED0"/>
                      </a:solidFill>
                    </a:lnT>
                    <a:lnB w="12700" cmpd="sng">
                      <a:solidFill>
                        <a:srgbClr val="B8CED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CED0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029442"/>
                  </a:ext>
                </a:extLst>
              </a:tr>
              <a:tr h="920114">
                <a:tc gridSpan="6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col-md-6</a:t>
                      </a:r>
                      <a:endParaRPr lang="en-US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B8CED0"/>
                      </a:solidFill>
                    </a:lnL>
                    <a:lnR w="12700" cmpd="sng">
                      <a:solidFill>
                        <a:srgbClr val="B8CED0"/>
                      </a:solidFill>
                    </a:lnR>
                    <a:lnT w="12700" cmpd="sng">
                      <a:solidFill>
                        <a:srgbClr val="B8CED0"/>
                      </a:solidFill>
                    </a:lnT>
                    <a:lnB w="12700" cmpd="sng">
                      <a:solidFill>
                        <a:srgbClr val="B8CED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CED0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 gridSpan="6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col-md-6</a:t>
                      </a:r>
                      <a:endParaRPr lang="en-US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B8CED0"/>
                      </a:solidFill>
                    </a:lnL>
                    <a:lnR w="12700" cmpd="sng">
                      <a:solidFill>
                        <a:srgbClr val="B8CED0"/>
                      </a:solidFill>
                    </a:lnR>
                    <a:lnT w="12700" cmpd="sng">
                      <a:solidFill>
                        <a:srgbClr val="B8CED0"/>
                      </a:solidFill>
                    </a:lnT>
                    <a:lnB w="12700" cmpd="sng">
                      <a:solidFill>
                        <a:srgbClr val="B8CED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CED0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89673"/>
                  </a:ext>
                </a:extLst>
              </a:tr>
              <a:tr h="920113">
                <a:tc gridSpan="8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col-md-8</a:t>
                      </a:r>
                      <a:endParaRPr lang="en-US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B8CED0"/>
                      </a:solidFill>
                    </a:lnL>
                    <a:lnR w="12700" cmpd="sng">
                      <a:solidFill>
                        <a:srgbClr val="B8CED0"/>
                      </a:solidFill>
                    </a:lnR>
                    <a:lnT w="12700" cmpd="sng">
                      <a:solidFill>
                        <a:srgbClr val="B8CED0"/>
                      </a:solidFill>
                    </a:lnT>
                    <a:lnB w="12700" cmpd="sng">
                      <a:solidFill>
                        <a:srgbClr val="B8CED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CED0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col-md-4</a:t>
                      </a:r>
                      <a:endParaRPr lang="en-US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B8CED0"/>
                      </a:solidFill>
                    </a:lnL>
                    <a:lnR w="12700" cmpd="sng">
                      <a:solidFill>
                        <a:srgbClr val="B8CED0"/>
                      </a:solidFill>
                    </a:lnR>
                    <a:lnT w="12700" cmpd="sng">
                      <a:solidFill>
                        <a:srgbClr val="B8CED0"/>
                      </a:solidFill>
                    </a:lnT>
                    <a:lnB w="12700" cmpd="sng">
                      <a:solidFill>
                        <a:srgbClr val="B8CED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CED0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845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62406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3600" dirty="0">
                <a:hlinkClick r:id="rId3"/>
              </a:rPr>
              <a:t>https://v4-alpha.getbootstrap.com/examples/jumbotron</a:t>
            </a:r>
            <a:r>
              <a:rPr lang="en-US" sz="3600" dirty="0" smtClean="0">
                <a:hlinkClick r:id="rId3"/>
              </a:rPr>
              <a:t>/</a:t>
            </a:r>
            <a:endParaRPr lang="en-US" sz="3600" dirty="0" smtClean="0"/>
          </a:p>
          <a:p>
            <a:pPr marL="57150" indent="0">
              <a:buNone/>
            </a:pPr>
            <a:endParaRPr lang="en-US" sz="3600" dirty="0"/>
          </a:p>
          <a:p>
            <a:pPr marL="571500" indent="-571500"/>
            <a:r>
              <a:rPr lang="en-US" sz="36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Which part is the 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jumbotron</a:t>
            </a:r>
            <a:r>
              <a:rPr lang="en-US" sz="36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?</a:t>
            </a:r>
          </a:p>
          <a:p>
            <a:pPr marL="571500" indent="-571500"/>
            <a:r>
              <a:rPr lang="en-US" sz="36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Which part is 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row</a:t>
            </a:r>
            <a:r>
              <a:rPr lang="en-US" sz="36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?</a:t>
            </a:r>
          </a:p>
          <a:p>
            <a:pPr marL="571500" indent="-571500"/>
            <a:r>
              <a:rPr lang="en-US" sz="36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What does 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container</a:t>
            </a:r>
            <a:r>
              <a:rPr lang="en-US" sz="36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class do?</a:t>
            </a:r>
          </a:p>
          <a:p>
            <a:pPr marL="571500" indent="-571500"/>
            <a:r>
              <a:rPr lang="en-US" sz="36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What does 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text-center</a:t>
            </a:r>
            <a:r>
              <a:rPr lang="en-US" sz="36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class do?</a:t>
            </a:r>
          </a:p>
          <a:p>
            <a:pPr marL="571500" indent="-571500"/>
            <a:r>
              <a:rPr lang="en-US" sz="36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Which class would be used for the columns?</a:t>
            </a:r>
          </a:p>
          <a:p>
            <a:pPr marL="5715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391895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What devices do you use to view web content?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Desktop computer, laptop, smartphone, tablet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57150" indent="0">
              <a:buNone/>
            </a:pPr>
            <a:r>
              <a:rPr lang="en-US" sz="3600" dirty="0" smtClean="0">
                <a:solidFill>
                  <a:schemeClr val="bg1"/>
                </a:solidFill>
              </a:rPr>
              <a:t>Information should be accessible across devices</a:t>
            </a:r>
          </a:p>
          <a:p>
            <a:pPr marL="57150" indent="0">
              <a:buNone/>
            </a:pPr>
            <a:endParaRPr lang="en-US" sz="3600" dirty="0" smtClean="0">
              <a:solidFill>
                <a:schemeClr val="bg1"/>
              </a:solidFill>
            </a:endParaRPr>
          </a:p>
          <a:p>
            <a:pPr marL="57150" indent="0">
              <a:buNone/>
            </a:pPr>
            <a:r>
              <a:rPr lang="en-US" sz="3600" b="1" dirty="0">
                <a:solidFill>
                  <a:schemeClr val="bg1"/>
                </a:solidFill>
              </a:rPr>
              <a:t>Responsive web design</a:t>
            </a:r>
            <a:r>
              <a:rPr lang="en-US" sz="3600" dirty="0">
                <a:solidFill>
                  <a:schemeClr val="bg1"/>
                </a:solidFill>
              </a:rPr>
              <a:t> is an approach to web design that makes </a:t>
            </a:r>
            <a:r>
              <a:rPr lang="en-US" sz="3600" dirty="0" smtClean="0">
                <a:solidFill>
                  <a:schemeClr val="bg1"/>
                </a:solidFill>
              </a:rPr>
              <a:t>webpages </a:t>
            </a:r>
            <a:r>
              <a:rPr lang="en-US" sz="3600" dirty="0">
                <a:solidFill>
                  <a:schemeClr val="bg1"/>
                </a:solidFill>
              </a:rPr>
              <a:t>render well on a variety of devices and window or screen sizes</a:t>
            </a:r>
          </a:p>
          <a:p>
            <a:pPr marL="57150" indent="0">
              <a:buNone/>
            </a:pP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6248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Responsiveness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4000" b="1" dirty="0" smtClean="0"/>
              <a:t>Bad:</a:t>
            </a:r>
          </a:p>
          <a:p>
            <a:pPr marL="57150" indent="0">
              <a:buNone/>
            </a:pPr>
            <a:r>
              <a:rPr lang="en-US" sz="4000" dirty="0">
                <a:hlinkClick r:id="rId3"/>
              </a:rPr>
              <a:t>https://en.wikipedia.org/wiki/Fortnite</a:t>
            </a:r>
            <a:endParaRPr lang="en-US" sz="4000" b="1" dirty="0"/>
          </a:p>
          <a:p>
            <a:pPr marL="57150" indent="0">
              <a:buNone/>
            </a:pPr>
            <a:endParaRPr lang="en-US" sz="4000" b="1" dirty="0" smtClean="0"/>
          </a:p>
          <a:p>
            <a:pPr marL="57150" indent="0">
              <a:buNone/>
            </a:pPr>
            <a:endParaRPr lang="en-US" sz="4000" b="1" dirty="0" smtClean="0"/>
          </a:p>
          <a:p>
            <a:pPr marL="57150" indent="0">
              <a:buNone/>
            </a:pPr>
            <a:r>
              <a:rPr lang="en-US" sz="4000" b="1" dirty="0" smtClean="0"/>
              <a:t>Good:</a:t>
            </a:r>
          </a:p>
          <a:p>
            <a:pPr marL="57150" indent="0">
              <a:buNone/>
            </a:pPr>
            <a:r>
              <a:rPr lang="en-US" sz="4000" dirty="0">
                <a:hlinkClick r:id="rId4"/>
              </a:rPr>
              <a:t>https://www.nationalgeographic.com/</a:t>
            </a:r>
            <a:endParaRPr lang="en-US" sz="4000" dirty="0"/>
          </a:p>
          <a:p>
            <a:pPr marL="57150" indent="0">
              <a:buNone/>
            </a:pP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743578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do responsive design manually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i="1" dirty="0" smtClean="0"/>
              <a:t>percentage-based</a:t>
            </a:r>
            <a:r>
              <a:rPr lang="en-US" dirty="0" smtClean="0"/>
              <a:t> property values in CSS</a:t>
            </a:r>
          </a:p>
          <a:p>
            <a:pPr marL="57150" indent="0">
              <a:buNone/>
            </a:pP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5715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50%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715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57150" indent="0">
              <a:buNone/>
            </a:pPr>
            <a:endParaRPr lang="en-US" dirty="0" smtClean="0"/>
          </a:p>
          <a:p>
            <a:r>
              <a:rPr lang="en-US" dirty="0" smtClean="0"/>
              <a:t>Use </a:t>
            </a:r>
            <a:r>
              <a:rPr lang="en-US" i="1" dirty="0" smtClean="0"/>
              <a:t>media queries</a:t>
            </a:r>
            <a:r>
              <a:rPr lang="en-US" dirty="0" smtClean="0"/>
              <a:t> to style HTML based on the current viewport</a:t>
            </a:r>
          </a:p>
          <a:p>
            <a:pPr marL="57150" indent="0"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@media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screen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and 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max-width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600px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pPr marL="5715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.grid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5715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display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block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715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pPr marL="5715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4890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sz="4800" dirty="0" smtClean="0"/>
              <a:t>Go to </a:t>
            </a:r>
            <a:r>
              <a:rPr lang="en-US" sz="4800" dirty="0" smtClean="0">
                <a:hlinkClick r:id="rId3"/>
              </a:rPr>
              <a:t>repl.it/</a:t>
            </a:r>
            <a:r>
              <a:rPr lang="en-US" sz="4800" dirty="0" err="1" smtClean="0">
                <a:hlinkClick r:id="rId3"/>
              </a:rPr>
              <a:t>repls</a:t>
            </a:r>
            <a:r>
              <a:rPr lang="en-US" sz="4800" dirty="0" smtClean="0">
                <a:hlinkClick r:id="rId3"/>
              </a:rPr>
              <a:t>/</a:t>
            </a:r>
            <a:r>
              <a:rPr lang="en-US" sz="4800" dirty="0" err="1" smtClean="0">
                <a:hlinkClick r:id="rId3"/>
              </a:rPr>
              <a:t>ReadyFearlessClimate</a:t>
            </a:r>
            <a:endParaRPr lang="en-US" sz="4800" dirty="0" smtClean="0"/>
          </a:p>
          <a:p>
            <a:endParaRPr lang="en-US" dirty="0"/>
          </a:p>
          <a:p>
            <a:pPr marL="571500" indent="-514350">
              <a:buAutoNum type="arabicPeriod"/>
            </a:pPr>
            <a:r>
              <a:rPr lang="en-US" sz="3600" dirty="0" smtClean="0"/>
              <a:t>Make the 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h1</a:t>
            </a:r>
            <a:r>
              <a:rPr lang="en-US" sz="3600" dirty="0" smtClean="0"/>
              <a:t> font bigger</a:t>
            </a:r>
          </a:p>
          <a:p>
            <a:pPr marL="571500" indent="-514350">
              <a:buAutoNum type="arabicPeriod"/>
            </a:pPr>
            <a:r>
              <a:rPr lang="en-US" sz="3600" dirty="0" smtClean="0"/>
              <a:t>Make the </a:t>
            </a:r>
            <a:r>
              <a:rPr lang="en-US" sz="4400" b="1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img</a:t>
            </a:r>
            <a:r>
              <a:rPr lang="en-US" sz="3600" dirty="0" smtClean="0"/>
              <a:t> bigger</a:t>
            </a:r>
          </a:p>
          <a:p>
            <a:pPr marL="571500" indent="-514350">
              <a:buAutoNum type="arabicPeriod"/>
            </a:pPr>
            <a:r>
              <a:rPr lang="en-US" sz="3600" dirty="0" smtClean="0"/>
              <a:t>Make the 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max-width</a:t>
            </a:r>
            <a:r>
              <a:rPr lang="en-US" sz="3600" dirty="0" smtClean="0"/>
              <a:t> for the mobile viewer smaller</a:t>
            </a:r>
          </a:p>
          <a:p>
            <a:pPr marL="571500" indent="-514350">
              <a:buAutoNum type="arabicPeriod"/>
            </a:pPr>
            <a:r>
              <a:rPr lang="en-US" sz="3600" b="1" dirty="0" smtClean="0"/>
              <a:t>CHALLENGE:</a:t>
            </a:r>
            <a:r>
              <a:rPr lang="en-US" sz="3600" dirty="0" smtClean="0"/>
              <a:t> Add an additional column</a:t>
            </a:r>
          </a:p>
        </p:txBody>
      </p:sp>
    </p:spTree>
    <p:extLst>
      <p:ext uri="{BB962C8B-B14F-4D97-AF65-F5344CB8AC3E}">
        <p14:creationId xmlns:p14="http://schemas.microsoft.com/office/powerpoint/2010/main" val="11068328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– a better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5900" y="1600200"/>
            <a:ext cx="6515100" cy="4800600"/>
          </a:xfrm>
        </p:spPr>
        <p:txBody>
          <a:bodyPr>
            <a:normAutofit/>
          </a:bodyPr>
          <a:lstStyle/>
          <a:p>
            <a:r>
              <a:rPr lang="en-US" b="1" dirty="0" smtClean="0"/>
              <a:t>Bootstrap</a:t>
            </a:r>
            <a:r>
              <a:rPr lang="en-US" dirty="0" smtClean="0"/>
              <a:t> is a free and open-source front-end web framework</a:t>
            </a:r>
          </a:p>
          <a:p>
            <a:endParaRPr lang="en-US" dirty="0" smtClean="0"/>
          </a:p>
          <a:p>
            <a:r>
              <a:rPr lang="en-US" dirty="0" smtClean="0"/>
              <a:t>It allows web developers to make their websites responsive out-of-the-box</a:t>
            </a:r>
          </a:p>
          <a:p>
            <a:endParaRPr lang="en-US" dirty="0" smtClean="0"/>
          </a:p>
          <a:p>
            <a:r>
              <a:rPr lang="en-US" dirty="0" smtClean="0"/>
              <a:t>It has a collection of existing CSS classes that developers can apply to their HTML</a:t>
            </a:r>
            <a:endParaRPr lang="en-US" dirty="0"/>
          </a:p>
        </p:txBody>
      </p:sp>
      <p:pic>
        <p:nvPicPr>
          <p:cNvPr id="1028" name="Picture 4" descr="Image result for bootstr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28537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“Pull yourself up by your bootstraps”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800600"/>
            <a:ext cx="11430000" cy="1600200"/>
          </a:xfrm>
        </p:spPr>
        <p:txBody>
          <a:bodyPr/>
          <a:lstStyle/>
          <a:p>
            <a:r>
              <a:rPr lang="en-US" dirty="0" smtClean="0"/>
              <a:t>Bootstrap allows developers to quickly prototype ideas without having to concern themselves with the user interface</a:t>
            </a:r>
          </a:p>
          <a:p>
            <a:r>
              <a:rPr lang="en-US" dirty="0" smtClean="0"/>
              <a:t>It is a very good starting point for new projects </a:t>
            </a:r>
            <a:endParaRPr lang="en-US" dirty="0"/>
          </a:p>
        </p:txBody>
      </p:sp>
      <p:pic>
        <p:nvPicPr>
          <p:cNvPr id="2052" name="Picture 4" descr="Image result for pull yourself up by your bootstra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5" y="1485900"/>
            <a:ext cx="600075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074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sz="3600" b="1" dirty="0" smtClean="0"/>
              <a:t>Meta tag</a:t>
            </a:r>
            <a:r>
              <a:rPr lang="en-US" sz="3600" dirty="0" smtClean="0"/>
              <a:t> – set viewport to scale appropriately</a:t>
            </a:r>
          </a:p>
          <a:p>
            <a:pPr marL="57150" indent="0">
              <a:buNone/>
            </a:pP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&lt;meta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"viewport"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  <a:t>content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"width=device-width, initial-scale=1"</a:t>
            </a: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endParaRPr lang="en-US" sz="3600" dirty="0" smtClean="0"/>
          </a:p>
          <a:p>
            <a:pPr marL="57150" indent="0">
              <a:buNone/>
            </a:pPr>
            <a:r>
              <a:rPr lang="en-US" sz="3600" b="1" dirty="0" smtClean="0"/>
              <a:t>Link tag</a:t>
            </a:r>
            <a:r>
              <a:rPr lang="en-US" sz="3600" dirty="0" smtClean="0"/>
              <a:t> – import Bootstrap’s CSS</a:t>
            </a:r>
          </a:p>
          <a:p>
            <a:pPr marL="57150" indent="0">
              <a:buNone/>
            </a:pP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&lt;link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Consolas" panose="020B0609020204030204" pitchFamily="49" charset="0"/>
              </a:rPr>
              <a:t>rel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"stylesheet"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"https://maxcdn.bootstrapcdn.com/bootstrap/4.3.1/</a:t>
            </a:r>
            <a:r>
              <a:rPr lang="en-US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css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/bootstrap.min.css"</a:t>
            </a: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231001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3600" b="1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jumbotron</a:t>
            </a:r>
            <a:r>
              <a:rPr lang="en-US" dirty="0" smtClean="0"/>
              <a:t> – </a:t>
            </a:r>
            <a:r>
              <a:rPr lang="en-US" dirty="0"/>
              <a:t>to create big banner headers</a:t>
            </a:r>
          </a:p>
          <a:p>
            <a:pPr marL="57150" indent="0">
              <a:buNone/>
            </a:pPr>
            <a:r>
              <a:rPr lang="en-US" sz="3600" b="1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text-center</a:t>
            </a:r>
            <a:r>
              <a:rPr lang="en-US" dirty="0" smtClean="0"/>
              <a:t> – </a:t>
            </a:r>
            <a:r>
              <a:rPr lang="en-US" dirty="0"/>
              <a:t>to center text</a:t>
            </a:r>
          </a:p>
          <a:p>
            <a:pPr marL="57150" indent="0">
              <a:buNone/>
            </a:pPr>
            <a:r>
              <a:rPr lang="en-US" sz="3600" b="1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container</a:t>
            </a:r>
            <a:r>
              <a:rPr lang="en-US" dirty="0" smtClean="0"/>
              <a:t> – </a:t>
            </a:r>
            <a:r>
              <a:rPr lang="en-US" dirty="0"/>
              <a:t>to add space on sides</a:t>
            </a:r>
          </a:p>
          <a:p>
            <a:pPr marL="57150" indent="0">
              <a:buNone/>
            </a:pPr>
            <a:r>
              <a:rPr lang="en-US" sz="3600" b="1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row</a:t>
            </a:r>
            <a:r>
              <a:rPr lang="en-US" dirty="0" smtClean="0"/>
              <a:t> – </a:t>
            </a:r>
            <a:r>
              <a:rPr lang="en-US" dirty="0"/>
              <a:t>to create grid rows</a:t>
            </a:r>
          </a:p>
          <a:p>
            <a:pPr marL="57150" indent="0">
              <a:buNone/>
            </a:pP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col-md-</a:t>
            </a:r>
            <a:r>
              <a:rPr lang="en-US" sz="3600" b="1" dirty="0" smtClean="0">
                <a:solidFill>
                  <a:srgbClr val="FF8300"/>
                </a:solidFill>
                <a:latin typeface="Consolas" panose="020B0609020204030204" pitchFamily="49" charset="0"/>
              </a:rPr>
              <a:t>*</a:t>
            </a:r>
            <a:r>
              <a:rPr lang="en-US" dirty="0" smtClean="0"/>
              <a:t> – </a:t>
            </a:r>
            <a:r>
              <a:rPr lang="en-US" dirty="0"/>
              <a:t>to create grid columns (sized by </a:t>
            </a:r>
            <a:r>
              <a:rPr lang="en-US" sz="3600" b="1" dirty="0">
                <a:solidFill>
                  <a:srgbClr val="FF8300"/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)</a:t>
            </a:r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i="1" dirty="0"/>
              <a:t>Each </a:t>
            </a:r>
            <a:r>
              <a:rPr lang="en-US" b="1" i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.row</a:t>
            </a:r>
            <a:r>
              <a:rPr lang="en-US" i="1" dirty="0"/>
              <a:t> has 12 columns total, but they can merge depending on the class of the cell </a:t>
            </a:r>
            <a:r>
              <a:rPr lang="en-US" b="1" i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div</a:t>
            </a:r>
            <a:endParaRPr lang="en-US" sz="2000" b="1" i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1576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3146</TotalTime>
  <Words>733</Words>
  <Application>Microsoft Office PowerPoint</Application>
  <PresentationFormat>Widescreen</PresentationFormat>
  <Paragraphs>127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Calibri</vt:lpstr>
      <vt:lpstr>Consolas</vt:lpstr>
      <vt:lpstr>Segoe UI</vt:lpstr>
      <vt:lpstr>Wingdings</vt:lpstr>
      <vt:lpstr>Hyland 2019</vt:lpstr>
      <vt:lpstr>Responsive Web Design</vt:lpstr>
      <vt:lpstr>What devices do you use to view web content?</vt:lpstr>
      <vt:lpstr>Responsiveness Examples</vt:lpstr>
      <vt:lpstr>How to do responsive design manually</vt:lpstr>
      <vt:lpstr>Practice</vt:lpstr>
      <vt:lpstr>Bootstrap – a better way</vt:lpstr>
      <vt:lpstr>“Pull yourself up by your bootstraps”</vt:lpstr>
      <vt:lpstr>Bootstrap code</vt:lpstr>
      <vt:lpstr>Bootstrap classes</vt:lpstr>
      <vt:lpstr>Bootstrap Grid Columns – add up to 12</vt:lpstr>
      <vt:lpstr>Bootstrap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83</cp:revision>
  <dcterms:created xsi:type="dcterms:W3CDTF">2019-03-11T04:04:09Z</dcterms:created>
  <dcterms:modified xsi:type="dcterms:W3CDTF">2020-03-24T13:50:39Z</dcterms:modified>
</cp:coreProperties>
</file>