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8"/>
  </p:notesMasterIdLst>
  <p:sldIdLst>
    <p:sldId id="257" r:id="rId2"/>
    <p:sldId id="258" r:id="rId3"/>
    <p:sldId id="264" r:id="rId4"/>
    <p:sldId id="273" r:id="rId5"/>
    <p:sldId id="274" r:id="rId6"/>
    <p:sldId id="284" r:id="rId7"/>
    <p:sldId id="275" r:id="rId8"/>
    <p:sldId id="265" r:id="rId9"/>
    <p:sldId id="262" r:id="rId10"/>
    <p:sldId id="276" r:id="rId11"/>
    <p:sldId id="288" r:id="rId12"/>
    <p:sldId id="277" r:id="rId13"/>
    <p:sldId id="285" r:id="rId14"/>
    <p:sldId id="281" r:id="rId15"/>
    <p:sldId id="282" r:id="rId16"/>
    <p:sldId id="28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722" autoAdjust="0"/>
  </p:normalViewPr>
  <p:slideViewPr>
    <p:cSldViewPr snapToGrid="0">
      <p:cViewPr varScale="1">
        <p:scale>
          <a:sx n="88" d="100"/>
          <a:sy n="88" d="100"/>
        </p:scale>
        <p:origin x="1434" y="90"/>
      </p:cViewPr>
      <p:guideLst/>
    </p:cSldViewPr>
  </p:slideViewPr>
  <p:notesTextViewPr>
    <p:cViewPr>
      <p:scale>
        <a:sx n="1" d="1"/>
        <a:sy n="1" d="1"/>
      </p:scale>
      <p:origin x="0" y="-125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C6A8C3-8392-4BC1-B99F-0D6991348B0F}" type="datetimeFigureOut">
              <a:rPr lang="en-US" smtClean="0"/>
              <a:t>2/20/2020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DFCAE-C707-4D57-8D9E-8616E654C606}" type="slidenum">
              <a:rPr lang="en-US" smtClean="0"/>
              <a:t>‹#›</a:t>
            </a:fld>
            <a:endParaRPr lang="en-US"/>
          </a:p>
        </p:txBody>
      </p:sp>
    </p:spTree>
    <p:extLst>
      <p:ext uri="{BB962C8B-B14F-4D97-AF65-F5344CB8AC3E}">
        <p14:creationId xmlns:p14="http://schemas.microsoft.com/office/powerpoint/2010/main" val="3652290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8BDED-A962-4A5E-88CE-0AFE5B85E181}" type="slidenum">
              <a:rPr lang="en-US" smtClean="0"/>
              <a:t>1</a:t>
            </a:fld>
            <a:endParaRPr lang="en-US"/>
          </a:p>
        </p:txBody>
      </p:sp>
    </p:spTree>
    <p:extLst>
      <p:ext uri="{BB962C8B-B14F-4D97-AF65-F5344CB8AC3E}">
        <p14:creationId xmlns:p14="http://schemas.microsoft.com/office/powerpoint/2010/main" val="4277460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 to guess</a:t>
            </a:r>
            <a:r>
              <a:rPr lang="en-US" baseline="0" dirty="0" smtClean="0"/>
              <a:t> how these inputs might appear.</a:t>
            </a:r>
          </a:p>
          <a:p>
            <a:r>
              <a:rPr lang="en-US" baseline="0" dirty="0" smtClean="0"/>
              <a:t>Show these examples in the </a:t>
            </a:r>
            <a:r>
              <a:rPr lang="en-US" baseline="0" dirty="0" err="1" smtClean="0"/>
              <a:t>CodePen</a:t>
            </a:r>
            <a:r>
              <a:rPr lang="en-US" baseline="0" dirty="0" smtClean="0"/>
              <a:t> later</a:t>
            </a:r>
            <a:endParaRPr lang="en-US" dirty="0"/>
          </a:p>
        </p:txBody>
      </p:sp>
      <p:sp>
        <p:nvSpPr>
          <p:cNvPr id="4" name="Slide Number Placeholder 3"/>
          <p:cNvSpPr>
            <a:spLocks noGrp="1"/>
          </p:cNvSpPr>
          <p:nvPr>
            <p:ph type="sldNum" sz="quarter" idx="10"/>
          </p:nvPr>
        </p:nvSpPr>
        <p:spPr/>
        <p:txBody>
          <a:bodyPr/>
          <a:lstStyle/>
          <a:p>
            <a:fld id="{34ADFCAE-C707-4D57-8D9E-8616E654C606}" type="slidenum">
              <a:rPr lang="en-US" smtClean="0"/>
              <a:t>14</a:t>
            </a:fld>
            <a:endParaRPr lang="en-US"/>
          </a:p>
        </p:txBody>
      </p:sp>
    </p:spTree>
    <p:extLst>
      <p:ext uri="{BB962C8B-B14F-4D97-AF65-F5344CB8AC3E}">
        <p14:creationId xmlns:p14="http://schemas.microsoft.com/office/powerpoint/2010/main" val="2735039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these examples in a </a:t>
            </a:r>
            <a:r>
              <a:rPr lang="en-US" dirty="0" err="1" smtClean="0"/>
              <a:t>CodePen</a:t>
            </a:r>
            <a:endParaRPr lang="en-US" dirty="0"/>
          </a:p>
        </p:txBody>
      </p:sp>
      <p:sp>
        <p:nvSpPr>
          <p:cNvPr id="4" name="Slide Number Placeholder 3"/>
          <p:cNvSpPr>
            <a:spLocks noGrp="1"/>
          </p:cNvSpPr>
          <p:nvPr>
            <p:ph type="sldNum" sz="quarter" idx="10"/>
          </p:nvPr>
        </p:nvSpPr>
        <p:spPr/>
        <p:txBody>
          <a:bodyPr/>
          <a:lstStyle/>
          <a:p>
            <a:fld id="{34ADFCAE-C707-4D57-8D9E-8616E654C606}" type="slidenum">
              <a:rPr lang="en-US" smtClean="0"/>
              <a:t>15</a:t>
            </a:fld>
            <a:endParaRPr lang="en-US"/>
          </a:p>
        </p:txBody>
      </p:sp>
    </p:spTree>
    <p:extLst>
      <p:ext uri="{BB962C8B-B14F-4D97-AF65-F5344CB8AC3E}">
        <p14:creationId xmlns:p14="http://schemas.microsoft.com/office/powerpoint/2010/main" val="488967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https://codepen.io/jmaxwell/pen/qyGoGM</a:t>
            </a:r>
            <a:endParaRPr lang="en-US" dirty="0"/>
          </a:p>
        </p:txBody>
      </p:sp>
      <p:sp>
        <p:nvSpPr>
          <p:cNvPr id="4" name="Slide Number Placeholder 3"/>
          <p:cNvSpPr>
            <a:spLocks noGrp="1"/>
          </p:cNvSpPr>
          <p:nvPr>
            <p:ph type="sldNum" sz="quarter" idx="10"/>
          </p:nvPr>
        </p:nvSpPr>
        <p:spPr/>
        <p:txBody>
          <a:bodyPr/>
          <a:lstStyle/>
          <a:p>
            <a:fld id="{34ADFCAE-C707-4D57-8D9E-8616E654C606}" type="slidenum">
              <a:rPr lang="en-US" smtClean="0"/>
              <a:t>16</a:t>
            </a:fld>
            <a:endParaRPr lang="en-US"/>
          </a:p>
        </p:txBody>
      </p:sp>
    </p:spTree>
    <p:extLst>
      <p:ext uri="{BB962C8B-B14F-4D97-AF65-F5344CB8AC3E}">
        <p14:creationId xmlns:p14="http://schemas.microsoft.com/office/powerpoint/2010/main" val="2422782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how the </a:t>
            </a:r>
            <a:r>
              <a:rPr lang="en-US" dirty="0" err="1" smtClean="0"/>
              <a:t>href</a:t>
            </a:r>
            <a:r>
              <a:rPr lang="en-US" dirty="0" smtClean="0"/>
              <a:t> attribute</a:t>
            </a:r>
            <a:r>
              <a:rPr lang="en-US" baseline="0" dirty="0" smtClean="0"/>
              <a:t> is used within an anchor tag… what does an anchor tag do? How does it know where to go?</a:t>
            </a:r>
          </a:p>
          <a:p>
            <a:r>
              <a:rPr lang="en-US" baseline="0" dirty="0" smtClean="0"/>
              <a:t>Ask how the </a:t>
            </a:r>
            <a:r>
              <a:rPr lang="en-US" baseline="0" dirty="0" err="1" smtClean="0"/>
              <a:t>src</a:t>
            </a:r>
            <a:r>
              <a:rPr lang="en-US" baseline="0" dirty="0" smtClean="0"/>
              <a:t> attribute is used within an image tag… what does an image tag do? How does it know which image to show?</a:t>
            </a:r>
            <a:endParaRPr lang="en-US" dirty="0"/>
          </a:p>
        </p:txBody>
      </p:sp>
      <p:sp>
        <p:nvSpPr>
          <p:cNvPr id="4" name="Slide Number Placeholder 3"/>
          <p:cNvSpPr>
            <a:spLocks noGrp="1"/>
          </p:cNvSpPr>
          <p:nvPr>
            <p:ph type="sldNum" sz="quarter" idx="10"/>
          </p:nvPr>
        </p:nvSpPr>
        <p:spPr/>
        <p:txBody>
          <a:bodyPr/>
          <a:lstStyle/>
          <a:p>
            <a:fld id="{34ADFCAE-C707-4D57-8D9E-8616E654C606}" type="slidenum">
              <a:rPr lang="en-US" smtClean="0"/>
              <a:t>4</a:t>
            </a:fld>
            <a:endParaRPr lang="en-US"/>
          </a:p>
        </p:txBody>
      </p:sp>
    </p:spTree>
    <p:extLst>
      <p:ext uri="{BB962C8B-B14F-4D97-AF65-F5344CB8AC3E}">
        <p14:creationId xmlns:p14="http://schemas.microsoft.com/office/powerpoint/2010/main" val="3867903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these examples in the</a:t>
            </a:r>
            <a:r>
              <a:rPr lang="en-US" baseline="0" dirty="0" smtClean="0"/>
              <a:t> </a:t>
            </a:r>
            <a:r>
              <a:rPr lang="en-US" baseline="0" dirty="0" err="1" smtClean="0"/>
              <a:t>CodePen</a:t>
            </a:r>
            <a:endParaRPr lang="en-US" dirty="0"/>
          </a:p>
        </p:txBody>
      </p:sp>
      <p:sp>
        <p:nvSpPr>
          <p:cNvPr id="4" name="Slide Number Placeholder 3"/>
          <p:cNvSpPr>
            <a:spLocks noGrp="1"/>
          </p:cNvSpPr>
          <p:nvPr>
            <p:ph type="sldNum" sz="quarter" idx="10"/>
          </p:nvPr>
        </p:nvSpPr>
        <p:spPr/>
        <p:txBody>
          <a:bodyPr/>
          <a:lstStyle/>
          <a:p>
            <a:fld id="{34ADFCAE-C707-4D57-8D9E-8616E654C606}" type="slidenum">
              <a:rPr lang="en-US" smtClean="0"/>
              <a:t>5</a:t>
            </a:fld>
            <a:endParaRPr lang="en-US"/>
          </a:p>
        </p:txBody>
      </p:sp>
    </p:spTree>
    <p:extLst>
      <p:ext uri="{BB962C8B-B14F-4D97-AF65-F5344CB8AC3E}">
        <p14:creationId xmlns:p14="http://schemas.microsoft.com/office/powerpoint/2010/main" val="533690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https://codepen.io/jmaxwell/pen/QBRmOb/</a:t>
            </a:r>
            <a:endParaRPr lang="en-US" dirty="0"/>
          </a:p>
        </p:txBody>
      </p:sp>
      <p:sp>
        <p:nvSpPr>
          <p:cNvPr id="4" name="Slide Number Placeholder 3"/>
          <p:cNvSpPr>
            <a:spLocks noGrp="1"/>
          </p:cNvSpPr>
          <p:nvPr>
            <p:ph type="sldNum" sz="quarter" idx="10"/>
          </p:nvPr>
        </p:nvSpPr>
        <p:spPr/>
        <p:txBody>
          <a:bodyPr/>
          <a:lstStyle/>
          <a:p>
            <a:fld id="{34ADFCAE-C707-4D57-8D9E-8616E654C606}" type="slidenum">
              <a:rPr lang="en-US" smtClean="0"/>
              <a:t>6</a:t>
            </a:fld>
            <a:endParaRPr lang="en-US"/>
          </a:p>
        </p:txBody>
      </p:sp>
    </p:spTree>
    <p:extLst>
      <p:ext uri="{BB962C8B-B14F-4D97-AF65-F5344CB8AC3E}">
        <p14:creationId xmlns:p14="http://schemas.microsoft.com/office/powerpoint/2010/main" val="3750732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which type of list this slide contains</a:t>
            </a:r>
            <a:endParaRPr lang="en-US" dirty="0"/>
          </a:p>
        </p:txBody>
      </p:sp>
      <p:sp>
        <p:nvSpPr>
          <p:cNvPr id="4" name="Slide Number Placeholder 3"/>
          <p:cNvSpPr>
            <a:spLocks noGrp="1"/>
          </p:cNvSpPr>
          <p:nvPr>
            <p:ph type="sldNum" sz="quarter" idx="10"/>
          </p:nvPr>
        </p:nvSpPr>
        <p:spPr/>
        <p:txBody>
          <a:bodyPr/>
          <a:lstStyle/>
          <a:p>
            <a:fld id="{34ADFCAE-C707-4D57-8D9E-8616E654C606}" type="slidenum">
              <a:rPr lang="en-US" smtClean="0"/>
              <a:t>9</a:t>
            </a:fld>
            <a:endParaRPr lang="en-US"/>
          </a:p>
        </p:txBody>
      </p:sp>
    </p:spTree>
    <p:extLst>
      <p:ext uri="{BB962C8B-B14F-4D97-AF65-F5344CB8AC3E}">
        <p14:creationId xmlns:p14="http://schemas.microsoft.com/office/powerpoint/2010/main" val="3794320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ADFCAE-C707-4D57-8D9E-8616E654C606}" type="slidenum">
              <a:rPr lang="en-US" smtClean="0"/>
              <a:t>10</a:t>
            </a:fld>
            <a:endParaRPr lang="en-US"/>
          </a:p>
        </p:txBody>
      </p:sp>
    </p:spTree>
    <p:extLst>
      <p:ext uri="{BB962C8B-B14F-4D97-AF65-F5344CB8AC3E}">
        <p14:creationId xmlns:p14="http://schemas.microsoft.com/office/powerpoint/2010/main" val="170573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nesting as a concept using geography.</a:t>
            </a:r>
          </a:p>
          <a:p>
            <a:endParaRPr lang="en-US" dirty="0" smtClean="0"/>
          </a:p>
          <a:p>
            <a:r>
              <a:rPr lang="en-US" dirty="0" smtClean="0"/>
              <a:t>Start</a:t>
            </a:r>
            <a:r>
              <a:rPr lang="en-US" baseline="0" dirty="0" smtClean="0"/>
              <a:t> by writing the following on the whiteboard (leave a lot of space around the tags):</a:t>
            </a:r>
          </a:p>
          <a:p>
            <a:endParaRPr lang="en-US" baseline="0" dirty="0" smtClean="0"/>
          </a:p>
          <a:p>
            <a:r>
              <a:rPr lang="en-US" b="1" baseline="0" dirty="0" smtClean="0"/>
              <a:t>&lt;county name=“Cuyahoga”&gt;</a:t>
            </a:r>
          </a:p>
          <a:p>
            <a:endParaRPr lang="en-US" b="1" baseline="0" dirty="0" smtClean="0"/>
          </a:p>
          <a:p>
            <a:r>
              <a:rPr lang="en-US" b="1" baseline="0" dirty="0" smtClean="0"/>
              <a:t>&lt;/county&gt;</a:t>
            </a:r>
          </a:p>
          <a:p>
            <a:endParaRPr lang="en-US" baseline="0" dirty="0" smtClean="0"/>
          </a:p>
          <a:p>
            <a:r>
              <a:rPr lang="en-US" b="0" baseline="0" dirty="0" smtClean="0"/>
              <a:t>Ask what goes within a county – a city! Add that to the code:</a:t>
            </a:r>
          </a:p>
          <a:p>
            <a:endParaRPr lang="en-US" b="0" baseline="0" dirty="0" smtClean="0"/>
          </a:p>
          <a:p>
            <a:r>
              <a:rPr lang="en-US" b="1" baseline="0" dirty="0" smtClean="0"/>
              <a:t>&lt;county name=“Cuyahoga”&gt;</a:t>
            </a:r>
          </a:p>
          <a:p>
            <a:r>
              <a:rPr lang="en-US" b="1" baseline="0" dirty="0" smtClean="0"/>
              <a:t>    &lt;city name=“Westlake”&gt;&lt;/city&gt;</a:t>
            </a:r>
          </a:p>
          <a:p>
            <a:r>
              <a:rPr lang="en-US" b="1" baseline="0" dirty="0" smtClean="0"/>
              <a:t>&lt;/county&gt;</a:t>
            </a:r>
          </a:p>
          <a:p>
            <a:endParaRPr lang="en-US" b="1" baseline="0" dirty="0" smtClean="0"/>
          </a:p>
          <a:p>
            <a:r>
              <a:rPr lang="en-US" b="0" baseline="0" dirty="0" smtClean="0"/>
              <a:t>Ask what goes around a county – a state! Add that to the code:</a:t>
            </a:r>
          </a:p>
          <a:p>
            <a:endParaRPr lang="en-US" b="0" baseline="0" dirty="0" smtClean="0"/>
          </a:p>
          <a:p>
            <a:r>
              <a:rPr lang="en-US" b="1" baseline="0" dirty="0" smtClean="0"/>
              <a:t>&lt;state name=“Ohio”&gt;</a:t>
            </a:r>
          </a:p>
          <a:p>
            <a:r>
              <a:rPr lang="en-US" b="1" baseline="0" dirty="0" smtClean="0"/>
              <a:t>    &lt;county name=“Cuyahoga”&gt;</a:t>
            </a:r>
          </a:p>
          <a:p>
            <a:r>
              <a:rPr lang="en-US" b="1" baseline="0" dirty="0" smtClean="0"/>
              <a:t>        &lt;city name=“Westlake”&gt;&lt;/city&gt;</a:t>
            </a:r>
          </a:p>
          <a:p>
            <a:r>
              <a:rPr lang="en-US" b="1" baseline="0" dirty="0" smtClean="0"/>
              <a:t>    &lt;/county&gt;</a:t>
            </a:r>
          </a:p>
          <a:p>
            <a:r>
              <a:rPr lang="en-US" b="1" baseline="0" dirty="0" smtClean="0"/>
              <a:t>&lt;/state&gt;</a:t>
            </a:r>
            <a:endParaRPr lang="en-US" b="0" baseline="0" dirty="0" smtClean="0"/>
          </a:p>
          <a:p>
            <a:endParaRPr lang="en-US" b="0" baseline="0" dirty="0" smtClean="0"/>
          </a:p>
          <a:p>
            <a:r>
              <a:rPr lang="en-US" b="0" baseline="0" dirty="0" smtClean="0"/>
              <a:t>Use this concept to explain nesting. Explain parent/child relationships. The next slide has </a:t>
            </a:r>
            <a:r>
              <a:rPr lang="en-US" b="0" baseline="0" smtClean="0"/>
              <a:t>an example using lists.</a:t>
            </a:r>
            <a:endParaRPr lang="en-US" b="1" baseline="0" dirty="0" smtClean="0"/>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34ADFCAE-C707-4D57-8D9E-8616E654C606}" type="slidenum">
              <a:rPr lang="en-US" smtClean="0"/>
              <a:t>11</a:t>
            </a:fld>
            <a:endParaRPr lang="en-US"/>
          </a:p>
        </p:txBody>
      </p:sp>
    </p:spTree>
    <p:extLst>
      <p:ext uri="{BB962C8B-B14F-4D97-AF65-F5344CB8AC3E}">
        <p14:creationId xmlns:p14="http://schemas.microsoft.com/office/powerpoint/2010/main" val="3853385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really want to emphasize the hierarchical structure of HTML</a:t>
            </a:r>
          </a:p>
          <a:p>
            <a:r>
              <a:rPr lang="en-US" dirty="0" smtClean="0"/>
              <a:t>Show this example in the </a:t>
            </a:r>
            <a:r>
              <a:rPr lang="en-US" dirty="0" err="1" smtClean="0"/>
              <a:t>CodePen</a:t>
            </a:r>
            <a:r>
              <a:rPr lang="en-US" dirty="0" smtClean="0"/>
              <a:t>, also show switching &lt;</a:t>
            </a:r>
            <a:r>
              <a:rPr lang="en-US" dirty="0" err="1" smtClean="0"/>
              <a:t>ul</a:t>
            </a:r>
            <a:r>
              <a:rPr lang="en-US" dirty="0" smtClean="0"/>
              <a:t>&gt;</a:t>
            </a:r>
            <a:r>
              <a:rPr lang="en-US" baseline="0" dirty="0" smtClean="0"/>
              <a:t> to &lt;</a:t>
            </a:r>
            <a:r>
              <a:rPr lang="en-US" baseline="0" dirty="0" err="1" smtClean="0"/>
              <a:t>ol</a:t>
            </a:r>
            <a:r>
              <a:rPr lang="en-US" baseline="0" dirty="0" smtClean="0"/>
              <a:t>&gt;</a:t>
            </a:r>
            <a:endParaRPr lang="en-US" dirty="0"/>
          </a:p>
        </p:txBody>
      </p:sp>
      <p:sp>
        <p:nvSpPr>
          <p:cNvPr id="4" name="Slide Number Placeholder 3"/>
          <p:cNvSpPr>
            <a:spLocks noGrp="1"/>
          </p:cNvSpPr>
          <p:nvPr>
            <p:ph type="sldNum" sz="quarter" idx="10"/>
          </p:nvPr>
        </p:nvSpPr>
        <p:spPr/>
        <p:txBody>
          <a:bodyPr/>
          <a:lstStyle/>
          <a:p>
            <a:fld id="{34ADFCAE-C707-4D57-8D9E-8616E654C606}" type="slidenum">
              <a:rPr lang="en-US" smtClean="0"/>
              <a:t>12</a:t>
            </a:fld>
            <a:endParaRPr lang="en-US"/>
          </a:p>
        </p:txBody>
      </p:sp>
    </p:spTree>
    <p:extLst>
      <p:ext uri="{BB962C8B-B14F-4D97-AF65-F5344CB8AC3E}">
        <p14:creationId xmlns:p14="http://schemas.microsoft.com/office/powerpoint/2010/main" val="687422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https://codepen.io/jmaxwell/pen/MBdVqp</a:t>
            </a:r>
            <a:endParaRPr lang="en-US" dirty="0"/>
          </a:p>
        </p:txBody>
      </p:sp>
      <p:sp>
        <p:nvSpPr>
          <p:cNvPr id="4" name="Slide Number Placeholder 3"/>
          <p:cNvSpPr>
            <a:spLocks noGrp="1"/>
          </p:cNvSpPr>
          <p:nvPr>
            <p:ph type="sldNum" sz="quarter" idx="10"/>
          </p:nvPr>
        </p:nvSpPr>
        <p:spPr/>
        <p:txBody>
          <a:bodyPr/>
          <a:lstStyle/>
          <a:p>
            <a:fld id="{34ADFCAE-C707-4D57-8D9E-8616E654C606}" type="slidenum">
              <a:rPr lang="en-US" smtClean="0"/>
              <a:t>13</a:t>
            </a:fld>
            <a:endParaRPr lang="en-US"/>
          </a:p>
        </p:txBody>
      </p:sp>
    </p:spTree>
    <p:extLst>
      <p:ext uri="{BB962C8B-B14F-4D97-AF65-F5344CB8AC3E}">
        <p14:creationId xmlns:p14="http://schemas.microsoft.com/office/powerpoint/2010/main" val="2368279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FD5E12-641C-4696-BA65-B86205845F69}"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8272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FD5E12-641C-4696-BA65-B86205845F69}"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1192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FD5E12-641C-4696-BA65-B86205845F69}"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429333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OnBase-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7903" t="29281" r="-2657" b="17948"/>
          <a:stretch/>
        </p:blipFill>
        <p:spPr>
          <a:xfrm>
            <a:off x="-87085" y="-43542"/>
            <a:ext cx="3287485" cy="6923315"/>
          </a:xfrm>
          <a:prstGeom prst="rect">
            <a:avLst/>
          </a:prstGeom>
        </p:spPr>
      </p:pic>
      <p:sp>
        <p:nvSpPr>
          <p:cNvPr id="7" name="Text Placeholder 11"/>
          <p:cNvSpPr>
            <a:spLocks noGrp="1"/>
          </p:cNvSpPr>
          <p:nvPr>
            <p:ph type="body" sz="quarter" idx="10" hasCustomPrompt="1"/>
          </p:nvPr>
        </p:nvSpPr>
        <p:spPr>
          <a:xfrm>
            <a:off x="3513222" y="2399071"/>
            <a:ext cx="8227636" cy="1943380"/>
          </a:xfrm>
          <a:prstGeom prst="rect">
            <a:avLst/>
          </a:prstGeom>
        </p:spPr>
        <p:txBody>
          <a:bodyPr anchor="ctr"/>
          <a:lstStyle>
            <a:lvl1pPr marL="0" indent="0" algn="r">
              <a:buFontTx/>
              <a:buNone/>
              <a:defRPr sz="5067" b="1">
                <a:solidFill>
                  <a:schemeClr val="accent1">
                    <a:lumMod val="50000"/>
                  </a:schemeClr>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smtClean="0"/>
              <a:t>Click to add title</a:t>
            </a:r>
            <a:endParaRPr lang="en-US" dirty="0"/>
          </a:p>
        </p:txBody>
      </p:sp>
      <p:sp>
        <p:nvSpPr>
          <p:cNvPr id="8" name="Text Placeholder 11"/>
          <p:cNvSpPr>
            <a:spLocks noGrp="1"/>
          </p:cNvSpPr>
          <p:nvPr>
            <p:ph type="body" sz="quarter" idx="11"/>
          </p:nvPr>
        </p:nvSpPr>
        <p:spPr>
          <a:xfrm>
            <a:off x="3513221" y="4511785"/>
            <a:ext cx="8227636" cy="787820"/>
          </a:xfrm>
          <a:prstGeom prst="rect">
            <a:avLst/>
          </a:prstGeom>
        </p:spPr>
        <p:txBody>
          <a:bodyPr/>
          <a:lstStyle>
            <a:lvl1pPr marL="0" indent="0" algn="r">
              <a:lnSpc>
                <a:spcPct val="100000"/>
              </a:lnSpc>
              <a:buFontTx/>
              <a:buNone/>
              <a:defRPr sz="3200" b="0" i="1">
                <a:solidFill>
                  <a:schemeClr val="accent2"/>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smtClean="0"/>
              <a:t>Edit Master text styles</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35380" y="5910404"/>
            <a:ext cx="1505477" cy="567064"/>
          </a:xfrm>
          <a:prstGeom prst="rect">
            <a:avLst/>
          </a:prstGeom>
        </p:spPr>
      </p:pic>
    </p:spTree>
    <p:extLst>
      <p:ext uri="{BB962C8B-B14F-4D97-AF65-F5344CB8AC3E}">
        <p14:creationId xmlns:p14="http://schemas.microsoft.com/office/powerpoint/2010/main" val="39029902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Agenda">
    <p:spTree>
      <p:nvGrpSpPr>
        <p:cNvPr id="1" name=""/>
        <p:cNvGrpSpPr/>
        <p:nvPr/>
      </p:nvGrpSpPr>
      <p:grpSpPr>
        <a:xfrm>
          <a:off x="0" y="0"/>
          <a:ext cx="0" cy="0"/>
          <a:chOff x="0" y="0"/>
          <a:chExt cx="0" cy="0"/>
        </a:xfrm>
      </p:grpSpPr>
      <p:sp>
        <p:nvSpPr>
          <p:cNvPr id="7" name="Title 1"/>
          <p:cNvSpPr txBox="1">
            <a:spLocks/>
          </p:cNvSpPr>
          <p:nvPr userDrawn="1"/>
        </p:nvSpPr>
        <p:spPr>
          <a:xfrm>
            <a:off x="613612" y="3002262"/>
            <a:ext cx="3149525" cy="896063"/>
          </a:xfrm>
          <a:prstGeom prst="rect">
            <a:avLst/>
          </a:prstGeom>
        </p:spPr>
        <p:txBody>
          <a:bodyPr/>
          <a:lstStyle>
            <a:lvl1pPr algn="l" defTabSz="914400" rtl="0" eaLnBrk="1" latinLnBrk="0" hangingPunct="1">
              <a:lnSpc>
                <a:spcPct val="90000"/>
              </a:lnSpc>
              <a:spcBef>
                <a:spcPct val="0"/>
              </a:spcBef>
              <a:buNone/>
              <a:defRPr sz="5400" b="1" kern="1200">
                <a:solidFill>
                  <a:schemeClr val="tx1"/>
                </a:solidFill>
                <a:latin typeface="+mj-lt"/>
                <a:ea typeface="+mj-ea"/>
                <a:cs typeface="+mj-cs"/>
              </a:defRPr>
            </a:lvl1pPr>
          </a:lstStyle>
          <a:p>
            <a:r>
              <a:rPr lang="en-US" sz="6600" dirty="0" smtClean="0">
                <a:solidFill>
                  <a:schemeClr val="tx2"/>
                </a:solidFill>
              </a:rPr>
              <a:t>Agenda</a:t>
            </a:r>
            <a:endParaRPr lang="en-US" sz="5400" dirty="0" smtClean="0">
              <a:solidFill>
                <a:schemeClr val="tx2"/>
              </a:solidFill>
            </a:endParaRPr>
          </a:p>
        </p:txBody>
      </p:sp>
      <p:sp>
        <p:nvSpPr>
          <p:cNvPr id="4" name="Text Placeholder 3"/>
          <p:cNvSpPr>
            <a:spLocks noGrp="1"/>
          </p:cNvSpPr>
          <p:nvPr>
            <p:ph type="body" sz="quarter" idx="10" hasCustomPrompt="1"/>
          </p:nvPr>
        </p:nvSpPr>
        <p:spPr>
          <a:xfrm>
            <a:off x="4424873" y="1371601"/>
            <a:ext cx="7161539" cy="4058544"/>
          </a:xfrm>
          <a:prstGeom prst="rect">
            <a:avLst/>
          </a:prstGeom>
        </p:spPr>
        <p:txBody>
          <a:bodyPr anchor="ctr"/>
          <a:lstStyle>
            <a:lvl1pPr marL="609585" indent="-609585">
              <a:lnSpc>
                <a:spcPct val="120000"/>
              </a:lnSpc>
              <a:buFont typeface="Arial" panose="020B0604020202020204" pitchFamily="34" charset="0"/>
              <a:buChar char="•"/>
              <a:defRPr sz="4000" b="0" baseline="0">
                <a:solidFill>
                  <a:schemeClr val="tx2"/>
                </a:solidFill>
              </a:defRPr>
            </a:lvl1pPr>
          </a:lstStyle>
          <a:p>
            <a:pPr lvl="0"/>
            <a:r>
              <a:rPr lang="en-US" dirty="0" smtClean="0"/>
              <a:t>Section 1</a:t>
            </a:r>
          </a:p>
          <a:p>
            <a:pPr lvl="0"/>
            <a:r>
              <a:rPr lang="en-US" dirty="0" smtClean="0"/>
              <a:t>Section 2</a:t>
            </a:r>
          </a:p>
          <a:p>
            <a:pPr lvl="0"/>
            <a:r>
              <a:rPr lang="en-US" dirty="0" smtClean="0"/>
              <a:t>Section 3</a:t>
            </a:r>
          </a:p>
        </p:txBody>
      </p:sp>
      <p:cxnSp>
        <p:nvCxnSpPr>
          <p:cNvPr id="5" name="Straight Connector 4"/>
          <p:cNvCxnSpPr/>
          <p:nvPr userDrawn="1"/>
        </p:nvCxnSpPr>
        <p:spPr>
          <a:xfrm>
            <a:off x="3854795" y="2300147"/>
            <a:ext cx="0" cy="22860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89458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5-Large-Text">
    <p:bg>
      <p:bgPr>
        <a:solidFill>
          <a:schemeClr val="tx2"/>
        </a:solidFill>
        <a:effectLst/>
      </p:bgPr>
    </p:bg>
    <p:spTree>
      <p:nvGrpSpPr>
        <p:cNvPr id="1" name=""/>
        <p:cNvGrpSpPr/>
        <p:nvPr/>
      </p:nvGrpSpPr>
      <p:grpSpPr>
        <a:xfrm>
          <a:off x="0" y="0"/>
          <a:ext cx="0" cy="0"/>
          <a:chOff x="0" y="0"/>
          <a:chExt cx="0" cy="0"/>
        </a:xfrm>
      </p:grpSpPr>
      <p:sp>
        <p:nvSpPr>
          <p:cNvPr id="3" name="Oval 2"/>
          <p:cNvSpPr/>
          <p:nvPr userDrawn="1"/>
        </p:nvSpPr>
        <p:spPr>
          <a:xfrm>
            <a:off x="1738010" y="-928991"/>
            <a:ext cx="8715981" cy="8715981"/>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2120631" y="2766485"/>
            <a:ext cx="7950740" cy="1325033"/>
          </a:xfrm>
          <a:prstGeom prst="rect">
            <a:avLst/>
          </a:prstGeom>
        </p:spPr>
        <p:txBody>
          <a:bodyPr anchor="ctr"/>
          <a:lstStyle>
            <a:lvl1pPr>
              <a:defRPr b="0">
                <a:solidFill>
                  <a:schemeClr val="accent4"/>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123915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One-Column">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84920" t="21882" b="18631"/>
          <a:stretch/>
        </p:blipFill>
        <p:spPr>
          <a:xfrm rot="10800000">
            <a:off x="10422730" y="-21578"/>
            <a:ext cx="1769271" cy="6894415"/>
          </a:xfrm>
          <a:prstGeom prst="rect">
            <a:avLst/>
          </a:prstGeom>
        </p:spPr>
      </p:pic>
      <p:sp>
        <p:nvSpPr>
          <p:cNvPr id="5" name="Text Placeholder 4"/>
          <p:cNvSpPr>
            <a:spLocks noGrp="1"/>
          </p:cNvSpPr>
          <p:nvPr>
            <p:ph type="body" sz="quarter" idx="10"/>
          </p:nvPr>
        </p:nvSpPr>
        <p:spPr>
          <a:xfrm>
            <a:off x="405034" y="742951"/>
            <a:ext cx="9650516" cy="836708"/>
          </a:xfrm>
          <a:prstGeom prst="rect">
            <a:avLst/>
          </a:prstGeom>
        </p:spPr>
        <p:txBody>
          <a:bodyPr/>
          <a:lstStyle>
            <a:lvl1pPr marL="0" indent="0">
              <a:buFontTx/>
              <a:buNone/>
              <a:defRPr b="1">
                <a:solidFill>
                  <a:schemeClr val="accent1">
                    <a:lumMod val="75000"/>
                  </a:schemeClr>
                </a:solidFill>
              </a:defRPr>
            </a:lvl1pPr>
            <a:lvl2pPr marL="609585" indent="0">
              <a:buFontTx/>
              <a:buNone/>
              <a:defRPr>
                <a:solidFill>
                  <a:schemeClr val="tx2">
                    <a:lumMod val="50000"/>
                  </a:schemeClr>
                </a:solidFill>
              </a:defRPr>
            </a:lvl2pPr>
            <a:lvl3pPr marL="1219170" indent="0">
              <a:buFontTx/>
              <a:buNone/>
              <a:defRPr>
                <a:solidFill>
                  <a:schemeClr val="tx2">
                    <a:lumMod val="50000"/>
                  </a:schemeClr>
                </a:solidFill>
              </a:defRPr>
            </a:lvl3pPr>
            <a:lvl4pPr marL="1828754" indent="0">
              <a:buFontTx/>
              <a:buNone/>
              <a:defRPr>
                <a:solidFill>
                  <a:schemeClr val="tx2">
                    <a:lumMod val="50000"/>
                  </a:schemeClr>
                </a:solidFill>
              </a:defRPr>
            </a:lvl4pPr>
            <a:lvl5pPr marL="2438339" indent="0">
              <a:buFontTx/>
              <a:buNone/>
              <a:defRPr>
                <a:solidFill>
                  <a:schemeClr val="tx2">
                    <a:lumMod val="50000"/>
                  </a:schemeClr>
                </a:solidFill>
              </a:defRPr>
            </a:lvl5pPr>
          </a:lstStyle>
          <a:p>
            <a:pPr lvl="0"/>
            <a:r>
              <a:rPr lang="en-US" smtClean="0"/>
              <a:t>Edit Master text styles</a:t>
            </a:r>
          </a:p>
        </p:txBody>
      </p:sp>
      <p:sp>
        <p:nvSpPr>
          <p:cNvPr id="4" name="Content Placeholder 3"/>
          <p:cNvSpPr>
            <a:spLocks noGrp="1"/>
          </p:cNvSpPr>
          <p:nvPr>
            <p:ph sz="quarter" idx="18"/>
          </p:nvPr>
        </p:nvSpPr>
        <p:spPr>
          <a:xfrm>
            <a:off x="405033" y="1758949"/>
            <a:ext cx="9650516" cy="4732467"/>
          </a:xfrm>
          <a:prstGeom prst="rect">
            <a:avLst/>
          </a:prstGeom>
        </p:spPr>
        <p:txBody>
          <a:bodyPr/>
          <a:lstStyle>
            <a:lvl1pPr>
              <a:defRPr sz="3200">
                <a:solidFill>
                  <a:schemeClr val="tx2"/>
                </a:solidFill>
              </a:defRPr>
            </a:lvl1pPr>
            <a:lvl2pPr>
              <a:defRPr sz="2667">
                <a:solidFill>
                  <a:schemeClr val="accent4"/>
                </a:solidFill>
              </a:defRPr>
            </a:lvl2pPr>
            <a:lvl3pPr>
              <a:defRPr sz="2400">
                <a:solidFill>
                  <a:schemeClr val="bg2">
                    <a:lumMod val="50000"/>
                  </a:schemeClr>
                </a:solidFill>
              </a:defRPr>
            </a:lvl3pPr>
            <a:lvl4pPr>
              <a:defRPr sz="2133">
                <a:solidFill>
                  <a:schemeClr val="accent4"/>
                </a:solidFill>
              </a:defRPr>
            </a:lvl4pPr>
            <a:lvl5pPr>
              <a:defRPr sz="2133">
                <a:solidFill>
                  <a:schemeClr val="bg2">
                    <a:lumMod val="50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88994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FD5E12-641C-4696-BA65-B86205845F69}"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1107489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FD5E12-641C-4696-BA65-B86205845F69}"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3508719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FD5E12-641C-4696-BA65-B86205845F69}"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190374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FD5E12-641C-4696-BA65-B86205845F69}" type="datetimeFigureOut">
              <a:rPr lang="en-US" smtClean="0"/>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759263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FD5E12-641C-4696-BA65-B86205845F69}" type="datetimeFigureOut">
              <a:rPr lang="en-US" smtClean="0"/>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151611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D5E12-641C-4696-BA65-B86205845F69}" type="datetimeFigureOut">
              <a:rPr lang="en-US" smtClean="0"/>
              <a:t>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96448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FD5E12-641C-4696-BA65-B86205845F69}"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30697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FD5E12-641C-4696-BA65-B86205845F69}"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1047655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FD5E12-641C-4696-BA65-B86205845F69}" type="datetimeFigureOut">
              <a:rPr lang="en-US" smtClean="0"/>
              <a:t>2/20/2020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9A96F-B0AA-420E-A040-410CE917FA49}" type="slidenum">
              <a:rPr lang="en-US" smtClean="0"/>
              <a:t>‹#›</a:t>
            </a:fld>
            <a:endParaRPr lang="en-US"/>
          </a:p>
        </p:txBody>
      </p:sp>
    </p:spTree>
    <p:extLst>
      <p:ext uri="{BB962C8B-B14F-4D97-AF65-F5344CB8AC3E}">
        <p14:creationId xmlns:p14="http://schemas.microsoft.com/office/powerpoint/2010/main" val="186990400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hyperlink" Target="https://codepen.io/jmaxwell/pen/MBdVqp"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hyperlink" Target="https://codepen.io/jmaxwell/pen/qyGoGM" TargetMode="External"/><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codepen.io/jmaxwell/pen/QBRmOb/" TargetMode="External"/><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316750" y="2060405"/>
            <a:ext cx="8424109" cy="2506623"/>
          </a:xfrm>
        </p:spPr>
        <p:txBody>
          <a:bodyPr/>
          <a:lstStyle/>
          <a:p>
            <a:r>
              <a:rPr lang="en-US" dirty="0"/>
              <a:t>HTML Attributes </a:t>
            </a:r>
            <a:r>
              <a:rPr lang="en-US" dirty="0" smtClean="0"/>
              <a:t>&amp;</a:t>
            </a:r>
          </a:p>
          <a:p>
            <a:r>
              <a:rPr lang="en-US" dirty="0" smtClean="0"/>
              <a:t>More </a:t>
            </a:r>
            <a:r>
              <a:rPr lang="en-US" dirty="0"/>
              <a:t>Elements!</a:t>
            </a:r>
          </a:p>
          <a:p>
            <a:endParaRPr lang="en-US" dirty="0"/>
          </a:p>
        </p:txBody>
      </p:sp>
      <p:sp>
        <p:nvSpPr>
          <p:cNvPr id="3" name="Text Placeholder 2"/>
          <p:cNvSpPr>
            <a:spLocks noGrp="1"/>
          </p:cNvSpPr>
          <p:nvPr>
            <p:ph type="body" sz="quarter" idx="11"/>
          </p:nvPr>
        </p:nvSpPr>
        <p:spPr>
          <a:xfrm>
            <a:off x="3316752" y="3779207"/>
            <a:ext cx="8424107" cy="787820"/>
          </a:xfrm>
        </p:spPr>
        <p:txBody>
          <a:bodyPr/>
          <a:lstStyle/>
          <a:p>
            <a:r>
              <a:rPr lang="en-US" dirty="0" smtClean="0"/>
              <a:t>Web Design 101</a:t>
            </a:r>
            <a:endParaRPr lang="en-US" dirty="0"/>
          </a:p>
          <a:p>
            <a:endParaRPr lang="en-US" dirty="0"/>
          </a:p>
        </p:txBody>
      </p:sp>
    </p:spTree>
    <p:extLst>
      <p:ext uri="{BB962C8B-B14F-4D97-AF65-F5344CB8AC3E}">
        <p14:creationId xmlns:p14="http://schemas.microsoft.com/office/powerpoint/2010/main" val="3195983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Lists, continued</a:t>
            </a:r>
            <a:endParaRPr lang="en-US" dirty="0"/>
          </a:p>
        </p:txBody>
      </p:sp>
      <p:sp>
        <p:nvSpPr>
          <p:cNvPr id="3" name="Content Placeholder 2"/>
          <p:cNvSpPr>
            <a:spLocks noGrp="1"/>
          </p:cNvSpPr>
          <p:nvPr>
            <p:ph sz="quarter" idx="18"/>
          </p:nvPr>
        </p:nvSpPr>
        <p:spPr/>
        <p:txBody>
          <a:bodyPr/>
          <a:lstStyle/>
          <a:p>
            <a:r>
              <a:rPr lang="en-US" dirty="0" smtClean="0"/>
              <a:t>An unordered list uses </a:t>
            </a:r>
            <a:r>
              <a:rPr lang="en-US" dirty="0" smtClean="0">
                <a:latin typeface="Consolas" panose="020B0609020204030204" pitchFamily="49" charset="0"/>
              </a:rPr>
              <a:t>&lt;</a:t>
            </a:r>
            <a:r>
              <a:rPr lang="en-US" dirty="0" err="1" smtClean="0">
                <a:latin typeface="Consolas" panose="020B0609020204030204" pitchFamily="49" charset="0"/>
              </a:rPr>
              <a:t>ul</a:t>
            </a:r>
            <a:r>
              <a:rPr lang="en-US" dirty="0" smtClean="0">
                <a:latin typeface="Consolas" panose="020B0609020204030204" pitchFamily="49" charset="0"/>
              </a:rPr>
              <a:t>&gt;&lt;/</a:t>
            </a:r>
            <a:r>
              <a:rPr lang="en-US" dirty="0" err="1" smtClean="0">
                <a:latin typeface="Consolas" panose="020B0609020204030204" pitchFamily="49" charset="0"/>
              </a:rPr>
              <a:t>ul</a:t>
            </a:r>
            <a:r>
              <a:rPr lang="en-US" dirty="0" smtClean="0">
                <a:latin typeface="Consolas" panose="020B0609020204030204" pitchFamily="49" charset="0"/>
              </a:rPr>
              <a:t>&gt;</a:t>
            </a:r>
            <a:r>
              <a:rPr lang="en-US" dirty="0" smtClean="0"/>
              <a:t> tags</a:t>
            </a:r>
          </a:p>
          <a:p>
            <a:r>
              <a:rPr lang="en-US" dirty="0" smtClean="0"/>
              <a:t>An ordered list uses </a:t>
            </a:r>
            <a:r>
              <a:rPr lang="en-US" dirty="0" smtClean="0">
                <a:latin typeface="Consolas" panose="020B0609020204030204" pitchFamily="49" charset="0"/>
              </a:rPr>
              <a:t>&lt;</a:t>
            </a:r>
            <a:r>
              <a:rPr lang="en-US" dirty="0" err="1" smtClean="0">
                <a:latin typeface="Consolas" panose="020B0609020204030204" pitchFamily="49" charset="0"/>
              </a:rPr>
              <a:t>ol</a:t>
            </a:r>
            <a:r>
              <a:rPr lang="en-US" dirty="0" smtClean="0">
                <a:latin typeface="Consolas" panose="020B0609020204030204" pitchFamily="49" charset="0"/>
              </a:rPr>
              <a:t>&gt;&lt;/</a:t>
            </a:r>
            <a:r>
              <a:rPr lang="en-US" dirty="0" err="1" smtClean="0">
                <a:latin typeface="Consolas" panose="020B0609020204030204" pitchFamily="49" charset="0"/>
              </a:rPr>
              <a:t>ol</a:t>
            </a:r>
            <a:r>
              <a:rPr lang="en-US" dirty="0" smtClean="0">
                <a:latin typeface="Consolas" panose="020B0609020204030204" pitchFamily="49" charset="0"/>
              </a:rPr>
              <a:t>&gt;</a:t>
            </a:r>
            <a:r>
              <a:rPr lang="en-US" dirty="0" smtClean="0"/>
              <a:t> tags</a:t>
            </a:r>
          </a:p>
          <a:p>
            <a:r>
              <a:rPr lang="en-US" dirty="0" smtClean="0"/>
              <a:t>Both kinds of lists use another tag, the </a:t>
            </a:r>
            <a:r>
              <a:rPr lang="en-US" dirty="0" smtClean="0">
                <a:latin typeface="Consolas" panose="020B0609020204030204" pitchFamily="49" charset="0"/>
              </a:rPr>
              <a:t>&lt;li&gt;&lt;/li&gt;</a:t>
            </a:r>
            <a:r>
              <a:rPr lang="en-US" dirty="0" smtClean="0"/>
              <a:t> tags (list item element)</a:t>
            </a:r>
          </a:p>
          <a:p>
            <a:r>
              <a:rPr lang="en-US" dirty="0" smtClean="0"/>
              <a:t>These elements are children of the parent list element, and any content inside them is a child of the list item element</a:t>
            </a:r>
          </a:p>
          <a:p>
            <a:pPr marL="0" indent="0">
              <a:buNone/>
            </a:pPr>
            <a:endParaRPr lang="en-US" dirty="0" smtClean="0"/>
          </a:p>
        </p:txBody>
      </p:sp>
    </p:spTree>
    <p:extLst>
      <p:ext uri="{BB962C8B-B14F-4D97-AF65-F5344CB8AC3E}">
        <p14:creationId xmlns:p14="http://schemas.microsoft.com/office/powerpoint/2010/main" val="3488257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Nesting Activity</a:t>
            </a:r>
            <a:endParaRPr lang="en-US" dirty="0"/>
          </a:p>
        </p:txBody>
      </p:sp>
      <p:pic>
        <p:nvPicPr>
          <p:cNvPr id="1026" name="Picture 2" descr="Image result for russian nesting dol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604" y="1579659"/>
            <a:ext cx="4048125"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146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Lists, continued</a:t>
            </a:r>
            <a:endParaRPr lang="en-US" dirty="0"/>
          </a:p>
        </p:txBody>
      </p:sp>
      <p:sp>
        <p:nvSpPr>
          <p:cNvPr id="3" name="Content Placeholder 2"/>
          <p:cNvSpPr>
            <a:spLocks noGrp="1"/>
          </p:cNvSpPr>
          <p:nvPr>
            <p:ph sz="quarter" idx="18"/>
          </p:nvPr>
        </p:nvSpPr>
        <p:spPr>
          <a:xfrm>
            <a:off x="405033" y="1282890"/>
            <a:ext cx="9650516" cy="5575110"/>
          </a:xfrm>
        </p:spPr>
        <p:txBody>
          <a:bodyPr>
            <a:normAutofit/>
          </a:bodyPr>
          <a:lstStyle/>
          <a:p>
            <a:pPr marL="0" indent="0">
              <a:buNone/>
            </a:pPr>
            <a:r>
              <a:rPr lang="en-US" sz="2800" dirty="0" smtClean="0">
                <a:latin typeface="Consolas" panose="020B0609020204030204" pitchFamily="49" charset="0"/>
              </a:rPr>
              <a:t>&lt;</a:t>
            </a:r>
            <a:r>
              <a:rPr lang="en-US" sz="2800" dirty="0" err="1" smtClean="0">
                <a:latin typeface="Consolas" panose="020B0609020204030204" pitchFamily="49" charset="0"/>
              </a:rPr>
              <a:t>ul</a:t>
            </a:r>
            <a:r>
              <a:rPr lang="en-US" sz="2800" dirty="0" smtClean="0">
                <a:latin typeface="Consolas" panose="020B0609020204030204" pitchFamily="49" charset="0"/>
              </a:rPr>
              <a:t>&gt;</a:t>
            </a:r>
            <a:r>
              <a:rPr lang="en-US" sz="2800" dirty="0" smtClean="0"/>
              <a:t>	</a:t>
            </a:r>
            <a:r>
              <a:rPr lang="en-US" sz="2400" dirty="0" smtClean="0">
                <a:solidFill>
                  <a:schemeClr val="accent4"/>
                </a:solidFill>
              </a:rPr>
              <a:t>(Parent element)</a:t>
            </a:r>
          </a:p>
          <a:p>
            <a:pPr marL="0" indent="0">
              <a:buNone/>
            </a:pPr>
            <a:r>
              <a:rPr lang="en-US" sz="2800" dirty="0">
                <a:latin typeface="Consolas" panose="020B0609020204030204" pitchFamily="49" charset="0"/>
              </a:rPr>
              <a:t>	</a:t>
            </a:r>
            <a:r>
              <a:rPr lang="en-US" sz="2800" dirty="0" smtClean="0">
                <a:latin typeface="Consolas" panose="020B0609020204030204" pitchFamily="49" charset="0"/>
              </a:rPr>
              <a:t>&lt;li&gt;</a:t>
            </a:r>
            <a:r>
              <a:rPr lang="en-US" sz="2800" dirty="0" smtClean="0"/>
              <a:t>	</a:t>
            </a:r>
            <a:r>
              <a:rPr lang="en-US" sz="2400" dirty="0" smtClean="0">
                <a:solidFill>
                  <a:schemeClr val="accent4"/>
                </a:solidFill>
              </a:rPr>
              <a:t>(</a:t>
            </a:r>
            <a:r>
              <a:rPr lang="en-US" sz="2400" dirty="0">
                <a:solidFill>
                  <a:schemeClr val="accent4"/>
                </a:solidFill>
              </a:rPr>
              <a:t>Child of </a:t>
            </a:r>
            <a:r>
              <a:rPr lang="en-US" sz="2400" dirty="0" err="1">
                <a:solidFill>
                  <a:schemeClr val="accent4"/>
                </a:solidFill>
              </a:rPr>
              <a:t>ul</a:t>
            </a:r>
            <a:r>
              <a:rPr lang="en-US" sz="2400" dirty="0">
                <a:solidFill>
                  <a:schemeClr val="accent4"/>
                </a:solidFill>
              </a:rPr>
              <a:t>, parent to p)</a:t>
            </a:r>
          </a:p>
          <a:p>
            <a:pPr marL="0" indent="0">
              <a:buNone/>
            </a:pPr>
            <a:r>
              <a:rPr lang="en-US" sz="2800" dirty="0">
                <a:latin typeface="Consolas" panose="020B0609020204030204" pitchFamily="49" charset="0"/>
              </a:rPr>
              <a:t>	</a:t>
            </a:r>
            <a:r>
              <a:rPr lang="en-US" sz="2800" dirty="0" smtClean="0">
                <a:latin typeface="Consolas" panose="020B0609020204030204" pitchFamily="49" charset="0"/>
              </a:rPr>
              <a:t>	&lt;p&gt;Item A&lt;/p&gt;</a:t>
            </a:r>
            <a:r>
              <a:rPr lang="en-US" sz="2800" dirty="0" smtClean="0"/>
              <a:t> </a:t>
            </a:r>
            <a:r>
              <a:rPr lang="en-US" sz="2400" dirty="0" smtClean="0">
                <a:solidFill>
                  <a:schemeClr val="accent4"/>
                </a:solidFill>
              </a:rPr>
              <a:t>(</a:t>
            </a:r>
            <a:r>
              <a:rPr lang="en-US" sz="2400" dirty="0">
                <a:solidFill>
                  <a:schemeClr val="accent4"/>
                </a:solidFill>
              </a:rPr>
              <a:t>Child of li)</a:t>
            </a:r>
          </a:p>
          <a:p>
            <a:pPr marL="0" indent="0">
              <a:buNone/>
            </a:pPr>
            <a:r>
              <a:rPr lang="en-US" sz="2800" dirty="0">
                <a:latin typeface="Consolas" panose="020B0609020204030204" pitchFamily="49" charset="0"/>
              </a:rPr>
              <a:t>	</a:t>
            </a:r>
            <a:r>
              <a:rPr lang="en-US" sz="2800" dirty="0" smtClean="0">
                <a:latin typeface="Consolas" panose="020B0609020204030204" pitchFamily="49" charset="0"/>
              </a:rPr>
              <a:t>&lt;/li&gt;</a:t>
            </a:r>
          </a:p>
          <a:p>
            <a:pPr marL="0" indent="0">
              <a:buNone/>
            </a:pPr>
            <a:r>
              <a:rPr lang="en-US" sz="2800" dirty="0">
                <a:latin typeface="Consolas" panose="020B0609020204030204" pitchFamily="49" charset="0"/>
              </a:rPr>
              <a:t>	</a:t>
            </a:r>
            <a:r>
              <a:rPr lang="en-US" sz="2800" dirty="0" smtClean="0">
                <a:latin typeface="Consolas" panose="020B0609020204030204" pitchFamily="49" charset="0"/>
              </a:rPr>
              <a:t>&lt;li&gt;</a:t>
            </a:r>
          </a:p>
          <a:p>
            <a:pPr marL="0" indent="0">
              <a:buNone/>
            </a:pPr>
            <a:r>
              <a:rPr lang="en-US" sz="2800" dirty="0">
                <a:latin typeface="Consolas" panose="020B0609020204030204" pitchFamily="49" charset="0"/>
              </a:rPr>
              <a:t>	</a:t>
            </a:r>
            <a:r>
              <a:rPr lang="en-US" sz="2800" dirty="0" smtClean="0">
                <a:latin typeface="Consolas" panose="020B0609020204030204" pitchFamily="49" charset="0"/>
              </a:rPr>
              <a:t>	&lt;a </a:t>
            </a:r>
            <a:r>
              <a:rPr lang="en-US" sz="2800" dirty="0" err="1" smtClean="0">
                <a:latin typeface="Consolas" panose="020B0609020204030204" pitchFamily="49" charset="0"/>
              </a:rPr>
              <a:t>href</a:t>
            </a:r>
            <a:r>
              <a:rPr lang="en-US" sz="2800" dirty="0">
                <a:latin typeface="Consolas" panose="020B0609020204030204" pitchFamily="49" charset="0"/>
              </a:rPr>
              <a:t>="google.com"&gt;Item B&lt;/a&gt;</a:t>
            </a:r>
            <a:r>
              <a:rPr lang="en-US" sz="2800" dirty="0"/>
              <a:t> </a:t>
            </a:r>
            <a:r>
              <a:rPr lang="en-US" sz="2400" dirty="0" smtClean="0">
                <a:solidFill>
                  <a:schemeClr val="accent4"/>
                </a:solidFill>
              </a:rPr>
              <a:t>(</a:t>
            </a:r>
            <a:r>
              <a:rPr lang="en-US" sz="2400" dirty="0">
                <a:solidFill>
                  <a:schemeClr val="accent4"/>
                </a:solidFill>
              </a:rPr>
              <a:t>Child of li)</a:t>
            </a:r>
          </a:p>
          <a:p>
            <a:pPr marL="0" indent="0">
              <a:buNone/>
            </a:pPr>
            <a:r>
              <a:rPr lang="en-US" sz="2800" dirty="0">
                <a:latin typeface="Consolas" panose="020B0609020204030204" pitchFamily="49" charset="0"/>
              </a:rPr>
              <a:t>	</a:t>
            </a:r>
            <a:r>
              <a:rPr lang="en-US" sz="2800" dirty="0" smtClean="0">
                <a:latin typeface="Consolas" panose="020B0609020204030204" pitchFamily="49" charset="0"/>
              </a:rPr>
              <a:t>&lt;/li&gt;</a:t>
            </a:r>
          </a:p>
          <a:p>
            <a:pPr marL="0" indent="0">
              <a:buNone/>
            </a:pPr>
            <a:r>
              <a:rPr lang="en-US" sz="2800" dirty="0" smtClean="0">
                <a:latin typeface="Consolas" panose="020B0609020204030204" pitchFamily="49" charset="0"/>
              </a:rPr>
              <a:t>&lt;/</a:t>
            </a:r>
            <a:r>
              <a:rPr lang="en-US" sz="2800" dirty="0" err="1" smtClean="0">
                <a:latin typeface="Consolas" panose="020B0609020204030204" pitchFamily="49" charset="0"/>
              </a:rPr>
              <a:t>ul</a:t>
            </a:r>
            <a:r>
              <a:rPr lang="en-US" sz="2800" dirty="0" smtClean="0">
                <a:latin typeface="Consolas" panose="020B0609020204030204" pitchFamily="49" charset="0"/>
              </a:rPr>
              <a:t>&gt;</a:t>
            </a:r>
            <a:endParaRPr lang="en-US" sz="2800" dirty="0">
              <a:latin typeface="Consolas" panose="020B0609020204030204" pitchFamily="49" charset="0"/>
            </a:endParaRPr>
          </a:p>
        </p:txBody>
      </p:sp>
    </p:spTree>
    <p:extLst>
      <p:ext uri="{BB962C8B-B14F-4D97-AF65-F5344CB8AC3E}">
        <p14:creationId xmlns:p14="http://schemas.microsoft.com/office/powerpoint/2010/main" val="959674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3511" y="2569420"/>
            <a:ext cx="5023555" cy="1569660"/>
          </a:xfrm>
          <a:prstGeom prst="rect">
            <a:avLst/>
          </a:prstGeom>
        </p:spPr>
        <p:txBody>
          <a:bodyPr wrap="none">
            <a:spAutoFit/>
          </a:bodyPr>
          <a:lstStyle/>
          <a:p>
            <a:r>
              <a:rPr lang="en-US" sz="9600" dirty="0" err="1" smtClean="0">
                <a:hlinkClick r:id="rId3"/>
              </a:rPr>
              <a:t>CodePen</a:t>
            </a:r>
            <a:r>
              <a:rPr lang="en-US" sz="9600" dirty="0" smtClean="0">
                <a:hlinkClick r:id="rId3"/>
              </a:rPr>
              <a:t>!</a:t>
            </a:r>
            <a:endParaRPr lang="en-US" sz="9600" dirty="0"/>
          </a:p>
        </p:txBody>
      </p:sp>
    </p:spTree>
    <p:extLst>
      <p:ext uri="{BB962C8B-B14F-4D97-AF65-F5344CB8AC3E}">
        <p14:creationId xmlns:p14="http://schemas.microsoft.com/office/powerpoint/2010/main" val="30265855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Inputs: </a:t>
            </a:r>
            <a:r>
              <a:rPr lang="en-US" dirty="0" smtClean="0">
                <a:latin typeface="Consolas" panose="020B0609020204030204" pitchFamily="49" charset="0"/>
              </a:rPr>
              <a:t>&lt;input&gt;</a:t>
            </a:r>
            <a:endParaRPr lang="en-US" dirty="0"/>
          </a:p>
        </p:txBody>
      </p:sp>
      <p:sp>
        <p:nvSpPr>
          <p:cNvPr id="3" name="Content Placeholder 2"/>
          <p:cNvSpPr>
            <a:spLocks noGrp="1"/>
          </p:cNvSpPr>
          <p:nvPr>
            <p:ph sz="quarter" idx="18"/>
          </p:nvPr>
        </p:nvSpPr>
        <p:spPr/>
        <p:txBody>
          <a:bodyPr/>
          <a:lstStyle/>
          <a:p>
            <a:r>
              <a:rPr lang="en-US" dirty="0" smtClean="0"/>
              <a:t>The </a:t>
            </a:r>
            <a:r>
              <a:rPr lang="en-US" b="1" dirty="0" smtClean="0"/>
              <a:t>input</a:t>
            </a:r>
            <a:r>
              <a:rPr lang="en-US" dirty="0" smtClean="0"/>
              <a:t> element is used to create interactive controls that accept data from the user</a:t>
            </a:r>
          </a:p>
          <a:p>
            <a:r>
              <a:rPr lang="en-US" dirty="0" smtClean="0"/>
              <a:t>The </a:t>
            </a:r>
            <a:r>
              <a:rPr lang="en-US" b="1" dirty="0" smtClean="0"/>
              <a:t>type</a:t>
            </a:r>
            <a:r>
              <a:rPr lang="en-US" dirty="0" smtClean="0"/>
              <a:t> attribute determines how the element appears</a:t>
            </a:r>
          </a:p>
          <a:p>
            <a:pPr lvl="1"/>
            <a:r>
              <a:rPr lang="en-US" dirty="0" smtClean="0">
                <a:latin typeface="Consolas" panose="020B0609020204030204" pitchFamily="49" charset="0"/>
              </a:rPr>
              <a:t>&lt;input type</a:t>
            </a:r>
            <a:r>
              <a:rPr lang="en-US" dirty="0">
                <a:latin typeface="Consolas" panose="020B0609020204030204" pitchFamily="49" charset="0"/>
              </a:rPr>
              <a:t>="text" </a:t>
            </a:r>
            <a:r>
              <a:rPr lang="en-US" dirty="0" smtClean="0">
                <a:latin typeface="Consolas" panose="020B0609020204030204" pitchFamily="49" charset="0"/>
              </a:rPr>
              <a:t>/&gt;</a:t>
            </a:r>
          </a:p>
          <a:p>
            <a:pPr lvl="1"/>
            <a:r>
              <a:rPr lang="en-US" dirty="0" smtClean="0">
                <a:latin typeface="Consolas" panose="020B0609020204030204" pitchFamily="49" charset="0"/>
              </a:rPr>
              <a:t>&lt;input </a:t>
            </a:r>
            <a:r>
              <a:rPr lang="en-US" dirty="0">
                <a:latin typeface="Consolas" panose="020B0609020204030204" pitchFamily="49" charset="0"/>
              </a:rPr>
              <a:t>type="</a:t>
            </a:r>
            <a:r>
              <a:rPr lang="en-US" dirty="0" smtClean="0">
                <a:latin typeface="Consolas" panose="020B0609020204030204" pitchFamily="49" charset="0"/>
              </a:rPr>
              <a:t>button</a:t>
            </a:r>
            <a:r>
              <a:rPr lang="en-US" dirty="0">
                <a:latin typeface="Consolas" panose="020B0609020204030204" pitchFamily="49" charset="0"/>
              </a:rPr>
              <a:t>" </a:t>
            </a:r>
            <a:r>
              <a:rPr lang="en-US" dirty="0" smtClean="0">
                <a:latin typeface="Consolas" panose="020B0609020204030204" pitchFamily="49" charset="0"/>
              </a:rPr>
              <a:t>/&gt;</a:t>
            </a:r>
          </a:p>
          <a:p>
            <a:pPr lvl="1"/>
            <a:r>
              <a:rPr lang="en-US" dirty="0" smtClean="0">
                <a:latin typeface="Consolas" panose="020B0609020204030204" pitchFamily="49" charset="0"/>
              </a:rPr>
              <a:t>&lt;input </a:t>
            </a:r>
            <a:r>
              <a:rPr lang="en-US" dirty="0">
                <a:latin typeface="Consolas" panose="020B0609020204030204" pitchFamily="49" charset="0"/>
              </a:rPr>
              <a:t>type="</a:t>
            </a:r>
            <a:r>
              <a:rPr lang="en-US" dirty="0" smtClean="0">
                <a:latin typeface="Consolas" panose="020B0609020204030204" pitchFamily="49" charset="0"/>
              </a:rPr>
              <a:t>radio</a:t>
            </a:r>
            <a:r>
              <a:rPr lang="en-US" dirty="0">
                <a:latin typeface="Consolas" panose="020B0609020204030204" pitchFamily="49" charset="0"/>
              </a:rPr>
              <a:t>" </a:t>
            </a:r>
            <a:r>
              <a:rPr lang="en-US" dirty="0" smtClean="0">
                <a:latin typeface="Consolas" panose="020B0609020204030204" pitchFamily="49" charset="0"/>
              </a:rPr>
              <a:t>/&gt;</a:t>
            </a:r>
          </a:p>
          <a:p>
            <a:pPr lvl="1"/>
            <a:r>
              <a:rPr lang="en-US" dirty="0" smtClean="0">
                <a:latin typeface="Consolas" panose="020B0609020204030204" pitchFamily="49" charset="0"/>
              </a:rPr>
              <a:t>&lt;input </a:t>
            </a:r>
            <a:r>
              <a:rPr lang="en-US" dirty="0">
                <a:latin typeface="Consolas" panose="020B0609020204030204" pitchFamily="49" charset="0"/>
              </a:rPr>
              <a:t>type="</a:t>
            </a:r>
            <a:r>
              <a:rPr lang="en-US" dirty="0" smtClean="0">
                <a:latin typeface="Consolas" panose="020B0609020204030204" pitchFamily="49" charset="0"/>
              </a:rPr>
              <a:t>checkbox</a:t>
            </a:r>
            <a:r>
              <a:rPr lang="en-US" dirty="0">
                <a:latin typeface="Consolas" panose="020B0609020204030204" pitchFamily="49" charset="0"/>
              </a:rPr>
              <a:t>" </a:t>
            </a:r>
            <a:r>
              <a:rPr lang="en-US" dirty="0" smtClean="0">
                <a:latin typeface="Consolas" panose="020B0609020204030204" pitchFamily="49" charset="0"/>
              </a:rPr>
              <a:t>/&gt;</a:t>
            </a:r>
            <a:endParaRPr lang="en-US" dirty="0">
              <a:latin typeface="Consolas" panose="020B0609020204030204" pitchFamily="49" charset="0"/>
            </a:endParaRPr>
          </a:p>
          <a:p>
            <a:pPr lvl="1"/>
            <a:r>
              <a:rPr lang="en-US" dirty="0" smtClean="0">
                <a:latin typeface="Consolas" panose="020B0609020204030204" pitchFamily="49" charset="0"/>
              </a:rPr>
              <a:t>&lt;input </a:t>
            </a:r>
            <a:r>
              <a:rPr lang="en-US" dirty="0">
                <a:latin typeface="Consolas" panose="020B0609020204030204" pitchFamily="49" charset="0"/>
              </a:rPr>
              <a:t>type="</a:t>
            </a:r>
            <a:r>
              <a:rPr lang="en-US" dirty="0" smtClean="0">
                <a:latin typeface="Consolas" panose="020B0609020204030204" pitchFamily="49" charset="0"/>
              </a:rPr>
              <a:t>range</a:t>
            </a:r>
            <a:r>
              <a:rPr lang="en-US" dirty="0">
                <a:latin typeface="Consolas" panose="020B0609020204030204" pitchFamily="49" charset="0"/>
              </a:rPr>
              <a:t>" </a:t>
            </a:r>
            <a:r>
              <a:rPr lang="en-US" dirty="0" smtClean="0">
                <a:latin typeface="Consolas" panose="020B0609020204030204" pitchFamily="49" charset="0"/>
              </a:rPr>
              <a:t>/&gt;</a:t>
            </a:r>
          </a:p>
          <a:p>
            <a:pPr lvl="1"/>
            <a:r>
              <a:rPr lang="en-US" dirty="0" smtClean="0">
                <a:latin typeface="Consolas" panose="020B0609020204030204" pitchFamily="49" charset="0"/>
              </a:rPr>
              <a:t>&lt;input </a:t>
            </a:r>
            <a:r>
              <a:rPr lang="en-US" dirty="0">
                <a:latin typeface="Consolas" panose="020B0609020204030204" pitchFamily="49" charset="0"/>
              </a:rPr>
              <a:t>type="</a:t>
            </a:r>
            <a:r>
              <a:rPr lang="en-US" dirty="0" smtClean="0">
                <a:latin typeface="Consolas" panose="020B0609020204030204" pitchFamily="49" charset="0"/>
              </a:rPr>
              <a:t>submit</a:t>
            </a:r>
            <a:r>
              <a:rPr lang="en-US" dirty="0">
                <a:latin typeface="Consolas" panose="020B0609020204030204" pitchFamily="49" charset="0"/>
              </a:rPr>
              <a:t>" </a:t>
            </a:r>
            <a:r>
              <a:rPr lang="en-US" dirty="0" smtClean="0">
                <a:latin typeface="Consolas" panose="020B0609020204030204" pitchFamily="49" charset="0"/>
              </a:rPr>
              <a:t>/&gt;</a:t>
            </a:r>
            <a:endParaRPr lang="en-US" dirty="0">
              <a:latin typeface="Consolas" panose="020B0609020204030204" pitchFamily="49" charset="0"/>
            </a:endParaRPr>
          </a:p>
        </p:txBody>
      </p:sp>
    </p:spTree>
    <p:extLst>
      <p:ext uri="{BB962C8B-B14F-4D97-AF65-F5344CB8AC3E}">
        <p14:creationId xmlns:p14="http://schemas.microsoft.com/office/powerpoint/2010/main" val="2851519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Special Inputs</a:t>
            </a:r>
            <a:endParaRPr lang="en-US" dirty="0"/>
          </a:p>
        </p:txBody>
      </p:sp>
      <p:sp>
        <p:nvSpPr>
          <p:cNvPr id="3" name="Content Placeholder 2"/>
          <p:cNvSpPr>
            <a:spLocks noGrp="1"/>
          </p:cNvSpPr>
          <p:nvPr>
            <p:ph sz="quarter" idx="18"/>
          </p:nvPr>
        </p:nvSpPr>
        <p:spPr/>
        <p:txBody>
          <a:bodyPr>
            <a:normAutofit fontScale="92500" lnSpcReduction="10000"/>
          </a:bodyPr>
          <a:lstStyle/>
          <a:p>
            <a:r>
              <a:rPr lang="en-US" dirty="0" smtClean="0">
                <a:solidFill>
                  <a:schemeClr val="accent1">
                    <a:lumMod val="75000"/>
                  </a:schemeClr>
                </a:solidFill>
                <a:latin typeface="Consolas" panose="020B0609020204030204" pitchFamily="49" charset="0"/>
              </a:rPr>
              <a:t>&lt;</a:t>
            </a:r>
            <a:r>
              <a:rPr lang="en-US" dirty="0" err="1" smtClean="0">
                <a:solidFill>
                  <a:schemeClr val="accent1">
                    <a:lumMod val="75000"/>
                  </a:schemeClr>
                </a:solidFill>
                <a:latin typeface="Consolas" panose="020B0609020204030204" pitchFamily="49" charset="0"/>
              </a:rPr>
              <a:t>textarea</a:t>
            </a:r>
            <a:r>
              <a:rPr lang="en-US" dirty="0" smtClean="0">
                <a:solidFill>
                  <a:schemeClr val="accent1">
                    <a:lumMod val="75000"/>
                  </a:schemeClr>
                </a:solidFill>
                <a:latin typeface="Consolas" panose="020B0609020204030204" pitchFamily="49" charset="0"/>
              </a:rPr>
              <a:t>&gt;&lt;/</a:t>
            </a:r>
            <a:r>
              <a:rPr lang="en-US" dirty="0" err="1" smtClean="0">
                <a:solidFill>
                  <a:schemeClr val="accent1">
                    <a:lumMod val="75000"/>
                  </a:schemeClr>
                </a:solidFill>
                <a:latin typeface="Consolas" panose="020B0609020204030204" pitchFamily="49" charset="0"/>
              </a:rPr>
              <a:t>textarea</a:t>
            </a:r>
            <a:r>
              <a:rPr lang="en-US" dirty="0" smtClean="0">
                <a:solidFill>
                  <a:schemeClr val="accent1">
                    <a:lumMod val="75000"/>
                  </a:schemeClr>
                </a:solidFill>
                <a:latin typeface="Consolas" panose="020B0609020204030204" pitchFamily="49" charset="0"/>
              </a:rPr>
              <a:t>&gt;</a:t>
            </a:r>
            <a:r>
              <a:rPr lang="en-US" dirty="0" smtClean="0">
                <a:solidFill>
                  <a:schemeClr val="accent1">
                    <a:lumMod val="75000"/>
                  </a:schemeClr>
                </a:solidFill>
              </a:rPr>
              <a:t> </a:t>
            </a:r>
            <a:r>
              <a:rPr lang="en-US" dirty="0" smtClean="0"/>
              <a:t>is used to create a multi-line textbox, good for inputting a lot of text</a:t>
            </a:r>
          </a:p>
          <a:p>
            <a:endParaRPr lang="en-US" dirty="0"/>
          </a:p>
          <a:p>
            <a:pPr marL="0" indent="0">
              <a:buNone/>
            </a:pPr>
            <a:r>
              <a:rPr lang="en-US" dirty="0" smtClean="0">
                <a:solidFill>
                  <a:schemeClr val="accent1">
                    <a:lumMod val="75000"/>
                  </a:schemeClr>
                </a:solidFill>
                <a:latin typeface="Consolas" panose="020B0609020204030204" pitchFamily="49" charset="0"/>
              </a:rPr>
              <a:t>&lt;select&gt;</a:t>
            </a:r>
          </a:p>
          <a:p>
            <a:pPr marL="0" indent="0">
              <a:buNone/>
            </a:pPr>
            <a:r>
              <a:rPr lang="en-US" dirty="0">
                <a:solidFill>
                  <a:schemeClr val="accent1">
                    <a:lumMod val="75000"/>
                  </a:schemeClr>
                </a:solidFill>
                <a:latin typeface="Consolas" panose="020B0609020204030204" pitchFamily="49" charset="0"/>
              </a:rPr>
              <a:t>	</a:t>
            </a:r>
            <a:r>
              <a:rPr lang="en-US" dirty="0" smtClean="0">
                <a:solidFill>
                  <a:schemeClr val="accent1">
                    <a:lumMod val="75000"/>
                  </a:schemeClr>
                </a:solidFill>
                <a:latin typeface="Consolas" panose="020B0609020204030204" pitchFamily="49" charset="0"/>
              </a:rPr>
              <a:t>&lt;option </a:t>
            </a:r>
            <a:r>
              <a:rPr lang="en-US" dirty="0" err="1" smtClean="0">
                <a:solidFill>
                  <a:schemeClr val="accent1">
                    <a:lumMod val="75000"/>
                  </a:schemeClr>
                </a:solidFill>
                <a:latin typeface="Consolas" panose="020B0609020204030204" pitchFamily="49" charset="0"/>
              </a:rPr>
              <a:t>val</a:t>
            </a:r>
            <a:r>
              <a:rPr lang="en-US" dirty="0">
                <a:solidFill>
                  <a:schemeClr val="accent1">
                    <a:lumMod val="75000"/>
                  </a:schemeClr>
                </a:solidFill>
                <a:latin typeface="Consolas" panose="020B0609020204030204" pitchFamily="49" charset="0"/>
              </a:rPr>
              <a:t>="1"&gt;One</a:t>
            </a:r>
            <a:r>
              <a:rPr lang="en-US" dirty="0" smtClean="0">
                <a:solidFill>
                  <a:schemeClr val="accent1">
                    <a:lumMod val="75000"/>
                  </a:schemeClr>
                </a:solidFill>
                <a:latin typeface="Consolas" panose="020B0609020204030204" pitchFamily="49" charset="0"/>
              </a:rPr>
              <a:t>&lt;/option&gt;</a:t>
            </a:r>
          </a:p>
          <a:p>
            <a:pPr marL="0" indent="0">
              <a:buNone/>
            </a:pPr>
            <a:r>
              <a:rPr lang="en-US" dirty="0">
                <a:solidFill>
                  <a:schemeClr val="accent1">
                    <a:lumMod val="75000"/>
                  </a:schemeClr>
                </a:solidFill>
                <a:latin typeface="Consolas" panose="020B0609020204030204" pitchFamily="49" charset="0"/>
              </a:rPr>
              <a:t>	</a:t>
            </a:r>
            <a:r>
              <a:rPr lang="en-US" dirty="0" smtClean="0">
                <a:solidFill>
                  <a:schemeClr val="accent1">
                    <a:lumMod val="75000"/>
                  </a:schemeClr>
                </a:solidFill>
                <a:latin typeface="Consolas" panose="020B0609020204030204" pitchFamily="49" charset="0"/>
              </a:rPr>
              <a:t>&lt;option </a:t>
            </a:r>
            <a:r>
              <a:rPr lang="en-US" dirty="0" err="1">
                <a:solidFill>
                  <a:schemeClr val="accent1">
                    <a:lumMod val="75000"/>
                  </a:schemeClr>
                </a:solidFill>
                <a:latin typeface="Consolas" panose="020B0609020204030204" pitchFamily="49" charset="0"/>
              </a:rPr>
              <a:t>val</a:t>
            </a:r>
            <a:r>
              <a:rPr lang="en-US" dirty="0">
                <a:solidFill>
                  <a:schemeClr val="accent1">
                    <a:lumMod val="75000"/>
                  </a:schemeClr>
                </a:solidFill>
                <a:latin typeface="Consolas" panose="020B0609020204030204" pitchFamily="49" charset="0"/>
              </a:rPr>
              <a:t>="</a:t>
            </a:r>
            <a:r>
              <a:rPr lang="en-US" dirty="0" smtClean="0">
                <a:solidFill>
                  <a:schemeClr val="accent1">
                    <a:lumMod val="75000"/>
                  </a:schemeClr>
                </a:solidFill>
                <a:latin typeface="Consolas" panose="020B0609020204030204" pitchFamily="49" charset="0"/>
              </a:rPr>
              <a:t>2</a:t>
            </a:r>
            <a:r>
              <a:rPr lang="en-US" dirty="0">
                <a:solidFill>
                  <a:schemeClr val="accent1">
                    <a:lumMod val="75000"/>
                  </a:schemeClr>
                </a:solidFill>
                <a:latin typeface="Consolas" panose="020B0609020204030204" pitchFamily="49" charset="0"/>
              </a:rPr>
              <a:t>"&gt;Two</a:t>
            </a:r>
            <a:r>
              <a:rPr lang="en-US" dirty="0" smtClean="0">
                <a:solidFill>
                  <a:schemeClr val="accent1">
                    <a:lumMod val="75000"/>
                  </a:schemeClr>
                </a:solidFill>
                <a:latin typeface="Consolas" panose="020B0609020204030204" pitchFamily="49" charset="0"/>
              </a:rPr>
              <a:t>&lt;/option&gt;</a:t>
            </a:r>
          </a:p>
          <a:p>
            <a:pPr marL="0" indent="0">
              <a:buNone/>
            </a:pPr>
            <a:r>
              <a:rPr lang="en-US" dirty="0" smtClean="0">
                <a:solidFill>
                  <a:schemeClr val="accent1">
                    <a:lumMod val="75000"/>
                  </a:schemeClr>
                </a:solidFill>
                <a:latin typeface="Consolas" panose="020B0609020204030204" pitchFamily="49" charset="0"/>
              </a:rPr>
              <a:t>&lt;/select&gt;</a:t>
            </a:r>
          </a:p>
          <a:p>
            <a:pPr marL="0" indent="0">
              <a:buNone/>
            </a:pPr>
            <a:endParaRPr lang="en-US" dirty="0" smtClean="0"/>
          </a:p>
          <a:p>
            <a:pPr marL="0" indent="0">
              <a:buNone/>
            </a:pPr>
            <a:r>
              <a:rPr lang="en-US" dirty="0" smtClean="0"/>
              <a:t>Select/option tags are used to create dropdowns where you can select one value from a list</a:t>
            </a:r>
          </a:p>
          <a:p>
            <a:pPr marL="0" indent="0">
              <a:buNone/>
            </a:pPr>
            <a:endParaRPr lang="en-US" dirty="0" smtClean="0"/>
          </a:p>
        </p:txBody>
      </p:sp>
    </p:spTree>
    <p:extLst>
      <p:ext uri="{BB962C8B-B14F-4D97-AF65-F5344CB8AC3E}">
        <p14:creationId xmlns:p14="http://schemas.microsoft.com/office/powerpoint/2010/main" val="2987971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11047" y="2384362"/>
            <a:ext cx="5023555" cy="1569660"/>
          </a:xfrm>
          <a:prstGeom prst="rect">
            <a:avLst/>
          </a:prstGeom>
        </p:spPr>
        <p:txBody>
          <a:bodyPr wrap="none">
            <a:spAutoFit/>
          </a:bodyPr>
          <a:lstStyle/>
          <a:p>
            <a:r>
              <a:rPr lang="en-US" sz="9600" dirty="0" err="1" smtClean="0">
                <a:hlinkClick r:id="rId3"/>
              </a:rPr>
              <a:t>CodePen</a:t>
            </a:r>
            <a:r>
              <a:rPr lang="en-US" sz="9600" dirty="0" smtClean="0">
                <a:hlinkClick r:id="rId3"/>
              </a:rPr>
              <a:t>!</a:t>
            </a:r>
            <a:endParaRPr lang="en-US" sz="9600" dirty="0"/>
          </a:p>
        </p:txBody>
      </p:sp>
    </p:spTree>
    <p:extLst>
      <p:ext uri="{BB962C8B-B14F-4D97-AF65-F5344CB8AC3E}">
        <p14:creationId xmlns:p14="http://schemas.microsoft.com/office/powerpoint/2010/main" val="1273937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HTML Attributes</a:t>
            </a:r>
          </a:p>
          <a:p>
            <a:r>
              <a:rPr lang="en-US" dirty="0" smtClean="0"/>
              <a:t>More HTML Elements</a:t>
            </a:r>
          </a:p>
        </p:txBody>
      </p:sp>
    </p:spTree>
    <p:extLst>
      <p:ext uri="{BB962C8B-B14F-4D97-AF65-F5344CB8AC3E}">
        <p14:creationId xmlns:p14="http://schemas.microsoft.com/office/powerpoint/2010/main" val="730376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HTML Attributes</a:t>
            </a:r>
            <a:endParaRPr lang="en-US" dirty="0"/>
          </a:p>
        </p:txBody>
      </p:sp>
    </p:spTree>
    <p:extLst>
      <p:ext uri="{BB962C8B-B14F-4D97-AF65-F5344CB8AC3E}">
        <p14:creationId xmlns:p14="http://schemas.microsoft.com/office/powerpoint/2010/main" val="2329019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are HTML attributes?</a:t>
            </a:r>
            <a:endParaRPr lang="en-US" dirty="0"/>
          </a:p>
        </p:txBody>
      </p:sp>
      <p:sp>
        <p:nvSpPr>
          <p:cNvPr id="3" name="Content Placeholder 2"/>
          <p:cNvSpPr>
            <a:spLocks noGrp="1"/>
          </p:cNvSpPr>
          <p:nvPr>
            <p:ph sz="quarter" idx="18"/>
          </p:nvPr>
        </p:nvSpPr>
        <p:spPr/>
        <p:txBody>
          <a:bodyPr/>
          <a:lstStyle/>
          <a:p>
            <a:r>
              <a:rPr lang="en-US" dirty="0" smtClean="0"/>
              <a:t>HTML attributes are values that add extra information to our HTML Elements</a:t>
            </a:r>
          </a:p>
          <a:p>
            <a:r>
              <a:rPr lang="en-US" dirty="0" smtClean="0"/>
              <a:t>We’ve already used a couple attributes: </a:t>
            </a:r>
            <a:r>
              <a:rPr lang="en-US" b="1" dirty="0" err="1" smtClean="0"/>
              <a:t>href</a:t>
            </a:r>
            <a:r>
              <a:rPr lang="en-US" dirty="0" smtClean="0"/>
              <a:t> and </a:t>
            </a:r>
            <a:r>
              <a:rPr lang="en-US" b="1" dirty="0" err="1" smtClean="0"/>
              <a:t>src</a:t>
            </a:r>
            <a:endParaRPr lang="en-US" b="1" dirty="0" smtClean="0"/>
          </a:p>
          <a:p>
            <a:r>
              <a:rPr lang="en-US" dirty="0" smtClean="0"/>
              <a:t>These values can be specified on anchor and image tags to provide specific information about each tag</a:t>
            </a:r>
          </a:p>
          <a:p>
            <a:r>
              <a:rPr lang="en-US" dirty="0" smtClean="0"/>
              <a:t>For an anchor tag, the </a:t>
            </a:r>
            <a:r>
              <a:rPr lang="en-US" b="1" dirty="0" err="1" smtClean="0"/>
              <a:t>href</a:t>
            </a:r>
            <a:r>
              <a:rPr lang="en-US" dirty="0" smtClean="0"/>
              <a:t> attribute tells us where the anchor is linked to.</a:t>
            </a:r>
          </a:p>
          <a:p>
            <a:r>
              <a:rPr lang="en-US" dirty="0" smtClean="0"/>
              <a:t>For an image tag, the </a:t>
            </a:r>
            <a:r>
              <a:rPr lang="en-US" b="1" dirty="0" err="1" smtClean="0"/>
              <a:t>src</a:t>
            </a:r>
            <a:r>
              <a:rPr lang="en-US" dirty="0" smtClean="0"/>
              <a:t> attribute tells us where the image we’re displaying is located.</a:t>
            </a:r>
          </a:p>
        </p:txBody>
      </p:sp>
    </p:spTree>
    <p:extLst>
      <p:ext uri="{BB962C8B-B14F-4D97-AF65-F5344CB8AC3E}">
        <p14:creationId xmlns:p14="http://schemas.microsoft.com/office/powerpoint/2010/main" val="269801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Attributes in Action</a:t>
            </a:r>
            <a:endParaRPr lang="en-US" dirty="0"/>
          </a:p>
        </p:txBody>
      </p:sp>
      <p:sp>
        <p:nvSpPr>
          <p:cNvPr id="3" name="Content Placeholder 2"/>
          <p:cNvSpPr>
            <a:spLocks noGrp="1"/>
          </p:cNvSpPr>
          <p:nvPr>
            <p:ph sz="quarter" idx="18"/>
          </p:nvPr>
        </p:nvSpPr>
        <p:spPr/>
        <p:txBody>
          <a:bodyPr/>
          <a:lstStyle/>
          <a:p>
            <a:r>
              <a:rPr lang="en-US" dirty="0" err="1"/>
              <a:t>h</a:t>
            </a:r>
            <a:r>
              <a:rPr lang="en-US" dirty="0" err="1" smtClean="0"/>
              <a:t>ref</a:t>
            </a:r>
            <a:endParaRPr lang="en-US" dirty="0" smtClean="0"/>
          </a:p>
          <a:p>
            <a:pPr lvl="1"/>
            <a:r>
              <a:rPr lang="en-US" dirty="0" smtClean="0"/>
              <a:t>&lt;a </a:t>
            </a:r>
            <a:r>
              <a:rPr lang="en-US" dirty="0" err="1" smtClean="0"/>
              <a:t>href</a:t>
            </a:r>
            <a:r>
              <a:rPr lang="en-US" dirty="0" smtClean="0"/>
              <a:t>="http://www.google.com"&gt;Google&lt;/a&gt;</a:t>
            </a:r>
            <a:endParaRPr lang="en-US" dirty="0"/>
          </a:p>
          <a:p>
            <a:r>
              <a:rPr lang="en-US" dirty="0" err="1"/>
              <a:t>s</a:t>
            </a:r>
            <a:r>
              <a:rPr lang="en-US" dirty="0" err="1" smtClean="0"/>
              <a:t>rc</a:t>
            </a:r>
            <a:endParaRPr lang="en-US" dirty="0" smtClean="0"/>
          </a:p>
          <a:p>
            <a:pPr lvl="1"/>
            <a:r>
              <a:rPr lang="en-US" dirty="0" smtClean="0"/>
              <a:t>&lt;</a:t>
            </a:r>
            <a:r>
              <a:rPr lang="en-US" dirty="0" err="1" smtClean="0"/>
              <a:t>img</a:t>
            </a:r>
            <a:r>
              <a:rPr lang="en-US" dirty="0" smtClean="0"/>
              <a:t> </a:t>
            </a:r>
            <a:r>
              <a:rPr lang="en-US" dirty="0" err="1" smtClean="0"/>
              <a:t>src</a:t>
            </a:r>
            <a:r>
              <a:rPr lang="en-US" dirty="0" smtClean="0"/>
              <a:t>="http</a:t>
            </a:r>
            <a:r>
              <a:rPr lang="en-US" dirty="0"/>
              <a:t>://</a:t>
            </a:r>
            <a:r>
              <a:rPr lang="en-US" dirty="0" smtClean="0"/>
              <a:t>www.wildcatconservation.org/wp-content/uploads/2013/03/2016-sand-cat-group.jpg" /&gt;</a:t>
            </a:r>
          </a:p>
          <a:p>
            <a:r>
              <a:rPr lang="en-US" dirty="0"/>
              <a:t>h</a:t>
            </a:r>
            <a:r>
              <a:rPr lang="en-US" dirty="0" smtClean="0"/>
              <a:t>eight/width</a:t>
            </a:r>
          </a:p>
          <a:p>
            <a:pPr lvl="1"/>
            <a:r>
              <a:rPr lang="en-US" dirty="0" smtClean="0"/>
              <a:t>&lt;</a:t>
            </a:r>
            <a:r>
              <a:rPr lang="en-US" dirty="0" err="1" smtClean="0"/>
              <a:t>img</a:t>
            </a:r>
            <a:r>
              <a:rPr lang="en-US" dirty="0" smtClean="0"/>
              <a:t> </a:t>
            </a:r>
            <a:r>
              <a:rPr lang="en-US" dirty="0" err="1" smtClean="0"/>
              <a:t>src</a:t>
            </a:r>
            <a:r>
              <a:rPr lang="en-US" dirty="0" smtClean="0"/>
              <a:t>="http</a:t>
            </a:r>
            <a:r>
              <a:rPr lang="en-US" dirty="0"/>
              <a:t>://</a:t>
            </a:r>
            <a:r>
              <a:rPr lang="en-US" dirty="0" smtClean="0"/>
              <a:t>www.wildcatconservation.org/wp-content/uploads/2013/03/2016-sand-cat-group.jpg" height="500" width="300" /&gt;</a:t>
            </a:r>
          </a:p>
        </p:txBody>
      </p:sp>
    </p:spTree>
    <p:extLst>
      <p:ext uri="{BB962C8B-B14F-4D97-AF65-F5344CB8AC3E}">
        <p14:creationId xmlns:p14="http://schemas.microsoft.com/office/powerpoint/2010/main" val="682549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24201" y="2656115"/>
            <a:ext cx="5094513" cy="1569660"/>
          </a:xfrm>
          <a:prstGeom prst="rect">
            <a:avLst/>
          </a:prstGeom>
        </p:spPr>
        <p:txBody>
          <a:bodyPr wrap="square">
            <a:spAutoFit/>
          </a:bodyPr>
          <a:lstStyle/>
          <a:p>
            <a:r>
              <a:rPr lang="en-US" sz="9600" dirty="0" err="1" smtClean="0">
                <a:hlinkClick r:id="rId3"/>
              </a:rPr>
              <a:t>CodePen</a:t>
            </a:r>
            <a:r>
              <a:rPr lang="en-US" sz="9600" dirty="0" smtClean="0">
                <a:hlinkClick r:id="rId3"/>
              </a:rPr>
              <a:t>!</a:t>
            </a:r>
            <a:endParaRPr lang="en-US" sz="9600" dirty="0"/>
          </a:p>
        </p:txBody>
      </p:sp>
    </p:spTree>
    <p:extLst>
      <p:ext uri="{BB962C8B-B14F-4D97-AF65-F5344CB8AC3E}">
        <p14:creationId xmlns:p14="http://schemas.microsoft.com/office/powerpoint/2010/main" val="3055159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More on Attributes</a:t>
            </a:r>
            <a:endParaRPr lang="en-US" dirty="0"/>
          </a:p>
        </p:txBody>
      </p:sp>
      <p:sp>
        <p:nvSpPr>
          <p:cNvPr id="3" name="Content Placeholder 2"/>
          <p:cNvSpPr>
            <a:spLocks noGrp="1"/>
          </p:cNvSpPr>
          <p:nvPr>
            <p:ph sz="quarter" idx="18"/>
          </p:nvPr>
        </p:nvSpPr>
        <p:spPr/>
        <p:txBody>
          <a:bodyPr/>
          <a:lstStyle/>
          <a:p>
            <a:r>
              <a:rPr lang="en-US" dirty="0" smtClean="0"/>
              <a:t>There are many more attributes in HTML, but these are the ones we’ll be using most for now. As we cover new ones, we’ll explain what they are and how to use them.</a:t>
            </a:r>
          </a:p>
          <a:p>
            <a:r>
              <a:rPr lang="en-US" dirty="0" smtClean="0"/>
              <a:t>Remember, the attribute goes </a:t>
            </a:r>
            <a:r>
              <a:rPr lang="en-US" i="1" dirty="0" smtClean="0"/>
              <a:t>inside</a:t>
            </a:r>
            <a:r>
              <a:rPr lang="en-US" dirty="0" smtClean="0"/>
              <a:t> the element’s opening tag, surrounded by quotation marks. It looks like this:</a:t>
            </a:r>
          </a:p>
          <a:p>
            <a:pPr lvl="1"/>
            <a:r>
              <a:rPr lang="en-US" sz="3200" dirty="0" smtClean="0">
                <a:latin typeface="Consolas" panose="020B0609020204030204" pitchFamily="49" charset="0"/>
              </a:rPr>
              <a:t>&lt;</a:t>
            </a:r>
            <a:r>
              <a:rPr lang="en-US" sz="3200" dirty="0" smtClean="0">
                <a:solidFill>
                  <a:schemeClr val="accent1">
                    <a:lumMod val="75000"/>
                  </a:schemeClr>
                </a:solidFill>
                <a:latin typeface="Consolas" panose="020B0609020204030204" pitchFamily="49" charset="0"/>
              </a:rPr>
              <a:t>tag</a:t>
            </a:r>
            <a:r>
              <a:rPr lang="en-US" sz="3200" dirty="0" smtClean="0">
                <a:latin typeface="Consolas" panose="020B0609020204030204" pitchFamily="49" charset="0"/>
              </a:rPr>
              <a:t> </a:t>
            </a:r>
            <a:r>
              <a:rPr lang="en-US" sz="3200" dirty="0" err="1" smtClean="0">
                <a:solidFill>
                  <a:schemeClr val="accent1">
                    <a:lumMod val="75000"/>
                  </a:schemeClr>
                </a:solidFill>
                <a:latin typeface="Consolas" panose="020B0609020204030204" pitchFamily="49" charset="0"/>
              </a:rPr>
              <a:t>attributeName</a:t>
            </a:r>
            <a:r>
              <a:rPr lang="en-US" sz="3200" dirty="0" smtClean="0">
                <a:latin typeface="Consolas" panose="020B0609020204030204" pitchFamily="49" charset="0"/>
              </a:rPr>
              <a:t>="</a:t>
            </a:r>
            <a:r>
              <a:rPr lang="en-US" sz="3200" dirty="0" err="1" smtClean="0">
                <a:solidFill>
                  <a:schemeClr val="accent1">
                    <a:lumMod val="75000"/>
                  </a:schemeClr>
                </a:solidFill>
                <a:latin typeface="Consolas" panose="020B0609020204030204" pitchFamily="49" charset="0"/>
              </a:rPr>
              <a:t>attributeValue</a:t>
            </a:r>
            <a:r>
              <a:rPr lang="en-US" sz="3200" dirty="0" smtClean="0">
                <a:latin typeface="Consolas" panose="020B0609020204030204" pitchFamily="49" charset="0"/>
              </a:rPr>
              <a:t>"&gt;</a:t>
            </a:r>
            <a:endParaRPr lang="en-US" sz="3200" dirty="0">
              <a:latin typeface="Consolas" panose="020B0609020204030204" pitchFamily="49" charset="0"/>
            </a:endParaRPr>
          </a:p>
        </p:txBody>
      </p:sp>
    </p:spTree>
    <p:extLst>
      <p:ext uri="{BB962C8B-B14F-4D97-AF65-F5344CB8AC3E}">
        <p14:creationId xmlns:p14="http://schemas.microsoft.com/office/powerpoint/2010/main" val="3805998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More HTML Elements!</a:t>
            </a:r>
            <a:endParaRPr lang="en-US" dirty="0"/>
          </a:p>
        </p:txBody>
      </p:sp>
    </p:spTree>
    <p:extLst>
      <p:ext uri="{BB962C8B-B14F-4D97-AF65-F5344CB8AC3E}">
        <p14:creationId xmlns:p14="http://schemas.microsoft.com/office/powerpoint/2010/main" val="364530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Lists: </a:t>
            </a:r>
            <a:r>
              <a:rPr lang="en-US" dirty="0" smtClean="0">
                <a:latin typeface="Consolas" panose="020B0609020204030204" pitchFamily="49" charset="0"/>
              </a:rPr>
              <a:t>&lt;</a:t>
            </a:r>
            <a:r>
              <a:rPr lang="en-US" dirty="0" err="1" smtClean="0">
                <a:latin typeface="Consolas" panose="020B0609020204030204" pitchFamily="49" charset="0"/>
              </a:rPr>
              <a:t>ul</a:t>
            </a:r>
            <a:r>
              <a:rPr lang="en-US" dirty="0" smtClean="0">
                <a:latin typeface="Consolas" panose="020B0609020204030204" pitchFamily="49" charset="0"/>
              </a:rPr>
              <a:t>&gt;&lt;/</a:t>
            </a:r>
            <a:r>
              <a:rPr lang="en-US" dirty="0" err="1" smtClean="0">
                <a:latin typeface="Consolas" panose="020B0609020204030204" pitchFamily="49" charset="0"/>
              </a:rPr>
              <a:t>ul</a:t>
            </a:r>
            <a:r>
              <a:rPr lang="en-US" dirty="0" smtClean="0">
                <a:latin typeface="Consolas" panose="020B0609020204030204" pitchFamily="49" charset="0"/>
              </a:rPr>
              <a:t>&gt; </a:t>
            </a:r>
            <a:r>
              <a:rPr lang="en-US" dirty="0" smtClean="0"/>
              <a:t>and </a:t>
            </a:r>
            <a:r>
              <a:rPr lang="en-US" dirty="0" smtClean="0">
                <a:latin typeface="Consolas" panose="020B0609020204030204" pitchFamily="49" charset="0"/>
              </a:rPr>
              <a:t>&lt;</a:t>
            </a:r>
            <a:r>
              <a:rPr lang="en-US" dirty="0" err="1" smtClean="0">
                <a:latin typeface="Consolas" panose="020B0609020204030204" pitchFamily="49" charset="0"/>
              </a:rPr>
              <a:t>ol</a:t>
            </a:r>
            <a:r>
              <a:rPr lang="en-US" dirty="0" smtClean="0">
                <a:latin typeface="Consolas" panose="020B0609020204030204" pitchFamily="49" charset="0"/>
              </a:rPr>
              <a:t>&gt;&lt;/</a:t>
            </a:r>
            <a:r>
              <a:rPr lang="en-US" dirty="0" err="1" smtClean="0">
                <a:latin typeface="Consolas" panose="020B0609020204030204" pitchFamily="49" charset="0"/>
              </a:rPr>
              <a:t>ol</a:t>
            </a:r>
            <a:r>
              <a:rPr lang="en-US" dirty="0" smtClean="0">
                <a:latin typeface="Consolas" panose="020B0609020204030204" pitchFamily="49" charset="0"/>
              </a:rPr>
              <a:t>&gt;</a:t>
            </a:r>
            <a:endParaRPr lang="en-US" dirty="0">
              <a:latin typeface="Consolas" panose="020B0609020204030204" pitchFamily="49" charset="0"/>
            </a:endParaRPr>
          </a:p>
        </p:txBody>
      </p:sp>
      <p:sp>
        <p:nvSpPr>
          <p:cNvPr id="3" name="Content Placeholder 2"/>
          <p:cNvSpPr>
            <a:spLocks noGrp="1"/>
          </p:cNvSpPr>
          <p:nvPr>
            <p:ph sz="quarter" idx="18"/>
          </p:nvPr>
        </p:nvSpPr>
        <p:spPr/>
        <p:txBody>
          <a:bodyPr/>
          <a:lstStyle/>
          <a:p>
            <a:r>
              <a:rPr lang="en-US" dirty="0" smtClean="0"/>
              <a:t>Lists are used to display groups of other items</a:t>
            </a:r>
          </a:p>
          <a:p>
            <a:r>
              <a:rPr lang="en-US" dirty="0" smtClean="0"/>
              <a:t>There are two kinds of lists, unordered lists and ordered lists</a:t>
            </a:r>
          </a:p>
          <a:p>
            <a:pPr lvl="1"/>
            <a:r>
              <a:rPr lang="en-US" dirty="0" smtClean="0"/>
              <a:t>Unordered lists are displayed with bullet points, while ordered lists are displayed with numbers or letters.</a:t>
            </a:r>
          </a:p>
          <a:p>
            <a:r>
              <a:rPr lang="en-US" dirty="0" smtClean="0"/>
              <a:t>Lists and their list items follow a parent/child relationship</a:t>
            </a:r>
          </a:p>
          <a:p>
            <a:r>
              <a:rPr lang="en-US" dirty="0" smtClean="0"/>
              <a:t>There are multiple levels of tags in an HTML list</a:t>
            </a:r>
            <a:endParaRPr lang="en-US" dirty="0"/>
          </a:p>
        </p:txBody>
      </p:sp>
    </p:spTree>
    <p:extLst>
      <p:ext uri="{BB962C8B-B14F-4D97-AF65-F5344CB8AC3E}">
        <p14:creationId xmlns:p14="http://schemas.microsoft.com/office/powerpoint/2010/main" val="3716951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nBase">
      <a:dk1>
        <a:sysClr val="windowText" lastClr="000000"/>
      </a:dk1>
      <a:lt1>
        <a:sysClr val="window" lastClr="FFFFFF"/>
      </a:lt1>
      <a:dk2>
        <a:srgbClr val="00586E"/>
      </a:dk2>
      <a:lt2>
        <a:srgbClr val="7FDCF2"/>
      </a:lt2>
      <a:accent1>
        <a:srgbClr val="00CBEE"/>
      </a:accent1>
      <a:accent2>
        <a:srgbClr val="6CC04A"/>
      </a:accent2>
      <a:accent3>
        <a:srgbClr val="FF7900"/>
      </a:accent3>
      <a:accent4>
        <a:srgbClr val="E13FB4"/>
      </a:accent4>
      <a:accent5>
        <a:srgbClr val="FFE900"/>
      </a:accent5>
      <a:accent6>
        <a:srgbClr val="B8CED0"/>
      </a:accent6>
      <a:hlink>
        <a:srgbClr val="00CBEE"/>
      </a:hlink>
      <a:folHlink>
        <a:srgbClr val="7FDCF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1873</TotalTime>
  <Words>733</Words>
  <Application>Microsoft Office PowerPoint</Application>
  <PresentationFormat>Widescreen</PresentationFormat>
  <Paragraphs>113</Paragraphs>
  <Slides>16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Consolas</vt:lpstr>
      <vt:lpstr>Office Theme</vt:lpstr>
      <vt:lpstr>PowerPoint Presentation</vt:lpstr>
      <vt:lpstr>PowerPoint Presentation</vt:lpstr>
      <vt:lpstr>HTML Attributes</vt:lpstr>
      <vt:lpstr>PowerPoint Presentation</vt:lpstr>
      <vt:lpstr>PowerPoint Presentation</vt:lpstr>
      <vt:lpstr>PowerPoint Presentation</vt:lpstr>
      <vt:lpstr>PowerPoint Presentation</vt:lpstr>
      <vt:lpstr>More HTML Elements!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Hyland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Cogan</dc:creator>
  <cp:lastModifiedBy>Joseph Maxwell</cp:lastModifiedBy>
  <cp:revision>39</cp:revision>
  <dcterms:created xsi:type="dcterms:W3CDTF">2016-08-24T13:14:37Z</dcterms:created>
  <dcterms:modified xsi:type="dcterms:W3CDTF">2020-02-20T17:54:39Z</dcterms:modified>
</cp:coreProperties>
</file>