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97" r:id="rId3"/>
    <p:sldId id="295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Students should be familiar with websites – they enter</a:t>
            </a:r>
            <a:r>
              <a:rPr lang="en-US" baseline="0" dirty="0" smtClean="0"/>
              <a:t> a URL, and see some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Behind the scenes, a lot of stuff happens to get that content to the user!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this doesn’t really apply to this course, but it is helpful to have this background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Browser reads the text,</a:t>
            </a:r>
            <a:r>
              <a:rPr lang="en-US" baseline="0" dirty="0" smtClean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can be helpful to view a popular Wikipedia page in the web, and then view the source to see how the web browser renders it into a viewable page.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baseline="0" dirty="0" smtClean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</a:t>
            </a:r>
            <a:r>
              <a:rPr lang="en-US" baseline="0" dirty="0" smtClean="0"/>
              <a:t>may seem abstract, but it should make more sense after some examples. Seeing the code in action and working with it makes it clearer!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HTML Basics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</a:t>
            </a:r>
            <a:r>
              <a:rPr lang="en-US" dirty="0" smtClean="0"/>
              <a:t>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Goes within the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&lt;html&gt;&lt;/html&gt;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element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Everything within these tags determines the structure of the page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of the visible HTML elements go within the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&lt;body&gt;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9543" y="2743200"/>
            <a:ext cx="7832914" cy="40134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400" dirty="0">
                <a:solidFill>
                  <a:srgbClr val="6A9955"/>
                </a:solidFill>
                <a:latin typeface="Consolas" panose="020B0609020204030204" pitchFamily="49" charset="0"/>
              </a:rPr>
              <a:t>&lt;!-- content --&gt;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8995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/>
              <a:t> (Paragraph)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Displays common text on the page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content does not have to be multiple sentences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dirty="0" smtClean="0">
                <a:solidFill>
                  <a:schemeClr val="bg1"/>
                </a:solidFill>
              </a:rPr>
              <a:t> creates a new line under it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500" y="4114800"/>
            <a:ext cx="7521931" cy="97257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&lt;!--</a:t>
            </a:r>
            <a:r>
              <a:rPr lang="en-US" sz="4400" dirty="0">
                <a:solidFill>
                  <a:srgbClr val="6A9955"/>
                </a:solidFill>
                <a:latin typeface="Consolas" panose="020B0609020204030204" pitchFamily="49" charset="0"/>
              </a:rPr>
              <a:t> content </a:t>
            </a:r>
            <a:r>
              <a:rPr lang="en-US" sz="4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6471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HTML file, and add a paragraph that says “Hello World”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Hello World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77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Overview</a:t>
            </a:r>
            <a:endParaRPr lang="en-US" dirty="0"/>
          </a:p>
        </p:txBody>
      </p:sp>
      <p:pic>
        <p:nvPicPr>
          <p:cNvPr id="2052" name="Picture 4" descr="Image result for spider-man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"/>
          <a:stretch/>
        </p:blipFill>
        <p:spPr bwMode="auto">
          <a:xfrm>
            <a:off x="5200650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web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32994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u="sng" dirty="0" smtClean="0"/>
              <a:t>User</a:t>
            </a:r>
          </a:p>
          <a:p>
            <a:r>
              <a:rPr lang="en-US" dirty="0" smtClean="0"/>
              <a:t>Type a URL into a web browser</a:t>
            </a:r>
          </a:p>
          <a:p>
            <a:r>
              <a:rPr lang="en-US" dirty="0" smtClean="0"/>
              <a:t>See the content of a website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2" descr="http://4.bp.blogspot.com/-k02Z7I84nxc/Twcmm44Mn6I/AAAAAAAAAjk/isnJ942gCS4/s1600/How-Browsers-work.gif" title="http://4.bp.blogspot.com/-k02Z7I84nxc/Twcmm44Mn6I/AAAAAAAAAjk/isnJ942gCS4/s1600/How-Browsers-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888" y="2171700"/>
            <a:ext cx="59761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457268"/>
            <a:ext cx="5316199" cy="296696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b="1" u="sng" dirty="0">
                <a:solidFill>
                  <a:srgbClr val="56565A"/>
                </a:solidFill>
              </a:rPr>
              <a:t>Behind the Scenes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finds the server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server sends content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renders content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browser use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 smtClean="0"/>
              <a:t>The browser gets HTML from the server and renders it as a webpage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5300" y="2914650"/>
            <a:ext cx="2286000" cy="2171700"/>
          </a:xfrm>
          <a:prstGeom prst="roundRect">
            <a:avLst/>
          </a:prstGeom>
          <a:gradFill>
            <a:gsLst>
              <a:gs pos="4425">
                <a:srgbClr val="AB8AC9"/>
              </a:gs>
              <a:gs pos="3000">
                <a:srgbClr val="AB8AC9"/>
              </a:gs>
              <a:gs pos="97000">
                <a:srgbClr val="CFB9DE"/>
              </a:gs>
              <a:gs pos="100000">
                <a:srgbClr val="E1D3EA"/>
              </a:gs>
              <a:gs pos="98000">
                <a:srgbClr val="C4A9D7"/>
              </a:gs>
              <a:gs pos="49000">
                <a:srgbClr val="7030A0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</a:t>
            </a:r>
            <a:endParaRPr lang="en-US" sz="36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009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2514600"/>
            <a:ext cx="3200400" cy="29718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"https://en.wikipedia.org/wiki/Dog"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581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746455"/>
            <a:ext cx="223868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2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 smtClean="0"/>
              <a:t>HTML Introduction</a:t>
            </a:r>
            <a:endParaRPr lang="en-US" dirty="0"/>
          </a:p>
        </p:txBody>
      </p:sp>
      <p:pic>
        <p:nvPicPr>
          <p:cNvPr id="307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0"/>
            <a:ext cx="102895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95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HTML Document </a:t>
            </a:r>
            <a:r>
              <a:rPr lang="en-US" dirty="0" smtClean="0"/>
              <a:t>is a text file with a specific format</a:t>
            </a:r>
          </a:p>
          <a:p>
            <a:pPr lvl="1"/>
            <a:r>
              <a:rPr lang="en-US" dirty="0" smtClean="0"/>
              <a:t>The file extension should be </a:t>
            </a:r>
            <a:r>
              <a:rPr lang="en-US" b="1" dirty="0" smtClean="0"/>
              <a:t>.html</a:t>
            </a:r>
            <a:r>
              <a:rPr lang="en-US" dirty="0" smtClean="0"/>
              <a:t> (e.g., </a:t>
            </a:r>
            <a:r>
              <a:rPr lang="en-US" b="1" dirty="0" smtClean="0"/>
              <a:t>index.html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HTML is made up of </a:t>
            </a:r>
            <a:r>
              <a:rPr lang="en-US" b="1" dirty="0" smtClean="0"/>
              <a:t>elements</a:t>
            </a:r>
            <a:r>
              <a:rPr lang="en-US" dirty="0" smtClean="0"/>
              <a:t>, each with a different purpose</a:t>
            </a:r>
          </a:p>
          <a:p>
            <a:pPr lvl="1"/>
            <a:r>
              <a:rPr lang="en-US" dirty="0" smtClean="0"/>
              <a:t>E.g., images, text, tables, links, and so on!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HTML file must be formatted in a particular way – using </a:t>
            </a:r>
            <a:r>
              <a:rPr lang="en-US" b="1" dirty="0" smtClean="0"/>
              <a:t>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0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 Tags</a:t>
            </a:r>
            <a:r>
              <a:rPr lang="en-US" dirty="0" smtClean="0"/>
              <a:t> typically consist of an </a:t>
            </a:r>
            <a:r>
              <a:rPr lang="en-US" i="1" dirty="0" smtClean="0"/>
              <a:t>opening</a:t>
            </a:r>
            <a:r>
              <a:rPr lang="en-US" dirty="0" smtClean="0"/>
              <a:t> and a </a:t>
            </a:r>
            <a:r>
              <a:rPr lang="en-US" i="1" dirty="0" smtClean="0"/>
              <a:t>closing</a:t>
            </a:r>
            <a:r>
              <a:rPr lang="en-US" b="1" i="1" dirty="0" smtClean="0"/>
              <a:t> </a:t>
            </a:r>
            <a:r>
              <a:rPr lang="en-US" dirty="0" smtClean="0"/>
              <a:t>tag:</a:t>
            </a:r>
          </a:p>
          <a:p>
            <a:pPr lvl="1"/>
            <a:r>
              <a:rPr lang="en-US" sz="3600" dirty="0">
                <a:solidFill>
                  <a:srgbClr val="E95EBE"/>
                </a:solidFill>
                <a:latin typeface="Consolas" panose="020B0609020204030204" pitchFamily="49" charset="0"/>
              </a:rPr>
              <a:t>&lt;tag&gt;</a:t>
            </a:r>
            <a:r>
              <a:rPr lang="en-US" sz="3600" dirty="0">
                <a:latin typeface="Consolas" panose="020B0609020204030204" pitchFamily="49" charset="0"/>
              </a:rPr>
              <a:t>content</a:t>
            </a:r>
            <a:r>
              <a:rPr lang="en-US" sz="3600" dirty="0">
                <a:solidFill>
                  <a:srgbClr val="E95EBE"/>
                </a:solidFill>
                <a:latin typeface="Consolas" panose="020B0609020204030204" pitchFamily="49" charset="0"/>
              </a:rPr>
              <a:t>&lt;/tag</a:t>
            </a:r>
            <a:r>
              <a:rPr lang="en-US" sz="3600" dirty="0" smtClean="0">
                <a:solidFill>
                  <a:srgbClr val="E95EBE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E95EBE"/>
              </a:solidFill>
            </a:endParaRPr>
          </a:p>
          <a:p>
            <a:r>
              <a:rPr lang="en-US" dirty="0" smtClean="0"/>
              <a:t>The formatting is very important – make sure each tag has the proper less-than and greater-than symbols (called </a:t>
            </a:r>
            <a:r>
              <a:rPr lang="en-US" i="1" dirty="0" smtClean="0"/>
              <a:t>angle brackets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Whitespace does not matter, but indenting tags properly makes the code much easier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77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 smtClean="0"/>
              <a:t>Basic HTML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1246"/>
            <a:ext cx="437258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0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foundation for every HTML document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Starts and ends the entire file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the other HTML is the content in between these tags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8998" y="3556945"/>
            <a:ext cx="7134004" cy="284385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6A9955"/>
                </a:solidFill>
                <a:latin typeface="Consolas" panose="020B0609020204030204" pitchFamily="49" charset="0"/>
              </a:rPr>
              <a:t>&lt;!-- content --&gt;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477</Words>
  <Application>Microsoft Office PowerPoint</Application>
  <PresentationFormat>Widescreen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HTML Basics</vt:lpstr>
      <vt:lpstr>Web Overview</vt:lpstr>
      <vt:lpstr>How does the web work?</vt:lpstr>
      <vt:lpstr>How does a browser use HTML?</vt:lpstr>
      <vt:lpstr>HTML Introduction</vt:lpstr>
      <vt:lpstr>HTML Introduction</vt:lpstr>
      <vt:lpstr>HTML Tags</vt:lpstr>
      <vt:lpstr>Basic HTML Elements</vt:lpstr>
      <vt:lpstr>The html Element</vt:lpstr>
      <vt:lpstr>The body Element</vt:lpstr>
      <vt:lpstr>The p (Paragraph) Element</vt:lpstr>
      <vt:lpstr>Practice: 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71</cp:revision>
  <dcterms:created xsi:type="dcterms:W3CDTF">2019-03-11T04:04:09Z</dcterms:created>
  <dcterms:modified xsi:type="dcterms:W3CDTF">2020-03-19T16:48:55Z</dcterms:modified>
</cp:coreProperties>
</file>