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6" r:id="rId3"/>
    <p:sldId id="297" r:id="rId4"/>
    <p:sldId id="307" r:id="rId5"/>
    <p:sldId id="308" r:id="rId6"/>
    <p:sldId id="309" r:id="rId7"/>
    <p:sldId id="310" r:id="rId8"/>
    <p:sldId id="311" r:id="rId9"/>
    <p:sldId id="302" r:id="rId10"/>
    <p:sldId id="312" r:id="rId11"/>
    <p:sldId id="314" r:id="rId12"/>
    <p:sldId id="313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what </a:t>
            </a:r>
            <a:r>
              <a:rPr lang="en-US" b="1" baseline="0" dirty="0" err="1" smtClean="0"/>
              <a:t>href</a:t>
            </a:r>
            <a:r>
              <a:rPr lang="en-US" baseline="0" dirty="0" smtClean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the </a:t>
            </a:r>
            <a:r>
              <a:rPr lang="en-US" dirty="0" err="1" smtClean="0"/>
              <a:t>Repl</a:t>
            </a:r>
            <a:r>
              <a:rPr lang="en-US" dirty="0" smtClean="0"/>
              <a:t> to show inputs </a:t>
            </a:r>
            <a:r>
              <a:rPr lang="en-US" smtClean="0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</a:t>
            </a:r>
            <a:r>
              <a:rPr lang="en-US" baseline="0" dirty="0" smtClean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these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the </a:t>
            </a:r>
            <a:r>
              <a:rPr lang="en-US" dirty="0" err="1" smtClean="0"/>
              <a:t>Repl</a:t>
            </a:r>
            <a:r>
              <a:rPr lang="en-US" dirty="0" smtClean="0"/>
              <a:t> to show attributes in action. Uncomment the commented lines of code to display</a:t>
            </a:r>
            <a:r>
              <a:rPr lang="en-US" baseline="0" dirty="0" smtClean="0"/>
              <a:t> them. You should be able to use </a:t>
            </a:r>
            <a:r>
              <a:rPr lang="en-US" b="1" baseline="0" dirty="0" smtClean="0"/>
              <a:t>Ctrl</a:t>
            </a:r>
            <a:r>
              <a:rPr lang="en-US" baseline="0" dirty="0" smtClean="0"/>
              <a:t>+</a:t>
            </a:r>
            <a:r>
              <a:rPr lang="en-US" b="1" baseline="0" dirty="0" smtClean="0"/>
              <a:t>/</a:t>
            </a:r>
            <a:r>
              <a:rPr lang="en-US" baseline="0" dirty="0" smtClean="0"/>
              <a:t> to comment and uncomment code in </a:t>
            </a:r>
            <a:r>
              <a:rPr lang="en-US" baseline="0" dirty="0" err="1" smtClean="0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bullet points on this</a:t>
            </a:r>
            <a:r>
              <a:rPr lang="en-US" baseline="0" dirty="0" smtClean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nesting as a concept using geography.</a:t>
            </a:r>
          </a:p>
          <a:p>
            <a:endParaRPr lang="en-US" dirty="0" smtClean="0"/>
          </a:p>
          <a:p>
            <a:r>
              <a:rPr lang="en-US" dirty="0" smtClean="0"/>
              <a:t>Start</a:t>
            </a:r>
            <a:r>
              <a:rPr lang="en-US" baseline="0" dirty="0" smtClean="0"/>
              <a:t> by writing the following on the whiteboard (leave a lot of space around the tags):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&lt;county name=“Cuyahoga”&gt;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&lt;/county&gt;</a:t>
            </a:r>
          </a:p>
          <a:p>
            <a:endParaRPr lang="en-US" baseline="0" dirty="0" smtClean="0"/>
          </a:p>
          <a:p>
            <a:r>
              <a:rPr lang="en-US" b="0" baseline="0" dirty="0" smtClean="0"/>
              <a:t>Ask what goes within a county – a city! Add that to the code: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&lt;county name=“Cuyahoga”&gt;</a:t>
            </a:r>
          </a:p>
          <a:p>
            <a:r>
              <a:rPr lang="en-US" b="1" baseline="0" dirty="0" smtClean="0"/>
              <a:t>    &lt;city name=“Westlake”&gt;&lt;/city&gt;</a:t>
            </a:r>
          </a:p>
          <a:p>
            <a:r>
              <a:rPr lang="en-US" b="1" baseline="0" dirty="0" smtClean="0"/>
              <a:t>&lt;/county&gt;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Ask what goes around a county – a state! Add that to the code: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&lt;state name=“Ohio”&gt;</a:t>
            </a:r>
          </a:p>
          <a:p>
            <a:r>
              <a:rPr lang="en-US" b="1" baseline="0" dirty="0" smtClean="0"/>
              <a:t>    &lt;county name=“Cuyahoga”&gt;</a:t>
            </a:r>
          </a:p>
          <a:p>
            <a:r>
              <a:rPr lang="en-US" b="1" baseline="0" dirty="0" smtClean="0"/>
              <a:t>        &lt;city name=“Westlake”&gt;&lt;/city&gt;</a:t>
            </a:r>
          </a:p>
          <a:p>
            <a:r>
              <a:rPr lang="en-US" b="1" baseline="0" dirty="0" smtClean="0"/>
              <a:t>    &lt;/county&gt;</a:t>
            </a:r>
          </a:p>
          <a:p>
            <a:r>
              <a:rPr lang="en-US" b="1" baseline="0" dirty="0" smtClean="0"/>
              <a:t>&lt;/state&gt;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Use this concept to explain nesting. Explain parent/child relationships. The next slide has an example using lists.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the </a:t>
            </a:r>
            <a:r>
              <a:rPr lang="en-US" dirty="0" err="1" smtClean="0"/>
              <a:t>Repl</a:t>
            </a:r>
            <a:r>
              <a:rPr lang="en-US" dirty="0" smtClean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Also show switching from &lt;</a:t>
            </a:r>
            <a:r>
              <a:rPr lang="en-US" dirty="0" err="1" smtClean="0"/>
              <a:t>ul</a:t>
            </a:r>
            <a:r>
              <a:rPr lang="en-US" dirty="0" smtClean="0"/>
              <a:t>&gt; to 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Ask the students to</a:t>
            </a:r>
            <a:r>
              <a:rPr lang="en-US" baseline="0" dirty="0" smtClean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HuskyIcyBucke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RowdyPowerlessPreprocess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CharmingMotionlessUtil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More HTML Elements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activity</a:t>
            </a:r>
            <a:endParaRPr lang="en-US" dirty="0"/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171450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https://repl.it/repls/HuskyIcyBuckets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The </a:t>
            </a:r>
            <a:r>
              <a:rPr lang="en-US" sz="40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chemeClr val="accent6"/>
                </a:solidFill>
              </a:rPr>
              <a:t> element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7145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chemeClr val="bg1"/>
                </a:solidFill>
              </a:rPr>
              <a:t>s are interactive controls that accept data from the user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 attribute determines how the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chemeClr val="bg1"/>
                </a:solidFill>
              </a:rPr>
              <a:t> appears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is a </a:t>
            </a:r>
            <a:r>
              <a:rPr lang="en-US" i="1" dirty="0" smtClean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5403" y="2857500"/>
            <a:ext cx="6701193" cy="361945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Special inputs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573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dirty="0" smtClean="0">
                <a:solidFill>
                  <a:schemeClr val="bg1"/>
                </a:solidFill>
              </a:rPr>
              <a:t> is used to create a multi-line text box</a:t>
            </a: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sz="3200" b="1" dirty="0" smtClean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are used to create a dropdown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5668" y="2971800"/>
            <a:ext cx="8980664" cy="251145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https://repl.it/repls/RowdyPowerlessPreprocessor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</a:p>
          <a:p>
            <a:r>
              <a:rPr lang="en-US" dirty="0" smtClean="0"/>
              <a:t>HTML Lists &amp;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5181600" y="-6145"/>
            <a:ext cx="7086600" cy="68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example: The anchor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7145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endParaRPr lang="en-US" sz="3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en-US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http://wikipedia.org/"</a:t>
            </a:r>
            <a:r>
              <a:rPr lang="en-US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88720" y="1783080"/>
            <a:ext cx="7086600" cy="6858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5148"/>
            <a:ext cx="6747681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</a:rPr>
              <a:t>Q:</a:t>
            </a:r>
            <a:r>
              <a:rPr lang="en-US" sz="4000" dirty="0" smtClean="0">
                <a:solidFill>
                  <a:schemeClr val="accent6"/>
                </a:solidFill>
              </a:rPr>
              <a:t> What does the 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4000" dirty="0" smtClean="0">
                <a:solidFill>
                  <a:schemeClr val="accent6"/>
                </a:solidFill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1" y="4457700"/>
            <a:ext cx="11430000" cy="14588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</a:rPr>
              <a:t>A: </a:t>
            </a:r>
            <a:r>
              <a:rPr lang="en-US" sz="4000" dirty="0" smtClean="0">
                <a:solidFill>
                  <a:schemeClr val="accent6"/>
                </a:solidFill>
              </a:rPr>
              <a:t>The 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i="1" dirty="0" smtClean="0">
                <a:solidFill>
                  <a:schemeClr val="accent6"/>
                </a:solidFill>
              </a:rPr>
              <a:t>attribute</a:t>
            </a:r>
            <a:r>
              <a:rPr lang="en-US" sz="4000" dirty="0" smtClean="0">
                <a:solidFill>
                  <a:schemeClr val="accent6"/>
                </a:solidFill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add extra information to HTML elements</a:t>
            </a:r>
          </a:p>
          <a:p>
            <a:pPr lvl="1"/>
            <a:r>
              <a:rPr lang="en-US" dirty="0" smtClean="0"/>
              <a:t>They allow developers to customize the behavior of elements</a:t>
            </a:r>
          </a:p>
          <a:p>
            <a:pPr lvl="1"/>
            <a:endParaRPr lang="en-US" dirty="0"/>
          </a:p>
          <a:p>
            <a:r>
              <a:rPr lang="en-US" dirty="0" smtClean="0"/>
              <a:t>Attributes go inside of the </a:t>
            </a:r>
            <a:r>
              <a:rPr lang="en-US" i="1" dirty="0" smtClean="0"/>
              <a:t>opening tag</a:t>
            </a:r>
            <a:r>
              <a:rPr lang="en-US" dirty="0" smtClean="0"/>
              <a:t> of an HTML element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5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5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Attribute name, equals sign, quotation marks, attribute value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sz="4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 smtClean="0">
              <a:solidFill>
                <a:srgbClr val="56565A"/>
              </a:solidFill>
            </a:endParaRP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000" dirty="0" smtClean="0">
                <a:solidFill>
                  <a:srgbClr val="56565A"/>
                </a:solidFill>
              </a:rPr>
              <a:t>What is the </a:t>
            </a:r>
            <a:r>
              <a:rPr lang="en-US" sz="4000" i="1" dirty="0" smtClean="0">
                <a:solidFill>
                  <a:srgbClr val="56565A"/>
                </a:solidFill>
              </a:rPr>
              <a:t>attribute name</a:t>
            </a:r>
            <a:r>
              <a:rPr lang="en-US" sz="4000" dirty="0" smtClean="0">
                <a:solidFill>
                  <a:srgbClr val="56565A"/>
                </a:solidFill>
              </a:rPr>
              <a:t>?</a:t>
            </a: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4800" dirty="0" smtClean="0">
              <a:solidFill>
                <a:srgbClr val="56565A"/>
              </a:solidFill>
            </a:endParaRP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000" dirty="0" smtClean="0">
                <a:solidFill>
                  <a:srgbClr val="56565A"/>
                </a:solidFill>
              </a:rPr>
              <a:t>What is the </a:t>
            </a:r>
            <a:r>
              <a:rPr lang="en-US" sz="4000" i="1" dirty="0" smtClean="0">
                <a:solidFill>
                  <a:srgbClr val="56565A"/>
                </a:solidFill>
              </a:rPr>
              <a:t>attribute value</a:t>
            </a:r>
            <a:r>
              <a:rPr lang="en-US" sz="4000" dirty="0" smtClean="0">
                <a:solidFill>
                  <a:srgbClr val="56565A"/>
                </a:solidFill>
              </a:rPr>
              <a:t>?</a:t>
            </a: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4800" dirty="0" smtClean="0">
              <a:solidFill>
                <a:srgbClr val="56565A"/>
              </a:solidFill>
            </a:endParaRPr>
          </a:p>
          <a:p>
            <a:pPr marL="57150" indent="0" algn="ctr">
              <a:buNone/>
            </a:pPr>
            <a:endParaRPr lang="en-US" sz="48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https://repl.it/repls/CharmingMotionlessUtility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 smtClean="0"/>
              <a:t>More HTML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1246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The list elements: </a:t>
            </a:r>
            <a:r>
              <a:rPr lang="en-US" sz="4000" cap="none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chemeClr val="accent6"/>
                </a:solidFill>
              </a:rPr>
              <a:t> and </a:t>
            </a:r>
            <a:r>
              <a:rPr lang="en-US" sz="4000" cap="none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Lists are used to display groups of items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item is its own HTML element: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list items are </a:t>
            </a:r>
            <a:r>
              <a:rPr lang="en-US" i="1" dirty="0" smtClean="0">
                <a:solidFill>
                  <a:schemeClr val="bg1"/>
                </a:solidFill>
              </a:rPr>
              <a:t>children</a:t>
            </a:r>
            <a:r>
              <a:rPr lang="en-US" dirty="0" smtClean="0">
                <a:solidFill>
                  <a:schemeClr val="bg1"/>
                </a:solidFill>
              </a:rPr>
              <a:t> and the list elements are the </a:t>
            </a:r>
            <a:r>
              <a:rPr lang="en-US" i="1" dirty="0" smtClean="0">
                <a:solidFill>
                  <a:schemeClr val="bg1"/>
                </a:solidFill>
              </a:rPr>
              <a:t>parents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771900"/>
            <a:ext cx="4674998" cy="251145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2904" y="3771900"/>
            <a:ext cx="5688096" cy="251145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o</a:t>
            </a:r>
            <a:r>
              <a:rPr lang="it-IT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3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494</Words>
  <Application>Microsoft Office PowerPoint</Application>
  <PresentationFormat>Widescreen</PresentationFormat>
  <Paragraphs>111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More HTML Elements</vt:lpstr>
      <vt:lpstr>Agenda</vt:lpstr>
      <vt:lpstr>HTML Attributes</vt:lpstr>
      <vt:lpstr>Attribute example: The anchor element</vt:lpstr>
      <vt:lpstr>What are attributes?</vt:lpstr>
      <vt:lpstr>Mini-quiz</vt:lpstr>
      <vt:lpstr>Attributes Examples</vt:lpstr>
      <vt:lpstr>More HTML Elements</vt:lpstr>
      <vt:lpstr>The list elements: ul and ol</vt:lpstr>
      <vt:lpstr>Nesting activity</vt:lpstr>
      <vt:lpstr>List Example</vt:lpstr>
      <vt:lpstr>The input element</vt:lpstr>
      <vt:lpstr>Special inputs</vt:lpstr>
      <vt:lpstr>input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2020-03-20T18:07:42Z</dcterms:modified>
</cp:coreProperties>
</file>