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6" r:id="rId2"/>
  </p:sldMasterIdLst>
  <p:notesMasterIdLst>
    <p:notesMasterId r:id="rId9"/>
  </p:notesMasterIdLst>
  <p:sldIdLst>
    <p:sldId id="258" r:id="rId3"/>
    <p:sldId id="306" r:id="rId4"/>
    <p:sldId id="307" r:id="rId5"/>
    <p:sldId id="308" r:id="rId6"/>
    <p:sldId id="310" r:id="rId7"/>
    <p:sldId id="31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181818"/>
    <a:srgbClr val="212121"/>
    <a:srgbClr val="0A0A0A"/>
    <a:srgbClr val="000000"/>
    <a:srgbClr val="D9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535" autoAdjust="0"/>
  </p:normalViewPr>
  <p:slideViewPr>
    <p:cSldViewPr showGuides="1">
      <p:cViewPr varScale="1">
        <p:scale>
          <a:sx n="97" d="100"/>
          <a:sy n="97" d="100"/>
        </p:scale>
        <p:origin x="105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that CSS selectors decide which parts of the HTML to style. In the examples, the styles in the brackets will apply to those elements.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13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how</a:t>
            </a:r>
            <a:r>
              <a:rPr lang="en-US" baseline="0" dirty="0" smtClean="0"/>
              <a:t> CSS properties determine the actual styles that are controlled by CSS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66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Define what declarations 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65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</a:t>
            </a:r>
            <a:r>
              <a:rPr lang="en-US" baseline="0" dirty="0" smtClean="0"/>
              <a:t> over the vocabulary around different parts of CSS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34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the </a:t>
            </a:r>
            <a:r>
              <a:rPr lang="en-US" dirty="0" err="1" smtClean="0"/>
              <a:t>Repl</a:t>
            </a:r>
            <a:r>
              <a:rPr lang="en-US" dirty="0" smtClean="0"/>
              <a:t>,</a:t>
            </a:r>
            <a:r>
              <a:rPr lang="en-US" baseline="0" dirty="0" smtClean="0"/>
              <a:t> show the whole ruleset in action. Make sure to switch to the CSS file to see the CSS. Change around the selector, properties, values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 to show how it affects the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C8F7F9-57EC-49CF-9FCD-2B781E4B449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8147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March 23,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March 23,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March 23,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&lt;Call to action&gt;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899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57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 smtClean="0"/>
              <a:t>Type “Agenda”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Item 1</a:t>
            </a:r>
          </a:p>
          <a:p>
            <a:pPr lvl="0"/>
            <a:r>
              <a:rPr lang="en-US" dirty="0" smtClean="0"/>
              <a:t>Item 2</a:t>
            </a:r>
          </a:p>
          <a:p>
            <a:pPr lvl="0"/>
            <a:r>
              <a:rPr lang="en-US" dirty="0" smtClean="0"/>
              <a:t>Item 3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0162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9935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9176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9927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1611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2101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158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8898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8799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-OnBase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03" t="29281" r="-2657" b="17948"/>
          <a:stretch/>
        </p:blipFill>
        <p:spPr>
          <a:xfrm>
            <a:off x="-87085" y="-43542"/>
            <a:ext cx="3287485" cy="6923315"/>
          </a:xfrm>
          <a:prstGeom prst="rect">
            <a:avLst/>
          </a:prstGeom>
        </p:spPr>
      </p:pic>
      <p:sp>
        <p:nvSpPr>
          <p:cNvPr id="7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513222" y="2399071"/>
            <a:ext cx="8227636" cy="1943380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5067" b="1">
                <a:solidFill>
                  <a:schemeClr val="accent1">
                    <a:lumMod val="50000"/>
                  </a:schemeClr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513221" y="4511785"/>
            <a:ext cx="8227636" cy="78782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buFontTx/>
              <a:buNone/>
              <a:defRPr sz="3200" b="0" i="1">
                <a:solidFill>
                  <a:schemeClr val="accent2"/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380" y="5910404"/>
            <a:ext cx="1505477" cy="56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408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Notable Quote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– Attribution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-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 userDrawn="1"/>
        </p:nvSpPr>
        <p:spPr>
          <a:xfrm>
            <a:off x="613612" y="3002262"/>
            <a:ext cx="3149525" cy="8960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 smtClean="0">
                <a:solidFill>
                  <a:schemeClr val="tx2"/>
                </a:solidFill>
              </a:rPr>
              <a:t>Agenda</a:t>
            </a:r>
            <a:endParaRPr lang="en-US" sz="5400" dirty="0" smtClean="0">
              <a:solidFill>
                <a:schemeClr val="tx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424873" y="1371601"/>
            <a:ext cx="7161539" cy="4058544"/>
          </a:xfrm>
          <a:prstGeom prst="rect">
            <a:avLst/>
          </a:prstGeom>
        </p:spPr>
        <p:txBody>
          <a:bodyPr anchor="ctr"/>
          <a:lstStyle>
            <a:lvl1pPr marL="609585" indent="-609585">
              <a:lnSpc>
                <a:spcPct val="120000"/>
              </a:lnSpc>
              <a:buFont typeface="Arial" panose="020B0604020202020204" pitchFamily="34" charset="0"/>
              <a:buChar char="•"/>
              <a:defRPr sz="40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Section 1</a:t>
            </a:r>
          </a:p>
          <a:p>
            <a:pPr lvl="0"/>
            <a:r>
              <a:rPr lang="en-US" dirty="0" smtClean="0"/>
              <a:t>Section 2</a:t>
            </a:r>
          </a:p>
          <a:p>
            <a:pPr lvl="0"/>
            <a:r>
              <a:rPr lang="en-US" dirty="0" smtClean="0"/>
              <a:t>Section 3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854795" y="2300147"/>
            <a:ext cx="0" cy="228600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819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-Large-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738010" y="-928991"/>
            <a:ext cx="8715981" cy="8715981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0631" y="2766485"/>
            <a:ext cx="7950740" cy="1325033"/>
          </a:xfrm>
          <a:prstGeom prst="rect">
            <a:avLst/>
          </a:prstGeom>
        </p:spPr>
        <p:txBody>
          <a:bodyPr anchor="ctr"/>
          <a:lstStyle>
            <a:lvl1pPr>
              <a:defRPr b="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575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-One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 rot="10800000">
            <a:off x="10422730" y="-21578"/>
            <a:ext cx="1769271" cy="689441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05034" y="742951"/>
            <a:ext cx="9650516" cy="83670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609585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121917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828754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2438339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405033" y="1758949"/>
            <a:ext cx="9650516" cy="4732467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</a:defRPr>
            </a:lvl1pPr>
            <a:lvl2pPr>
              <a:defRPr sz="2667">
                <a:solidFill>
                  <a:schemeClr val="accent4"/>
                </a:solidFill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2133">
                <a:solidFill>
                  <a:schemeClr val="accent4"/>
                </a:solidFill>
              </a:defRPr>
            </a:lvl4pPr>
            <a:lvl5pPr>
              <a:defRPr sz="2133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1280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D5E12-641C-4696-BA65-B86205845F69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70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repls/ExoticCalculatingTrus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 smtClean="0"/>
              <a:t>CSS Selectors </a:t>
            </a:r>
            <a:r>
              <a:rPr lang="en-US" sz="6600" smtClean="0"/>
              <a:t>&amp; Properties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883068" cy="553998"/>
          </a:xfrm>
        </p:spPr>
        <p:txBody>
          <a:bodyPr/>
          <a:lstStyle/>
          <a:p>
            <a:r>
              <a:rPr lang="en-US" dirty="0" smtClean="0"/>
              <a:t>Hy-Tech Club: Web 101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38200" y="2389239"/>
            <a:ext cx="10172700" cy="407496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32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/* applies to all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anchor elements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*/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/* applies to all list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item elements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*/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 err="1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1254842"/>
          </a:xfrm>
        </p:spPr>
        <p:txBody>
          <a:bodyPr>
            <a:normAutofit/>
          </a:bodyPr>
          <a:lstStyle/>
          <a:p>
            <a:r>
              <a:rPr lang="en-US" dirty="0" smtClean="0"/>
              <a:t>CSS applies to different parts of the HTML based on </a:t>
            </a:r>
            <a:r>
              <a:rPr lang="en-US" b="1" dirty="0" smtClean="0"/>
              <a:t>selectors</a:t>
            </a:r>
            <a:endParaRPr lang="en-US" dirty="0" smtClean="0"/>
          </a:p>
          <a:p>
            <a:r>
              <a:rPr lang="en-US" dirty="0" smtClean="0"/>
              <a:t>Basic selectors apply certain styles to all elements of a certain type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2587113"/>
            <a:ext cx="411480" cy="457200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88142" y="4443926"/>
            <a:ext cx="523021" cy="573958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030381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build="p"/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CSS </a:t>
            </a:r>
            <a:r>
              <a:rPr lang="en-US" b="1" dirty="0" smtClean="0"/>
              <a:t>property</a:t>
            </a:r>
            <a:r>
              <a:rPr lang="en-US" dirty="0" smtClean="0"/>
              <a:t> </a:t>
            </a:r>
            <a:r>
              <a:rPr lang="en-US" dirty="0"/>
              <a:t>is an identifier that indicates which stylistic features to </a:t>
            </a:r>
            <a:r>
              <a:rPr lang="en-US" dirty="0" smtClean="0"/>
              <a:t>change on an </a:t>
            </a:r>
            <a:r>
              <a:rPr lang="en-US" smtClean="0"/>
              <a:t>HTML element</a:t>
            </a:r>
          </a:p>
          <a:p>
            <a:endParaRPr lang="en-US" dirty="0" smtClean="0"/>
          </a:p>
          <a:p>
            <a:r>
              <a:rPr lang="en-US" dirty="0" smtClean="0"/>
              <a:t>There are many, many properties that CSS controls</a:t>
            </a:r>
          </a:p>
          <a:p>
            <a:endParaRPr lang="en-US" dirty="0"/>
          </a:p>
          <a:p>
            <a:r>
              <a:rPr lang="en-US" dirty="0" smtClean="0"/>
              <a:t>Examples of properties:</a:t>
            </a:r>
          </a:p>
          <a:p>
            <a:pPr lvl="1"/>
            <a:r>
              <a:rPr lang="en-US" b="1" dirty="0"/>
              <a:t>color</a:t>
            </a:r>
            <a:r>
              <a:rPr lang="en-US" dirty="0"/>
              <a:t>: </a:t>
            </a:r>
            <a:r>
              <a:rPr lang="en-US" dirty="0" smtClean="0"/>
              <a:t>controls the color of text in an HTML element</a:t>
            </a:r>
          </a:p>
          <a:p>
            <a:pPr lvl="1"/>
            <a:r>
              <a:rPr lang="en-US" b="1" dirty="0" smtClean="0"/>
              <a:t>background-color</a:t>
            </a:r>
            <a:r>
              <a:rPr lang="en-US" dirty="0"/>
              <a:t>: </a:t>
            </a:r>
            <a:r>
              <a:rPr lang="en-US" dirty="0" smtClean="0"/>
              <a:t>controls the background color of an HTML element</a:t>
            </a:r>
            <a:endParaRPr lang="en-US" dirty="0"/>
          </a:p>
          <a:p>
            <a:pPr lvl="1"/>
            <a:r>
              <a:rPr lang="en-US" b="1" dirty="0"/>
              <a:t>font-size</a:t>
            </a:r>
            <a:r>
              <a:rPr lang="en-US" dirty="0"/>
              <a:t>: </a:t>
            </a:r>
            <a:r>
              <a:rPr lang="en-US" dirty="0" smtClean="0"/>
              <a:t>controls the size of text in an HTML element</a:t>
            </a:r>
            <a:endParaRPr lang="en-US" dirty="0"/>
          </a:p>
          <a:p>
            <a:pPr lvl="1"/>
            <a:r>
              <a:rPr lang="en-US" b="1" dirty="0"/>
              <a:t>font-weight</a:t>
            </a:r>
            <a:r>
              <a:rPr lang="en-US" dirty="0"/>
              <a:t>: </a:t>
            </a:r>
            <a:r>
              <a:rPr lang="en-US" dirty="0" smtClean="0"/>
              <a:t>controls the weight of text (e.g., boldness) in an HTML element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1843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/>
          <p:cNvSpPr txBox="1">
            <a:spLocks/>
          </p:cNvSpPr>
          <p:nvPr/>
        </p:nvSpPr>
        <p:spPr>
          <a:xfrm>
            <a:off x="388172" y="2909379"/>
            <a:ext cx="9650516" cy="351224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4313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89125" indent="-2841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4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sz="4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4800" dirty="0" smtClean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US" sz="4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4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Declarations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A CSS </a:t>
            </a:r>
            <a:r>
              <a:rPr lang="en-US" b="1" dirty="0" smtClean="0"/>
              <a:t>declaration</a:t>
            </a:r>
            <a:r>
              <a:rPr lang="en-US" dirty="0" smtClean="0"/>
              <a:t> sets a </a:t>
            </a:r>
            <a:r>
              <a:rPr lang="en-US" i="1" dirty="0" smtClean="0"/>
              <a:t>property</a:t>
            </a:r>
            <a:r>
              <a:rPr lang="en-US" dirty="0" smtClean="0"/>
              <a:t> to a </a:t>
            </a:r>
            <a:r>
              <a:rPr lang="en-US" i="1" dirty="0" smtClean="0"/>
              <a:t>value</a:t>
            </a:r>
            <a:endParaRPr lang="en-US" b="1" dirty="0" smtClean="0"/>
          </a:p>
          <a:p>
            <a:pPr marL="57150" indent="0">
              <a:buNone/>
            </a:pPr>
            <a:endParaRPr lang="en-US" dirty="0" smtClean="0"/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endParaRPr lang="en-US" dirty="0" smtClean="0"/>
          </a:p>
          <a:p>
            <a:pPr marL="57150" indent="0">
              <a:buNone/>
            </a:pP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3293806" y="2979174"/>
            <a:ext cx="1838633" cy="766916"/>
          </a:xfrm>
          <a:prstGeom prst="rect">
            <a:avLst/>
          </a:prstGeom>
          <a:solidFill>
            <a:srgbClr val="FF8300">
              <a:alpha val="32000"/>
            </a:srgbClr>
          </a:solidFill>
          <a:ln>
            <a:solidFill>
              <a:srgbClr val="FF8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93806" y="4241590"/>
            <a:ext cx="1733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8300"/>
                </a:solidFill>
              </a:rPr>
              <a:t>Property</a:t>
            </a:r>
            <a:endParaRPr lang="en-US" sz="3200" dirty="0">
              <a:solidFill>
                <a:srgbClr val="FF83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74890" y="2979174"/>
            <a:ext cx="1207008" cy="766915"/>
          </a:xfrm>
          <a:prstGeom prst="rect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574890" y="4241589"/>
            <a:ext cx="11060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</a:rPr>
              <a:t>Value</a:t>
            </a:r>
            <a:endParaRPr lang="en-US" sz="3200" dirty="0">
              <a:solidFill>
                <a:schemeClr val="accent1"/>
              </a:solidFill>
            </a:endParaRPr>
          </a:p>
        </p:txBody>
      </p:sp>
      <p:cxnSp>
        <p:nvCxnSpPr>
          <p:cNvPr id="9" name="Straight Arrow Connector 8"/>
          <p:cNvCxnSpPr>
            <a:endCxn id="5" idx="2"/>
          </p:cNvCxnSpPr>
          <p:nvPr/>
        </p:nvCxnSpPr>
        <p:spPr>
          <a:xfrm flipV="1">
            <a:off x="4213122" y="3746090"/>
            <a:ext cx="1" cy="495499"/>
          </a:xfrm>
          <a:prstGeom prst="straightConnector1">
            <a:avLst/>
          </a:prstGeom>
          <a:ln>
            <a:solidFill>
              <a:srgbClr val="FF8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7" idx="2"/>
          </p:cNvCxnSpPr>
          <p:nvPr/>
        </p:nvCxnSpPr>
        <p:spPr>
          <a:xfrm flipH="1" flipV="1">
            <a:off x="6178394" y="3746089"/>
            <a:ext cx="6096" cy="49550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1357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6639" y="1998042"/>
            <a:ext cx="115234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h1</a:t>
            </a: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font-size</a:t>
            </a: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lang="en-US" sz="5400" dirty="0">
                <a:solidFill>
                  <a:srgbClr val="0451A5"/>
                </a:solidFill>
                <a:latin typeface="Consolas" panose="020B0609020204030204" pitchFamily="49" charset="0"/>
              </a:rPr>
              <a:t>6</a:t>
            </a: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0px</a:t>
            </a: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background-color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purple</a:t>
            </a: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80304" y="3709353"/>
            <a:ext cx="6154993" cy="867890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80304" y="4577243"/>
            <a:ext cx="1268361" cy="4616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7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Property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79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964562" y="3709353"/>
            <a:ext cx="2379406" cy="86789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4562" y="4577243"/>
            <a:ext cx="914399" cy="4616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BE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Value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CBE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180303" y="2866430"/>
            <a:ext cx="6154994" cy="842923"/>
          </a:xfrm>
          <a:prstGeom prst="rect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17098" y="2404765"/>
            <a:ext cx="1618200" cy="4616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CC04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Declaration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6CC04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36639" y="2001193"/>
            <a:ext cx="983225" cy="865237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6639" y="2866430"/>
            <a:ext cx="1202765" cy="4616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13FB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Selector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13FB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1000" y="1803220"/>
            <a:ext cx="11415252" cy="4012887"/>
          </a:xfrm>
          <a:prstGeom prst="rect">
            <a:avLst/>
          </a:prstGeom>
          <a:solidFill>
            <a:schemeClr val="accent5">
              <a:alpha val="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1000" y="1341555"/>
            <a:ext cx="1112741" cy="4616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E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Ruleset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E9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all" spc="0" normalizeH="0" baseline="0" noProof="0" dirty="0" smtClean="0">
                <a:ln>
                  <a:noFill/>
                </a:ln>
                <a:solidFill>
                  <a:srgbClr val="56565A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Putting it all together: A ruleset</a:t>
            </a:r>
            <a:endParaRPr kumimoji="0" lang="en-US" sz="3200" b="1" i="0" u="none" strike="noStrike" kern="1200" cap="all" spc="0" normalizeH="0" baseline="0" noProof="0" dirty="0">
              <a:ln>
                <a:noFill/>
              </a:ln>
              <a:solidFill>
                <a:srgbClr val="56565A"/>
              </a:solidFill>
              <a:effectLst/>
              <a:uLnTx/>
              <a:uFillTx/>
              <a:latin typeface="Arial" panose="020B060402020202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3306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Ruleset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150" indent="0">
              <a:buNone/>
            </a:pPr>
            <a:r>
              <a:rPr lang="en-US" sz="11500" dirty="0">
                <a:hlinkClick r:id="rId3"/>
              </a:rPr>
              <a:t>https://repl.it/repls/ExoticCalculatingTrust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3969887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nBase">
      <a:dk1>
        <a:sysClr val="windowText" lastClr="000000"/>
      </a:dk1>
      <a:lt1>
        <a:sysClr val="window" lastClr="FFFFFF"/>
      </a:lt1>
      <a:dk2>
        <a:srgbClr val="00586E"/>
      </a:dk2>
      <a:lt2>
        <a:srgbClr val="7FDCF2"/>
      </a:lt2>
      <a:accent1>
        <a:srgbClr val="00CBEE"/>
      </a:accent1>
      <a:accent2>
        <a:srgbClr val="6CC04A"/>
      </a:accent2>
      <a:accent3>
        <a:srgbClr val="FF7900"/>
      </a:accent3>
      <a:accent4>
        <a:srgbClr val="E13FB4"/>
      </a:accent4>
      <a:accent5>
        <a:srgbClr val="FFE900"/>
      </a:accent5>
      <a:accent6>
        <a:srgbClr val="B8CED0"/>
      </a:accent6>
      <a:hlink>
        <a:srgbClr val="00CBEE"/>
      </a:hlink>
      <a:folHlink>
        <a:srgbClr val="7FDCF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2172</TotalTime>
  <Words>273</Words>
  <Application>Microsoft Office PowerPoint</Application>
  <PresentationFormat>Widescreen</PresentationFormat>
  <Paragraphs>51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Consolas</vt:lpstr>
      <vt:lpstr>Segoe UI</vt:lpstr>
      <vt:lpstr>Wingdings</vt:lpstr>
      <vt:lpstr>Hyland 2019</vt:lpstr>
      <vt:lpstr>Office Theme</vt:lpstr>
      <vt:lpstr>CSS Selectors &amp; Properties</vt:lpstr>
      <vt:lpstr>CSS Selectors</vt:lpstr>
      <vt:lpstr>CSS Properties</vt:lpstr>
      <vt:lpstr>CSS Declarations</vt:lpstr>
      <vt:lpstr>PowerPoint Presentation</vt:lpstr>
      <vt:lpstr>Ruleset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83</cp:revision>
  <dcterms:created xsi:type="dcterms:W3CDTF">2019-03-11T04:04:09Z</dcterms:created>
  <dcterms:modified xsi:type="dcterms:W3CDTF">2020-03-23T18:28:55Z</dcterms:modified>
</cp:coreProperties>
</file>