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2"/>
  </p:notesMasterIdLst>
  <p:sldIdLst>
    <p:sldId id="257" r:id="rId2"/>
    <p:sldId id="333" r:id="rId3"/>
    <p:sldId id="334" r:id="rId4"/>
    <p:sldId id="335" r:id="rId5"/>
    <p:sldId id="336" r:id="rId6"/>
    <p:sldId id="337" r:id="rId7"/>
    <p:sldId id="338" r:id="rId8"/>
    <p:sldId id="339" r:id="rId9"/>
    <p:sldId id="340" r:id="rId10"/>
    <p:sldId id="34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83023" autoAdjust="0"/>
  </p:normalViewPr>
  <p:slideViewPr>
    <p:cSldViewPr snapToGrid="0">
      <p:cViewPr varScale="1">
        <p:scale>
          <a:sx n="95" d="100"/>
          <a:sy n="95" d="100"/>
        </p:scale>
        <p:origin x="11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6A8C3-8392-4BC1-B99F-0D6991348B0F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DFCAE-C707-4D57-8D9E-8616E654C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90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8BDED-A962-4A5E-88CE-0AFE5B85E1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60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00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Here, ask for the relationships between the different HTML elements.</a:t>
            </a:r>
            <a:r>
              <a:rPr lang="en-US" baseline="0" dirty="0" smtClean="0"/>
              <a:t> E.g., &lt;</a:t>
            </a:r>
            <a:r>
              <a:rPr lang="en-US" baseline="0" dirty="0" err="1" smtClean="0"/>
              <a:t>thead</a:t>
            </a:r>
            <a:r>
              <a:rPr lang="en-US" baseline="0" dirty="0" smtClean="0"/>
              <a:t>&gt; is the parent of &lt;</a:t>
            </a:r>
            <a:r>
              <a:rPr lang="en-US" baseline="0" dirty="0" err="1" smtClean="0"/>
              <a:t>tr</a:t>
            </a:r>
            <a:r>
              <a:rPr lang="en-US" baseline="0" dirty="0" smtClean="0"/>
              <a:t>&gt;, grandparent of &lt;</a:t>
            </a:r>
            <a:r>
              <a:rPr lang="en-US" baseline="0" dirty="0" err="1" smtClean="0"/>
              <a:t>th</a:t>
            </a:r>
            <a:r>
              <a:rPr lang="en-US" baseline="0" dirty="0" smtClean="0"/>
              <a:t>&gt;, etc.</a:t>
            </a:r>
          </a:p>
          <a:p>
            <a:r>
              <a:rPr lang="en-US" baseline="0" dirty="0" smtClean="0"/>
              <a:t>Show this example in the </a:t>
            </a:r>
            <a:r>
              <a:rPr lang="en-US" baseline="0" dirty="0" err="1" smtClean="0"/>
              <a:t>CodePen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75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36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72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3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-OnBase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03" t="29281" r="-2657" b="17948"/>
          <a:stretch/>
        </p:blipFill>
        <p:spPr>
          <a:xfrm>
            <a:off x="-87085" y="-43542"/>
            <a:ext cx="3287485" cy="6923315"/>
          </a:xfrm>
          <a:prstGeom prst="rect">
            <a:avLst/>
          </a:prstGeom>
        </p:spPr>
      </p:pic>
      <p:sp>
        <p:nvSpPr>
          <p:cNvPr id="7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513222" y="2399071"/>
            <a:ext cx="8227636" cy="1943380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5067" b="1">
                <a:solidFill>
                  <a:schemeClr val="accent1">
                    <a:lumMod val="50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513221" y="4511785"/>
            <a:ext cx="8227636" cy="78782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buFontTx/>
              <a:buNone/>
              <a:defRPr sz="3200" b="0" i="1">
                <a:solidFill>
                  <a:schemeClr val="accent2"/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380" y="5910404"/>
            <a:ext cx="1505477" cy="56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90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-Large-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738010" y="-928991"/>
            <a:ext cx="8715981" cy="871598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0631" y="2766485"/>
            <a:ext cx="7950740" cy="1325033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391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613612" y="3002262"/>
            <a:ext cx="3149525" cy="8960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 smtClean="0">
                <a:solidFill>
                  <a:schemeClr val="tx2"/>
                </a:solidFill>
              </a:rPr>
              <a:t>Agenda</a:t>
            </a:r>
            <a:endParaRPr lang="en-US" sz="5400" dirty="0" smtClean="0">
              <a:solidFill>
                <a:schemeClr val="tx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424873" y="1371601"/>
            <a:ext cx="7161539" cy="4058544"/>
          </a:xfrm>
          <a:prstGeom prst="rect">
            <a:avLst/>
          </a:prstGeom>
        </p:spPr>
        <p:txBody>
          <a:bodyPr anchor="ctr"/>
          <a:lstStyle>
            <a:lvl1pPr marL="609585" indent="-609585">
              <a:lnSpc>
                <a:spcPct val="120000"/>
              </a:lnSpc>
              <a:buFont typeface="Arial" panose="020B0604020202020204" pitchFamily="34" charset="0"/>
              <a:buChar char="•"/>
              <a:defRPr sz="40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Section 1</a:t>
            </a:r>
          </a:p>
          <a:p>
            <a:pPr lvl="0"/>
            <a:r>
              <a:rPr lang="en-US" dirty="0" smtClean="0"/>
              <a:t>Section 2</a:t>
            </a:r>
          </a:p>
          <a:p>
            <a:pPr lvl="0"/>
            <a:r>
              <a:rPr lang="en-US" dirty="0" smtClean="0"/>
              <a:t>Section 3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854795" y="2300147"/>
            <a:ext cx="0" cy="228600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909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-On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 rot="10800000">
            <a:off x="10422730" y="-21578"/>
            <a:ext cx="1769271" cy="689441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5034" y="742951"/>
            <a:ext cx="9650516" cy="83670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609585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121917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828754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2438339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405033" y="1758949"/>
            <a:ext cx="9650516" cy="4732467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  <a:lvl2pPr>
              <a:defRPr sz="2667">
                <a:solidFill>
                  <a:schemeClr val="accent4"/>
                </a:solidFill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2133">
                <a:solidFill>
                  <a:schemeClr val="accent4"/>
                </a:solidFill>
              </a:defRPr>
            </a:lvl4pPr>
            <a:lvl5pPr>
              <a:defRPr sz="2133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33861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8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1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4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6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1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89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5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D5E12-641C-4696-BA65-B86205845F69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0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8" r:id="rId13"/>
    <p:sldLayoutId id="2147483680" r:id="rId14"/>
    <p:sldLayoutId id="2147483681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jmaxwell/pen/exvoOR?editors=1000" TargetMode="Externa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jmaxwell/pen/vawRQP" TargetMode="Externa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316750" y="2060405"/>
            <a:ext cx="8424109" cy="2506623"/>
          </a:xfrm>
        </p:spPr>
        <p:txBody>
          <a:bodyPr/>
          <a:lstStyle/>
          <a:p>
            <a:r>
              <a:rPr lang="en-US" dirty="0" smtClean="0"/>
              <a:t>Tables and </a:t>
            </a:r>
            <a:r>
              <a:rPr lang="en-US" dirty="0" err="1" smtClean="0"/>
              <a:t>IFrames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316752" y="3779207"/>
            <a:ext cx="8424107" cy="787820"/>
          </a:xfrm>
        </p:spPr>
        <p:txBody>
          <a:bodyPr/>
          <a:lstStyle/>
          <a:p>
            <a:r>
              <a:rPr lang="en-US" smtClean="0"/>
              <a:t>Web Design </a:t>
            </a:r>
            <a:r>
              <a:rPr lang="en-US" dirty="0" smtClean="0"/>
              <a:t>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9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7723" y="2460563"/>
            <a:ext cx="502355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 err="1" smtClean="0">
                <a:hlinkClick r:id="rId2"/>
              </a:rPr>
              <a:t>CodePen</a:t>
            </a:r>
            <a:r>
              <a:rPr lang="en-US" sz="9600" dirty="0" smtClean="0">
                <a:hlinkClick r:id="rId2"/>
              </a:rPr>
              <a:t>!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36997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</a:p>
          <a:p>
            <a:r>
              <a:rPr lang="en-US" dirty="0" err="1" smtClean="0"/>
              <a:t>IFrames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346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0326" y="1361660"/>
            <a:ext cx="7838379" cy="3826565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Tables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59930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Tables - </a:t>
            </a:r>
            <a:r>
              <a:rPr lang="en-US" dirty="0" smtClean="0">
                <a:latin typeface="Consolas" panose="020B0609020204030204" pitchFamily="49" charset="0"/>
              </a:rPr>
              <a:t>&lt;table&gt;&lt;/table&gt;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 smtClean="0"/>
              <a:t>Tables are </a:t>
            </a:r>
            <a:r>
              <a:rPr lang="en-US" dirty="0" smtClean="0"/>
              <a:t>an </a:t>
            </a:r>
            <a:r>
              <a:rPr lang="en-US" dirty="0" smtClean="0"/>
              <a:t>HTML element that uses a lot of nesting and parent/child relationships</a:t>
            </a:r>
          </a:p>
          <a:p>
            <a:r>
              <a:rPr lang="en-US" dirty="0" smtClean="0"/>
              <a:t>Tables are good for displaying data, or for comparing options</a:t>
            </a:r>
          </a:p>
          <a:p>
            <a:r>
              <a:rPr lang="en-US" dirty="0" smtClean="0"/>
              <a:t>Tables are grouped into columns and rows, and can have header rows</a:t>
            </a:r>
          </a:p>
          <a:p>
            <a:r>
              <a:rPr lang="en-US" dirty="0" smtClean="0"/>
              <a:t>There are many tags that make up tables: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&lt;table&gt;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thead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tbody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tr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th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  <a:r>
              <a:rPr lang="en-US" dirty="0" smtClean="0"/>
              <a:t>, and </a:t>
            </a:r>
            <a:r>
              <a:rPr lang="en-US" dirty="0" smtClean="0">
                <a:latin typeface="Consolas" panose="020B0609020204030204" pitchFamily="49" charset="0"/>
              </a:rPr>
              <a:t>&lt;td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56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Tables,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1201003"/>
            <a:ext cx="9650516" cy="551369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&lt;table&gt;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thead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tr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		&lt;</a:t>
            </a:r>
            <a:r>
              <a:rPr lang="en-US" dirty="0" err="1" smtClean="0">
                <a:latin typeface="Consolas" panose="020B0609020204030204" pitchFamily="49" charset="0"/>
              </a:rPr>
              <a:t>th</a:t>
            </a:r>
            <a:r>
              <a:rPr lang="en-US" dirty="0" smtClean="0">
                <a:latin typeface="Consolas" panose="020B0609020204030204" pitchFamily="49" charset="0"/>
              </a:rPr>
              <a:t>&gt;Name&lt;/</a:t>
            </a:r>
            <a:r>
              <a:rPr lang="en-US" dirty="0" err="1" smtClean="0">
                <a:latin typeface="Consolas" panose="020B0609020204030204" pitchFamily="49" charset="0"/>
              </a:rPr>
              <a:t>th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		&lt;</a:t>
            </a:r>
            <a:r>
              <a:rPr lang="en-US" dirty="0" err="1" smtClean="0">
                <a:latin typeface="Consolas" panose="020B0609020204030204" pitchFamily="49" charset="0"/>
              </a:rPr>
              <a:t>th</a:t>
            </a:r>
            <a:r>
              <a:rPr lang="en-US" dirty="0" smtClean="0">
                <a:latin typeface="Consolas" panose="020B0609020204030204" pitchFamily="49" charset="0"/>
              </a:rPr>
              <a:t>&gt;Age&lt;/</a:t>
            </a:r>
            <a:r>
              <a:rPr lang="en-US" dirty="0" err="1" smtClean="0">
                <a:latin typeface="Consolas" panose="020B0609020204030204" pitchFamily="49" charset="0"/>
              </a:rPr>
              <a:t>th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		&lt;</a:t>
            </a:r>
            <a:r>
              <a:rPr lang="en-US" dirty="0" err="1" smtClean="0">
                <a:latin typeface="Consolas" panose="020B0609020204030204" pitchFamily="49" charset="0"/>
              </a:rPr>
              <a:t>th</a:t>
            </a:r>
            <a:r>
              <a:rPr lang="en-US" dirty="0" smtClean="0">
                <a:latin typeface="Consolas" panose="020B0609020204030204" pitchFamily="49" charset="0"/>
              </a:rPr>
              <a:t>&gt;Favorite Subject&lt;/</a:t>
            </a:r>
            <a:r>
              <a:rPr lang="en-US" dirty="0" err="1" smtClean="0">
                <a:latin typeface="Consolas" panose="020B0609020204030204" pitchFamily="49" charset="0"/>
              </a:rPr>
              <a:t>th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	&lt;/</a:t>
            </a:r>
            <a:r>
              <a:rPr lang="en-US" dirty="0" err="1" smtClean="0">
                <a:latin typeface="Consolas" panose="020B0609020204030204" pitchFamily="49" charset="0"/>
              </a:rPr>
              <a:t>tr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&lt;/</a:t>
            </a:r>
            <a:r>
              <a:rPr lang="en-US" dirty="0" err="1" smtClean="0">
                <a:latin typeface="Consolas" panose="020B0609020204030204" pitchFamily="49" charset="0"/>
              </a:rPr>
              <a:t>thead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tbody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	&lt;</a:t>
            </a:r>
            <a:r>
              <a:rPr lang="en-US" dirty="0" err="1" smtClean="0">
                <a:latin typeface="Consolas" panose="020B0609020204030204" pitchFamily="49" charset="0"/>
              </a:rPr>
              <a:t>tr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		&lt;td&gt;John Smith&lt;/td&gt;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		&lt;td&gt;65&lt;/td&gt;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		&lt;td&gt;Math&lt;/td&gt;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	&lt;/</a:t>
            </a:r>
            <a:r>
              <a:rPr lang="en-US" dirty="0" err="1" smtClean="0">
                <a:latin typeface="Consolas" panose="020B0609020204030204" pitchFamily="49" charset="0"/>
              </a:rPr>
              <a:t>tr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	…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&lt;/</a:t>
            </a:r>
            <a:r>
              <a:rPr lang="en-US" dirty="0" err="1" smtClean="0">
                <a:latin typeface="Consolas" panose="020B0609020204030204" pitchFamily="49" charset="0"/>
              </a:rPr>
              <a:t>tbody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&lt;/table&gt;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64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7723" y="2460563"/>
            <a:ext cx="502355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 err="1" smtClean="0">
                <a:hlinkClick r:id="rId2"/>
              </a:rPr>
              <a:t>CodePen</a:t>
            </a:r>
            <a:r>
              <a:rPr lang="en-US" sz="9600" dirty="0" smtClean="0">
                <a:hlinkClick r:id="rId2"/>
              </a:rPr>
              <a:t>!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62219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0326" y="1361660"/>
            <a:ext cx="7838379" cy="3826565"/>
          </a:xfrm>
        </p:spPr>
        <p:txBody>
          <a:bodyPr>
            <a:normAutofit/>
          </a:bodyPr>
          <a:lstStyle/>
          <a:p>
            <a:pPr algn="ctr"/>
            <a:r>
              <a:rPr lang="en-US" sz="6600" dirty="0" err="1" smtClean="0"/>
              <a:t>IFrames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2486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IFrames</a:t>
            </a:r>
            <a:r>
              <a:rPr lang="en-US" dirty="0" smtClean="0"/>
              <a:t> </a:t>
            </a:r>
            <a:r>
              <a:rPr lang="en-US" dirty="0" smtClean="0"/>
              <a:t>- </a:t>
            </a:r>
            <a:r>
              <a:rPr lang="en-US" dirty="0" smtClean="0">
                <a:latin typeface="Consolas" panose="020B0609020204030204" pitchFamily="49" charset="0"/>
              </a:rPr>
              <a:t>&lt;iframe&gt;&lt;/iframe&gt;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smtClean="0"/>
              <a:t>Inline </a:t>
            </a:r>
            <a:r>
              <a:rPr lang="en-US" b="1" dirty="0"/>
              <a:t>Frame</a:t>
            </a:r>
            <a:r>
              <a:rPr lang="en-US" dirty="0"/>
              <a:t> element </a:t>
            </a:r>
            <a:r>
              <a:rPr lang="en-US" dirty="0" smtClean="0"/>
              <a:t>represents </a:t>
            </a:r>
            <a:r>
              <a:rPr lang="en-US" dirty="0"/>
              <a:t>a nested browsing context, embedding another HTML page into the current </a:t>
            </a:r>
            <a:r>
              <a:rPr lang="en-US" dirty="0" smtClean="0"/>
              <a:t>one</a:t>
            </a:r>
          </a:p>
          <a:p>
            <a:r>
              <a:rPr lang="en-US" dirty="0" smtClean="0"/>
              <a:t>You can use iframes to display anything on the web, or on your computer, within your webpage!</a:t>
            </a:r>
          </a:p>
          <a:p>
            <a:r>
              <a:rPr lang="en-US" dirty="0" err="1" smtClean="0"/>
              <a:t>IFrames</a:t>
            </a:r>
            <a:r>
              <a:rPr lang="en-US" dirty="0" smtClean="0"/>
              <a:t> use the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dirty="0" smtClean="0"/>
              <a:t> attribute to determine which website to display</a:t>
            </a:r>
            <a:endParaRPr lang="en-US" dirty="0"/>
          </a:p>
          <a:p>
            <a:r>
              <a:rPr lang="en-US" dirty="0"/>
              <a:t>You can use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height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width</a:t>
            </a:r>
            <a:r>
              <a:rPr lang="en-US" dirty="0" smtClean="0"/>
              <a:t> attributes to adjust the size of the iframe</a:t>
            </a:r>
            <a:endParaRPr lang="en-US" dirty="0"/>
          </a:p>
          <a:p>
            <a:endParaRPr lang="en-US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82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IFrame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1201003"/>
            <a:ext cx="9650516" cy="5513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iframe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"http://weather.gov"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&gt;&lt;/iframe</a:t>
            </a:r>
            <a:r>
              <a:rPr lang="en-US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iframe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"http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://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weather.gov"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height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800"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"1000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iframe&gt;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19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nBase">
      <a:dk1>
        <a:sysClr val="windowText" lastClr="000000"/>
      </a:dk1>
      <a:lt1>
        <a:sysClr val="window" lastClr="FFFFFF"/>
      </a:lt1>
      <a:dk2>
        <a:srgbClr val="00586E"/>
      </a:dk2>
      <a:lt2>
        <a:srgbClr val="7FDCF2"/>
      </a:lt2>
      <a:accent1>
        <a:srgbClr val="00CBEE"/>
      </a:accent1>
      <a:accent2>
        <a:srgbClr val="6CC04A"/>
      </a:accent2>
      <a:accent3>
        <a:srgbClr val="FF7900"/>
      </a:accent3>
      <a:accent4>
        <a:srgbClr val="E13FB4"/>
      </a:accent4>
      <a:accent5>
        <a:srgbClr val="FFE900"/>
      </a:accent5>
      <a:accent6>
        <a:srgbClr val="B8CED0"/>
      </a:accent6>
      <a:hlink>
        <a:srgbClr val="00CBEE"/>
      </a:hlink>
      <a:folHlink>
        <a:srgbClr val="7FDCF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2029</TotalTime>
  <Words>220</Words>
  <Application>Microsoft Office PowerPoint</Application>
  <PresentationFormat>Widescreen</PresentationFormat>
  <Paragraphs>53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Tables</vt:lpstr>
      <vt:lpstr>PowerPoint Presentation</vt:lpstr>
      <vt:lpstr>PowerPoint Presentation</vt:lpstr>
      <vt:lpstr>PowerPoint Presentation</vt:lpstr>
      <vt:lpstr>IFrames</vt:lpstr>
      <vt:lpstr>PowerPoint Presentation</vt:lpstr>
      <vt:lpstr>PowerPoint Presentation</vt:lpstr>
      <vt:lpstr>PowerPoint Presentation</vt:lpstr>
    </vt:vector>
  </TitlesOfParts>
  <Company>Hyland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Cogan</dc:creator>
  <cp:lastModifiedBy>Joseph Maxwell</cp:lastModifiedBy>
  <cp:revision>127</cp:revision>
  <dcterms:created xsi:type="dcterms:W3CDTF">2016-08-24T13:14:37Z</dcterms:created>
  <dcterms:modified xsi:type="dcterms:W3CDTF">2019-02-01T15:59:23Z</dcterms:modified>
</cp:coreProperties>
</file>