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9" r:id="rId4"/>
    <p:sldId id="270" r:id="rId5"/>
    <p:sldId id="271" r:id="rId6"/>
    <p:sldId id="274" r:id="rId7"/>
    <p:sldId id="277" r:id="rId8"/>
    <p:sldId id="278" r:id="rId9"/>
    <p:sldId id="279" r:id="rId10"/>
    <p:sldId id="273" r:id="rId11"/>
    <p:sldId id="280" r:id="rId12"/>
    <p:sldId id="281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7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781D-5291-4014-B903-D0196A4EBB2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3E977-E345-4DFE-850F-DE453B850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BDED-A962-4A5E-88CE-0AFE5B85E1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2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4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6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Web 101: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HTML / Introduction to CSS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</a:t>
            </a:r>
            <a:r>
              <a:rPr lang="en-US" sz="4400" dirty="0" smtClean="0">
                <a:solidFill>
                  <a:schemeClr val="accent4"/>
                </a:solidFill>
              </a:rPr>
              <a:t>4 things</a:t>
            </a:r>
            <a:r>
              <a:rPr lang="en-US" sz="4400" dirty="0" smtClean="0"/>
              <a:t> do </a:t>
            </a:r>
            <a:r>
              <a:rPr lang="en-US" sz="4400" dirty="0" smtClean="0"/>
              <a:t>you need for a CSS </a:t>
            </a:r>
            <a:r>
              <a:rPr lang="en-US" sz="4400" i="1" dirty="0" smtClean="0"/>
              <a:t>declaration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2425148"/>
            <a:ext cx="9650516" cy="406626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Property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Colon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Value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Semi-colon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 a CSS ruleset that makes all </a:t>
            </a:r>
            <a:r>
              <a:rPr lang="en-US" sz="4400" dirty="0" smtClean="0">
                <a:solidFill>
                  <a:schemeClr val="tx2"/>
                </a:solidFill>
              </a:rPr>
              <a:t>anchor</a:t>
            </a:r>
            <a:r>
              <a:rPr lang="en-US" sz="4400" dirty="0" smtClean="0"/>
              <a:t> elements appear </a:t>
            </a:r>
            <a:r>
              <a:rPr lang="en-US" sz="4400" dirty="0" smtClean="0">
                <a:solidFill>
                  <a:schemeClr val="accent3"/>
                </a:solidFill>
              </a:rPr>
              <a:t>orange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2852530"/>
            <a:ext cx="9650516" cy="363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a 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</a:rPr>
              <a:t>   color: orange;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1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824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does this ruleset do?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5068956"/>
            <a:ext cx="9650516" cy="1422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Makes every paragraph appear bold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033" y="1500809"/>
            <a:ext cx="70262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p {</a:t>
            </a:r>
          </a:p>
          <a:p>
            <a:r>
              <a:rPr lang="en-US" sz="4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font-weight: bold;</a:t>
            </a:r>
          </a:p>
          <a:p>
            <a:r>
              <a:rPr lang="en-US" sz="4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does CSS stand for?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677478"/>
            <a:ext cx="9650516" cy="2813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Cascading Style Sheets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Tiebreaker: What is a CSS property?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081130"/>
            <a:ext cx="9650516" cy="3410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onsolas" panose="020B0609020204030204" pitchFamily="49" charset="0"/>
              </a:rPr>
              <a:t>A human-readable identifier </a:t>
            </a:r>
            <a:r>
              <a:rPr lang="en-US" sz="4400" dirty="0">
                <a:latin typeface="Consolas" panose="020B0609020204030204" pitchFamily="49" charset="0"/>
              </a:rPr>
              <a:t>that </a:t>
            </a:r>
            <a:r>
              <a:rPr lang="en-US" sz="4400" dirty="0" smtClean="0">
                <a:latin typeface="Consolas" panose="020B0609020204030204" pitchFamily="49" charset="0"/>
              </a:rPr>
              <a:t>indicates </a:t>
            </a:r>
            <a:r>
              <a:rPr lang="en-US" sz="4400" dirty="0">
                <a:latin typeface="Consolas" panose="020B0609020204030204" pitchFamily="49" charset="0"/>
              </a:rPr>
              <a:t>which stylistic features </a:t>
            </a:r>
            <a:r>
              <a:rPr lang="en-US" sz="4400" dirty="0" smtClean="0">
                <a:latin typeface="Consolas" panose="020B0609020204030204" pitchFamily="49" charset="0"/>
              </a:rPr>
              <a:t>to change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Which tags wrap an entire HTML file?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299791"/>
            <a:ext cx="9650516" cy="3191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nsolas" panose="020B0609020204030204" pitchFamily="49" charset="0"/>
              </a:rPr>
              <a:t>&lt;html&gt;&lt;/html&gt;</a:t>
            </a:r>
            <a:endParaRPr 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Which is the largest header?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299791"/>
            <a:ext cx="9650516" cy="3191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nsolas" panose="020B0609020204030204" pitchFamily="49" charset="0"/>
              </a:rPr>
              <a:t>&lt;h1&gt;&lt;/h1&gt;</a:t>
            </a:r>
            <a:endParaRPr 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 a hyperlink that says “Google” and goes to http://google.com/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677478"/>
            <a:ext cx="9650516" cy="2813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&lt;a </a:t>
            </a:r>
            <a:r>
              <a:rPr lang="en-US" sz="4000" dirty="0" err="1" smtClean="0">
                <a:latin typeface="Consolas" panose="020B0609020204030204" pitchFamily="49" charset="0"/>
              </a:rPr>
              <a:t>href</a:t>
            </a:r>
            <a:r>
              <a:rPr lang="en-US" sz="4000" dirty="0" smtClean="0">
                <a:latin typeface="Consolas" panose="020B0609020204030204" pitchFamily="49" charset="0"/>
              </a:rPr>
              <a:t>="google.com"&gt;Google&lt;/a&gt;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7433" y="389283"/>
            <a:ext cx="9540724" cy="79223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Name all basic tags used within a table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279137" y="1817619"/>
            <a:ext cx="9650516" cy="63610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onsolas" panose="020B0609020204030204" pitchFamily="49" charset="0"/>
              </a:rPr>
              <a:t>&lt;table&gt;&lt;/table&gt;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79137" y="2528267"/>
            <a:ext cx="9650516" cy="63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Consolas" panose="020B0609020204030204" pitchFamily="49" charset="0"/>
              </a:rPr>
              <a:t>&lt;</a:t>
            </a:r>
            <a:r>
              <a:rPr lang="en-US" sz="4000" dirty="0" err="1" smtClean="0">
                <a:latin typeface="Consolas" panose="020B0609020204030204" pitchFamily="49" charset="0"/>
              </a:rPr>
              <a:t>thead</a:t>
            </a:r>
            <a:r>
              <a:rPr lang="en-US" sz="4000" dirty="0" smtClean="0">
                <a:latin typeface="Consolas" panose="020B0609020204030204" pitchFamily="49" charset="0"/>
              </a:rPr>
              <a:t>&gt;&lt;/</a:t>
            </a:r>
            <a:r>
              <a:rPr lang="en-US" sz="4000" dirty="0" err="1" smtClean="0">
                <a:latin typeface="Consolas" panose="020B0609020204030204" pitchFamily="49" charset="0"/>
              </a:rPr>
              <a:t>thead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9137" y="3164370"/>
            <a:ext cx="9650516" cy="63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Consolas" panose="020B0609020204030204" pitchFamily="49" charset="0"/>
              </a:rPr>
              <a:t>&lt;</a:t>
            </a:r>
            <a:r>
              <a:rPr lang="en-US" sz="4000" dirty="0" err="1" smtClean="0">
                <a:latin typeface="Consolas" panose="020B0609020204030204" pitchFamily="49" charset="0"/>
              </a:rPr>
              <a:t>tbody</a:t>
            </a:r>
            <a:r>
              <a:rPr lang="en-US" sz="4000" dirty="0" smtClean="0">
                <a:latin typeface="Consolas" panose="020B0609020204030204" pitchFamily="49" charset="0"/>
              </a:rPr>
              <a:t>&gt;&lt;/</a:t>
            </a:r>
            <a:r>
              <a:rPr lang="en-US" sz="4000" dirty="0" err="1" smtClean="0">
                <a:latin typeface="Consolas" panose="020B0609020204030204" pitchFamily="49" charset="0"/>
              </a:rPr>
              <a:t>tbody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79137" y="3800473"/>
            <a:ext cx="9650516" cy="63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Consolas" panose="020B0609020204030204" pitchFamily="49" charset="0"/>
              </a:rPr>
              <a:t>&lt;</a:t>
            </a:r>
            <a:r>
              <a:rPr lang="en-US" sz="4000" dirty="0" err="1" smtClean="0">
                <a:latin typeface="Consolas" panose="020B0609020204030204" pitchFamily="49" charset="0"/>
              </a:rPr>
              <a:t>th</a:t>
            </a:r>
            <a:r>
              <a:rPr lang="en-US" sz="4000" dirty="0" smtClean="0">
                <a:latin typeface="Consolas" panose="020B0609020204030204" pitchFamily="49" charset="0"/>
              </a:rPr>
              <a:t>&gt;&lt;/</a:t>
            </a:r>
            <a:r>
              <a:rPr lang="en-US" sz="4000" dirty="0" err="1" smtClean="0">
                <a:latin typeface="Consolas" panose="020B0609020204030204" pitchFamily="49" charset="0"/>
              </a:rPr>
              <a:t>th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9137" y="4357274"/>
            <a:ext cx="9650516" cy="63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Consolas" panose="020B0609020204030204" pitchFamily="49" charset="0"/>
              </a:rPr>
              <a:t>&lt;</a:t>
            </a:r>
            <a:r>
              <a:rPr lang="en-US" sz="4000" dirty="0" err="1" smtClean="0">
                <a:latin typeface="Consolas" panose="020B0609020204030204" pitchFamily="49" charset="0"/>
              </a:rPr>
              <a:t>tr</a:t>
            </a:r>
            <a:r>
              <a:rPr lang="en-US" sz="4000" dirty="0" smtClean="0">
                <a:latin typeface="Consolas" panose="020B0609020204030204" pitchFamily="49" charset="0"/>
              </a:rPr>
              <a:t>&gt;&lt;/</a:t>
            </a:r>
            <a:r>
              <a:rPr lang="en-US" sz="4000" dirty="0" err="1" smtClean="0">
                <a:latin typeface="Consolas" panose="020B0609020204030204" pitchFamily="49" charset="0"/>
              </a:rPr>
              <a:t>tr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79137" y="4914075"/>
            <a:ext cx="9650516" cy="63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Consolas" panose="020B0609020204030204" pitchFamily="49" charset="0"/>
              </a:rPr>
              <a:t>&lt;td&gt;&lt;/td&gt;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 a numbered list of three colors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2077278"/>
            <a:ext cx="9650516" cy="441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&lt;</a:t>
            </a:r>
            <a:r>
              <a:rPr lang="en-US" sz="4000" dirty="0" err="1" smtClean="0">
                <a:latin typeface="Consolas" panose="020B0609020204030204" pitchFamily="49" charset="0"/>
              </a:rPr>
              <a:t>ol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    &lt;li&gt;Orange&lt;/li&gt;</a:t>
            </a:r>
          </a:p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    &lt;li&gt;Red&lt;/li&gt;</a:t>
            </a:r>
          </a:p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    &lt;li&gt;Green&lt;/li&gt;</a:t>
            </a:r>
          </a:p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&lt;/</a:t>
            </a:r>
            <a:r>
              <a:rPr lang="en-US" sz="4000" dirty="0" err="1" smtClean="0">
                <a:latin typeface="Consolas" panose="020B0609020204030204" pitchFamily="49" charset="0"/>
              </a:rPr>
              <a:t>ol</a:t>
            </a:r>
            <a:r>
              <a:rPr lang="en-US" sz="4000" dirty="0" smtClean="0">
                <a:latin typeface="Consolas" panose="020B0609020204030204" pitchFamily="49" charset="0"/>
              </a:rPr>
              <a:t>&gt;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/>
              <a:t>What does the </a:t>
            </a:r>
            <a:r>
              <a:rPr lang="en-US" sz="4400" dirty="0">
                <a:latin typeface="Consolas" panose="020B0609020204030204" pitchFamily="49" charset="0"/>
              </a:rPr>
              <a:t>color</a:t>
            </a:r>
            <a:r>
              <a:rPr lang="en-US" sz="4400" dirty="0"/>
              <a:t> property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389242"/>
            <a:ext cx="9650516" cy="3102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Sets the color of text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Which HTML element connects a CSS stylesheet to an HTML page?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727174"/>
            <a:ext cx="9650516" cy="2764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Consolas" panose="020B0609020204030204" pitchFamily="49" charset="0"/>
              </a:rPr>
              <a:t>&lt;link&gt;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675860"/>
            <a:ext cx="9650516" cy="16797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Which property changes the text size?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3250096"/>
            <a:ext cx="9650516" cy="3241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Consolas" panose="020B0609020204030204" pitchFamily="49" charset="0"/>
              </a:rPr>
              <a:t>f</a:t>
            </a:r>
            <a:r>
              <a:rPr lang="en-US" sz="6000" dirty="0" smtClean="0">
                <a:latin typeface="Consolas" panose="020B0609020204030204" pitchFamily="49" charset="0"/>
              </a:rPr>
              <a:t>ont-size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3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256</Words>
  <Application>Microsoft Office PowerPoint</Application>
  <PresentationFormat>Widescreen</PresentationFormat>
  <Paragraphs>59</Paragraphs>
  <Slides>14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22</cp:revision>
  <dcterms:created xsi:type="dcterms:W3CDTF">2016-08-25T16:23:28Z</dcterms:created>
  <dcterms:modified xsi:type="dcterms:W3CDTF">2019-10-28T11:30:58Z</dcterms:modified>
</cp:coreProperties>
</file>