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1"/>
  </p:notesMasterIdLst>
  <p:sldIdLst>
    <p:sldId id="257" r:id="rId2"/>
    <p:sldId id="264" r:id="rId3"/>
    <p:sldId id="336" r:id="rId4"/>
    <p:sldId id="273" r:id="rId5"/>
    <p:sldId id="306" r:id="rId6"/>
    <p:sldId id="324" r:id="rId7"/>
    <p:sldId id="332" r:id="rId8"/>
    <p:sldId id="323" r:id="rId9"/>
    <p:sldId id="325" r:id="rId10"/>
    <p:sldId id="305" r:id="rId11"/>
    <p:sldId id="326" r:id="rId12"/>
    <p:sldId id="327" r:id="rId13"/>
    <p:sldId id="329" r:id="rId14"/>
    <p:sldId id="333" r:id="rId15"/>
    <p:sldId id="334" r:id="rId16"/>
    <p:sldId id="322" r:id="rId17"/>
    <p:sldId id="330" r:id="rId18"/>
    <p:sldId id="331" r:id="rId19"/>
    <p:sldId id="33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7907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0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Ask the students what message</a:t>
            </a:r>
            <a:r>
              <a:rPr lang="en-US" b="0" baseline="0" dirty="0" smtClean="0"/>
              <a:t> will be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far, we’ve seen the computer show a message to</a:t>
            </a:r>
            <a:r>
              <a:rPr lang="en-US" baseline="0" dirty="0" smtClean="0"/>
              <a:t> the user, but the user has had no way to send messages back to the computer.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Prompt looks just like alert, except:</a:t>
            </a:r>
          </a:p>
          <a:p>
            <a:r>
              <a:rPr lang="en-US" baseline="0" dirty="0" smtClean="0"/>
              <a:t>-Different word (“prompt” instead of “alert”)</a:t>
            </a:r>
          </a:p>
          <a:p>
            <a:r>
              <a:rPr lang="en-US" baseline="0" dirty="0" smtClean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4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about their favorite websites,</a:t>
            </a:r>
            <a:r>
              <a:rPr lang="en-US" baseline="0" dirty="0" smtClean="0"/>
              <a:t> and how they were interactive.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3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to guess what this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for code to work, it has to be </a:t>
            </a:r>
            <a:r>
              <a:rPr lang="en-US" b="1" i="1" dirty="0" smtClean="0"/>
              <a:t>exactly</a:t>
            </a:r>
            <a:r>
              <a:rPr lang="en-US" b="0" i="0" dirty="0" smtClean="0"/>
              <a:t>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In</a:t>
            </a:r>
            <a:r>
              <a:rPr lang="en-US" b="0" baseline="0" dirty="0" smtClean="0"/>
              <a:t> this Example, the variable name is “</a:t>
            </a:r>
            <a:r>
              <a:rPr lang="en-US" b="0" baseline="0" dirty="0" err="1" smtClean="0"/>
              <a:t>movieTitle</a:t>
            </a:r>
            <a:r>
              <a:rPr lang="en-US" b="0" baseline="0" dirty="0" smtClean="0"/>
              <a:t>”</a:t>
            </a:r>
          </a:p>
          <a:p>
            <a:r>
              <a:rPr lang="en-US" b="0" baseline="0" dirty="0" smtClean="0"/>
              <a:t>Variable names must start with a letter, and contain only letters and numbers (no spaces or special characters).</a:t>
            </a:r>
          </a:p>
          <a:p>
            <a:r>
              <a:rPr lang="en-US" b="0" baseline="0" dirty="0" smtClean="0"/>
              <a:t>Variable names cannot be keywords.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1" dirty="0" smtClean="0"/>
              <a:t>Declaring</a:t>
            </a:r>
            <a:r>
              <a:rPr lang="en-US" b="0" dirty="0" smtClean="0"/>
              <a:t> tells the computer to open up block of space to store the data. It allows you to reference the variable</a:t>
            </a:r>
            <a:r>
              <a:rPr lang="en-US" b="0" baseline="0" dirty="0" smtClean="0"/>
              <a:t> by name in subsequent statements.</a:t>
            </a:r>
          </a:p>
          <a:p>
            <a:r>
              <a:rPr lang="en-US" b="0" baseline="0" dirty="0" smtClean="0"/>
              <a:t>-To declare a variable, you need to use the “</a:t>
            </a:r>
            <a:r>
              <a:rPr lang="en-US" b="0" baseline="0" dirty="0" err="1" smtClean="0"/>
              <a:t>var</a:t>
            </a:r>
            <a:r>
              <a:rPr lang="en-US" b="0" baseline="0" dirty="0" smtClean="0"/>
              <a:t>” </a:t>
            </a:r>
            <a:r>
              <a:rPr lang="en-US" b="0" i="1" baseline="0" dirty="0" smtClean="0"/>
              <a:t>keyword</a:t>
            </a:r>
            <a:r>
              <a:rPr lang="en-US" b="0" i="0" baseline="0" dirty="0" smtClean="0"/>
              <a:t>. A </a:t>
            </a:r>
            <a:r>
              <a:rPr lang="en-US" b="0" i="1" baseline="0" dirty="0" smtClean="0"/>
              <a:t>keyword</a:t>
            </a:r>
            <a:r>
              <a:rPr lang="en-US" b="0" i="0" baseline="0" dirty="0" smtClean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Setting</a:t>
            </a:r>
            <a:r>
              <a:rPr lang="en-US" b="0" baseline="0" dirty="0" smtClean="0"/>
              <a:t> the </a:t>
            </a:r>
            <a:r>
              <a:rPr lang="en-US" b="0" i="1" baseline="0" dirty="0" smtClean="0"/>
              <a:t>value</a:t>
            </a:r>
            <a:r>
              <a:rPr lang="en-US" b="0" baseline="0" dirty="0" smtClean="0"/>
              <a:t> of the variable stores some data in that block of space.</a:t>
            </a:r>
          </a:p>
          <a:p>
            <a:r>
              <a:rPr lang="en-US" b="0" baseline="0" dirty="0" smtClean="0"/>
              <a:t>-To set the value of a variable, you need to use the “=“ operator. It basically means, put this value inside of this name.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Using</a:t>
            </a:r>
            <a:r>
              <a:rPr lang="en-US" b="0" baseline="0" dirty="0" smtClean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 smtClean="0"/>
              <a:t>value</a:t>
            </a:r>
            <a:r>
              <a:rPr lang="en-US" b="0" i="0" baseline="0" dirty="0" smtClean="0"/>
              <a:t> that was stored.</a:t>
            </a:r>
          </a:p>
          <a:p>
            <a:r>
              <a:rPr lang="en-US" b="0" i="0" baseline="0" dirty="0" smtClean="0"/>
              <a:t>-Note: </a:t>
            </a:r>
            <a:r>
              <a:rPr lang="en-US" b="0" i="1" baseline="0" dirty="0" smtClean="0"/>
              <a:t>Values</a:t>
            </a:r>
            <a:r>
              <a:rPr lang="en-US" b="0" i="0" baseline="0" dirty="0" smtClean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 smtClean="0"/>
              <a:t>not</a:t>
            </a:r>
            <a:r>
              <a:rPr lang="en-US" b="0" i="0" baseline="0" dirty="0" smtClean="0"/>
              <a:t> have double quotes.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https://codepen.io/jmaxwell/pen/oPjOvv?editors=1000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oPjOvv?editors=10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4973" y="36526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do variables look like?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96957" y="1201971"/>
            <a:ext cx="9650516" cy="5139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Declaring: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Setting: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Using: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0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0669" y="2522055"/>
            <a:ext cx="9156409" cy="2268606"/>
          </a:xfrm>
        </p:spPr>
        <p:txBody>
          <a:bodyPr>
            <a:noAutofit/>
          </a:bodyPr>
          <a:lstStyle/>
          <a:p>
            <a:r>
              <a:rPr lang="en-US" sz="9600" b="0" dirty="0" err="1" smtClean="0">
                <a:hlinkClick r:id="rId3"/>
              </a:rPr>
              <a:t>CodePen</a:t>
            </a:r>
            <a:r>
              <a:rPr lang="en-US" sz="9600" b="0" dirty="0" smtClean="0">
                <a:hlinkClick r:id="rId3"/>
              </a:rPr>
              <a:t>!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555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4973" y="36526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Declaration + Setting shortcut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96957" y="1201971"/>
            <a:ext cx="9650516" cy="5139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Developers can </a:t>
            </a:r>
            <a:r>
              <a:rPr lang="en-US" sz="4000" b="1" dirty="0" smtClean="0"/>
              <a:t>Declare</a:t>
            </a:r>
            <a:r>
              <a:rPr lang="en-US" sz="4000" dirty="0" smtClean="0"/>
              <a:t> and </a:t>
            </a:r>
            <a:r>
              <a:rPr lang="en-US" sz="4000" b="1" dirty="0" smtClean="0"/>
              <a:t>Initialize</a:t>
            </a:r>
            <a:r>
              <a:rPr lang="en-US" sz="4000" dirty="0" smtClean="0"/>
              <a:t> a variable in the same statement:</a:t>
            </a:r>
            <a:endParaRPr lang="en-US" sz="4000" b="1" dirty="0" smtClean="0"/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3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4973" y="36526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/>
              <a:t>Combining Text 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96957" y="1201971"/>
            <a:ext cx="9650516" cy="5139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Developers can combine text values and variables that store other text values using the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sz="4000" dirty="0" smtClean="0"/>
              <a:t> sign: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"Jeffrey"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9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Mini-Challenge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Write a program that will say hello to you by name WITHOUT using quotes in the alert.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Example: If my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30271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"Gerald"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greeting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47459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User Input in 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311302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?"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/>
              <a:t>Displays like an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 smtClean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 smtClean="0"/>
              <a:t>We can store the text the user enters in a variable</a:t>
            </a:r>
          </a:p>
          <a:p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8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47459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Putting it all together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311302"/>
            <a:ext cx="9822332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answer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prompt(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"That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answer);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Copy this code into a 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 smtClean="0">
                <a:solidFill>
                  <a:srgbClr val="800000"/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tag and try it out yourself!</a:t>
            </a:r>
          </a:p>
          <a:p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0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Mini-Challenge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Write a program that asks the user for their name, and says hello to them.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Example: If the user enters “Charlie”, it should say “Hello, Charlie!”</a:t>
            </a:r>
          </a:p>
        </p:txBody>
      </p:sp>
    </p:spTree>
    <p:extLst>
      <p:ext uri="{BB962C8B-B14F-4D97-AF65-F5344CB8AC3E}">
        <p14:creationId xmlns:p14="http://schemas.microsoft.com/office/powerpoint/2010/main" val="23172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prompt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 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0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JavaScript is the programming language of HTML and the </a:t>
            </a:r>
            <a:r>
              <a:rPr lang="en-US" dirty="0" smtClean="0"/>
              <a:t>Web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makes websites </a:t>
            </a:r>
            <a:r>
              <a:rPr lang="en-US" i="1" dirty="0" smtClean="0"/>
              <a:t>interactive.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90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world without JavaScript…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https://web.archive.org/web/19961017235908/http://www2.yahoo.com:80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1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do we use JavaScript for?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Game Logic</a:t>
            </a:r>
          </a:p>
          <a:p>
            <a:r>
              <a:rPr lang="en-US" sz="3600" dirty="0" smtClean="0"/>
              <a:t>Animations</a:t>
            </a:r>
          </a:p>
          <a:p>
            <a:r>
              <a:rPr lang="en-US" sz="3600" dirty="0" smtClean="0"/>
              <a:t>Retrieving data</a:t>
            </a:r>
          </a:p>
          <a:p>
            <a:r>
              <a:rPr lang="en-US" sz="3600" dirty="0" smtClean="0"/>
              <a:t>Sending data</a:t>
            </a:r>
          </a:p>
          <a:p>
            <a:r>
              <a:rPr lang="en-US" sz="3600" dirty="0" smtClean="0"/>
              <a:t>Validating data</a:t>
            </a:r>
          </a:p>
          <a:p>
            <a:r>
              <a:rPr lang="en-US" sz="3600" dirty="0" smtClean="0"/>
              <a:t>Updating HTML and CSS dynamically</a:t>
            </a:r>
            <a:endParaRPr lang="en-US" sz="3600" dirty="0"/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0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Our first JavaScript program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385142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Unpacking the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21850"/>
            <a:ext cx="9650516" cy="47324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 smtClean="0"/>
              <a:t> tag</a:t>
            </a:r>
          </a:p>
          <a:p>
            <a:pPr lvl="1"/>
            <a:r>
              <a:rPr lang="en-US" sz="3067" dirty="0" smtClean="0">
                <a:solidFill>
                  <a:schemeClr val="tx2"/>
                </a:solidFill>
              </a:rPr>
              <a:t>This is where our JavaScript code goes</a:t>
            </a:r>
          </a:p>
          <a:p>
            <a:pPr lvl="1"/>
            <a:endParaRPr lang="en-US" sz="3067" dirty="0" smtClean="0"/>
          </a:p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 smtClean="0"/>
              <a:t> tag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our </a:t>
            </a:r>
            <a:r>
              <a:rPr lang="en-US" sz="3067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 smtClean="0">
                <a:solidFill>
                  <a:srgbClr val="800000"/>
                </a:solidFill>
              </a:rPr>
              <a:t> </a:t>
            </a:r>
            <a:r>
              <a:rPr lang="en-US" sz="3067" dirty="0" smtClean="0">
                <a:solidFill>
                  <a:schemeClr val="tx2"/>
                </a:solidFill>
              </a:rPr>
              <a:t>tag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 smtClean="0">
                <a:solidFill>
                  <a:schemeClr val="tx2"/>
                </a:solidFill>
              </a:rPr>
              <a:t>This is an example of a </a:t>
            </a:r>
            <a:r>
              <a:rPr lang="en-US" sz="3067" i="1" dirty="0" smtClean="0">
                <a:solidFill>
                  <a:schemeClr val="tx2"/>
                </a:solidFill>
              </a:rPr>
              <a:t>statement</a:t>
            </a:r>
            <a:r>
              <a:rPr lang="en-US" sz="3067" dirty="0" smtClean="0">
                <a:solidFill>
                  <a:schemeClr val="tx2"/>
                </a:solidFill>
              </a:rPr>
              <a:t> in JavaScript. This one tells the computer to say “Hello, world!”</a:t>
            </a:r>
            <a:endParaRPr lang="en-US" sz="3067" dirty="0">
              <a:solidFill>
                <a:schemeClr val="tx2"/>
              </a:solidFill>
            </a:endParaRPr>
          </a:p>
          <a:p>
            <a:endParaRPr lang="en-US" sz="3600" dirty="0"/>
          </a:p>
          <a:p>
            <a:pPr lvl="1"/>
            <a:endParaRPr lang="en-US" sz="3067" dirty="0" smtClean="0"/>
          </a:p>
          <a:p>
            <a:pPr lvl="1"/>
            <a:endParaRPr lang="en-US" sz="3067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385142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Unpacking the Statement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21850"/>
            <a:ext cx="9650516" cy="4732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/>
              <a:t>“alert” keyword</a:t>
            </a:r>
          </a:p>
          <a:p>
            <a:r>
              <a:rPr lang="en-US" sz="3600" dirty="0" smtClean="0"/>
              <a:t>Open parenthesis</a:t>
            </a:r>
          </a:p>
          <a:p>
            <a:r>
              <a:rPr lang="en-US" sz="3600" dirty="0" smtClean="0"/>
              <a:t>Opening double quote</a:t>
            </a:r>
          </a:p>
          <a:p>
            <a:r>
              <a:rPr lang="en-US" sz="3600" dirty="0" smtClean="0"/>
              <a:t>Message for the user</a:t>
            </a:r>
          </a:p>
          <a:p>
            <a:r>
              <a:rPr lang="en-US" sz="3600" dirty="0" smtClean="0"/>
              <a:t>Closing double quote</a:t>
            </a:r>
          </a:p>
          <a:p>
            <a:r>
              <a:rPr lang="en-US" sz="3600" dirty="0" smtClean="0"/>
              <a:t>Closing parenthesis</a:t>
            </a:r>
          </a:p>
          <a:p>
            <a:r>
              <a:rPr lang="en-US" sz="3600" dirty="0" smtClean="0"/>
              <a:t>Semi-colon – every </a:t>
            </a:r>
            <a:r>
              <a:rPr lang="en-US" sz="3600" i="1" dirty="0" smtClean="0"/>
              <a:t>statement</a:t>
            </a:r>
            <a:r>
              <a:rPr lang="en-US" sz="3600" dirty="0" smtClean="0"/>
              <a:t> ends in a semi-colon</a:t>
            </a:r>
            <a:endParaRPr lang="en-US" sz="3600" dirty="0"/>
          </a:p>
          <a:p>
            <a:pPr lvl="1"/>
            <a:endParaRPr lang="en-US" sz="3067" dirty="0" smtClean="0"/>
          </a:p>
          <a:p>
            <a:pPr lvl="1"/>
            <a:endParaRPr lang="en-US" sz="3067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Mini-Challenge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Write your own program that will say hello to you by name.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Example: If my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38961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48453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Variables in 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321242"/>
            <a:ext cx="9650516" cy="4732467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 variables</a:t>
            </a:r>
            <a:r>
              <a:rPr lang="en-US" sz="3600" dirty="0"/>
              <a:t> are containers for storing data </a:t>
            </a:r>
            <a:r>
              <a:rPr lang="en-US" sz="3600" dirty="0" smtClean="0"/>
              <a:t>values</a:t>
            </a:r>
          </a:p>
          <a:p>
            <a:r>
              <a:rPr lang="en-US" sz="3600" dirty="0" smtClean="0"/>
              <a:t>They are similar to variables in Algebra</a:t>
            </a:r>
          </a:p>
          <a:p>
            <a:endParaRPr lang="en-US" sz="3600" dirty="0"/>
          </a:p>
          <a:p>
            <a:r>
              <a:rPr lang="en-US" sz="3600" dirty="0" smtClean="0"/>
              <a:t>What are some examples of data on a website?</a:t>
            </a:r>
          </a:p>
          <a:p>
            <a:pPr lvl="1"/>
            <a:r>
              <a:rPr lang="en-US" sz="3467" dirty="0" smtClean="0"/>
              <a:t>User’s profile information (name, age, email, </a:t>
            </a:r>
            <a:r>
              <a:rPr lang="en-US" sz="3467" dirty="0" err="1" smtClean="0"/>
              <a:t>etc</a:t>
            </a:r>
            <a:r>
              <a:rPr lang="en-US" sz="3467" dirty="0" smtClean="0"/>
              <a:t>)</a:t>
            </a:r>
          </a:p>
          <a:p>
            <a:pPr lvl="1"/>
            <a:r>
              <a:rPr lang="en-US" sz="3467" dirty="0" smtClean="0"/>
              <a:t>Any information the user enters</a:t>
            </a:r>
          </a:p>
          <a:p>
            <a:pPr lvl="1"/>
            <a:r>
              <a:rPr lang="en-US" sz="3467" dirty="0" smtClean="0"/>
              <a:t>Messages/notifications</a:t>
            </a:r>
          </a:p>
          <a:p>
            <a:pPr lvl="1"/>
            <a:endParaRPr lang="en-US" sz="3467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9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</TotalTime>
  <Words>806</Words>
  <Application>Microsoft Office PowerPoint</Application>
  <PresentationFormat>Widescreen</PresentationFormat>
  <Paragraphs>143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JavaScript is the programming language of HTML and the Web.  It makes websites interactive.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106</cp:revision>
  <dcterms:created xsi:type="dcterms:W3CDTF">2016-08-24T13:14:37Z</dcterms:created>
  <dcterms:modified xsi:type="dcterms:W3CDTF">2020-02-17T16:21:16Z</dcterms:modified>
</cp:coreProperties>
</file>