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314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535" autoAdjust="0"/>
  </p:normalViewPr>
  <p:slideViewPr>
    <p:cSldViewPr showGuides="1">
      <p:cViewPr varScale="1">
        <p:scale>
          <a:sx n="89" d="100"/>
          <a:sy n="89" d="100"/>
        </p:scale>
        <p:origin x="138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</a:t>
            </a:r>
            <a:r>
              <a:rPr lang="en-US" baseline="0" dirty="0" smtClean="0"/>
              <a:t> the idea of variables – containers for data. Ask the students to think about </a:t>
            </a:r>
            <a:r>
              <a:rPr lang="en-US" b="1" baseline="0" dirty="0" smtClean="0"/>
              <a:t>data</a:t>
            </a:r>
            <a:r>
              <a:rPr lang="en-US" b="0" baseline="0" dirty="0" smtClean="0"/>
              <a:t> they might see on a website.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5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Allow the students a few minutes to</a:t>
            </a:r>
            <a:r>
              <a:rPr lang="en-US" baseline="0" dirty="0" smtClean="0"/>
              <a:t> attempt the challenge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344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Display the solution</a:t>
            </a:r>
            <a:r>
              <a:rPr lang="en-US" baseline="0" dirty="0" smtClean="0"/>
              <a:t> for the students. Note that the user’s answer is stored in the </a:t>
            </a:r>
            <a:r>
              <a:rPr lang="en-US" b="1" baseline="0" dirty="0" smtClean="0"/>
              <a:t>name</a:t>
            </a:r>
            <a:r>
              <a:rPr lang="en-US" b="0" baseline="0" dirty="0" smtClean="0"/>
              <a:t> variable, and then combined with “Hello, “ for the message.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98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In</a:t>
            </a:r>
            <a:r>
              <a:rPr lang="en-US" b="0" baseline="0" dirty="0" smtClean="0"/>
              <a:t> this Example, the variable name is “</a:t>
            </a:r>
            <a:r>
              <a:rPr lang="en-US" b="0" baseline="0" dirty="0" err="1" smtClean="0"/>
              <a:t>movieTitle</a:t>
            </a:r>
            <a:r>
              <a:rPr lang="en-US" b="0" baseline="0" dirty="0" smtClean="0"/>
              <a:t>”</a:t>
            </a:r>
          </a:p>
          <a:p>
            <a:r>
              <a:rPr lang="en-US" b="0" baseline="0" dirty="0" smtClean="0"/>
              <a:t>Variable names must start with a letter, and contain only letters and numbers (no spaces or special characters).</a:t>
            </a:r>
          </a:p>
          <a:p>
            <a:r>
              <a:rPr lang="en-US" b="0" baseline="0" dirty="0" smtClean="0"/>
              <a:t>Variable names cannot be keywords.</a:t>
            </a:r>
            <a:endParaRPr lang="en-US" b="0" dirty="0" smtClean="0"/>
          </a:p>
          <a:p>
            <a:endParaRPr lang="en-US" b="0" dirty="0" smtClean="0"/>
          </a:p>
          <a:p>
            <a:r>
              <a:rPr lang="en-US" b="1" dirty="0" smtClean="0"/>
              <a:t>Declaring</a:t>
            </a:r>
            <a:r>
              <a:rPr lang="en-US" b="0" dirty="0" smtClean="0"/>
              <a:t> tells the computer to open up block of space to store the data. It allows you to reference the variable</a:t>
            </a:r>
            <a:r>
              <a:rPr lang="en-US" b="0" baseline="0" dirty="0" smtClean="0"/>
              <a:t> by name in subsequent statements.</a:t>
            </a:r>
          </a:p>
          <a:p>
            <a:r>
              <a:rPr lang="en-US" b="0" baseline="0" dirty="0" smtClean="0"/>
              <a:t>-To declare a variable, you need to use the “</a:t>
            </a:r>
            <a:r>
              <a:rPr lang="en-US" b="0" baseline="0" dirty="0" err="1" smtClean="0"/>
              <a:t>var</a:t>
            </a:r>
            <a:r>
              <a:rPr lang="en-US" b="0" baseline="0" dirty="0" smtClean="0"/>
              <a:t>” </a:t>
            </a:r>
            <a:r>
              <a:rPr lang="en-US" b="0" i="1" baseline="0" dirty="0" smtClean="0"/>
              <a:t>keyword</a:t>
            </a:r>
            <a:r>
              <a:rPr lang="en-US" b="0" i="0" baseline="0" dirty="0" smtClean="0"/>
              <a:t>. A </a:t>
            </a:r>
            <a:r>
              <a:rPr lang="en-US" b="0" i="1" baseline="0" dirty="0" smtClean="0"/>
              <a:t>keyword</a:t>
            </a:r>
            <a:r>
              <a:rPr lang="en-US" b="0" i="0" baseline="0" dirty="0" smtClean="0"/>
              <a:t> is a word that JavaScript recognizes. It’s what tells the computer we’re going to be using a block of space, and referring to it by this name.</a:t>
            </a:r>
          </a:p>
          <a:p>
            <a:endParaRPr lang="en-US" b="0" baseline="0" dirty="0" smtClean="0"/>
          </a:p>
          <a:p>
            <a:r>
              <a:rPr lang="en-US" b="1" baseline="0" dirty="0" smtClean="0"/>
              <a:t>Setting</a:t>
            </a:r>
            <a:r>
              <a:rPr lang="en-US" b="0" baseline="0" dirty="0" smtClean="0"/>
              <a:t> the </a:t>
            </a:r>
            <a:r>
              <a:rPr lang="en-US" b="0" i="1" baseline="0" dirty="0" smtClean="0"/>
              <a:t>value</a:t>
            </a:r>
            <a:r>
              <a:rPr lang="en-US" b="0" baseline="0" dirty="0" smtClean="0"/>
              <a:t> of the variable stores some data in that block of space.</a:t>
            </a:r>
          </a:p>
          <a:p>
            <a:r>
              <a:rPr lang="en-US" b="0" baseline="0" dirty="0" smtClean="0"/>
              <a:t>-To set the value of a variable, you need to use the “=“ operator. It basically means, put this value inside of this name.</a:t>
            </a:r>
          </a:p>
          <a:p>
            <a:endParaRPr lang="en-US" b="0" baseline="0" dirty="0" smtClean="0"/>
          </a:p>
          <a:p>
            <a:r>
              <a:rPr lang="en-US" b="1" baseline="0" dirty="0" smtClean="0"/>
              <a:t>Using</a:t>
            </a:r>
            <a:r>
              <a:rPr lang="en-US" b="0" baseline="0" dirty="0" smtClean="0"/>
              <a:t> a variable simply retrieves whatever value is currently stored by that name. You can use the variable name, and the computer will replace it with the </a:t>
            </a:r>
            <a:r>
              <a:rPr lang="en-US" b="0" i="1" baseline="0" dirty="0" smtClean="0"/>
              <a:t>value</a:t>
            </a:r>
            <a:r>
              <a:rPr lang="en-US" b="0" i="0" baseline="0" dirty="0" smtClean="0"/>
              <a:t> that was stored.</a:t>
            </a:r>
          </a:p>
          <a:p>
            <a:r>
              <a:rPr lang="en-US" b="0" i="0" baseline="0" dirty="0" smtClean="0"/>
              <a:t>-Note: </a:t>
            </a:r>
            <a:r>
              <a:rPr lang="en-US" b="0" i="1" baseline="0" dirty="0" smtClean="0"/>
              <a:t>Values</a:t>
            </a:r>
            <a:r>
              <a:rPr lang="en-US" b="0" i="0" baseline="0" dirty="0" smtClean="0"/>
              <a:t> for now must have double quotes around them. That’s how the computer knows this data all goes together. Variable names have no spaces, and do </a:t>
            </a:r>
            <a:r>
              <a:rPr lang="en-US" b="0" i="1" baseline="0" dirty="0" smtClean="0"/>
              <a:t>not</a:t>
            </a:r>
            <a:r>
              <a:rPr lang="en-US" b="0" i="0" baseline="0" dirty="0" smtClean="0"/>
              <a:t> have double quotes.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96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the </a:t>
            </a:r>
            <a:r>
              <a:rPr lang="en-US" dirty="0" err="1" smtClean="0"/>
              <a:t>Repl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smtClean="0"/>
              <a:t>show how the variable is declared, set, and set again. The </a:t>
            </a:r>
            <a:r>
              <a:rPr lang="en-US" i="1" baseline="0" dirty="0" smtClean="0"/>
              <a:t>value</a:t>
            </a:r>
            <a:r>
              <a:rPr lang="en-US" i="0" baseline="0" dirty="0" smtClean="0"/>
              <a:t> changes based on the code.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7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that it is possible to declare AND set a variable in the same statement.</a:t>
            </a:r>
          </a:p>
          <a:p>
            <a:endParaRPr lang="en-US" dirty="0" smtClean="0"/>
          </a:p>
          <a:p>
            <a:r>
              <a:rPr lang="en-US" b="1" dirty="0" smtClean="0"/>
              <a:t>This</a:t>
            </a:r>
            <a:r>
              <a:rPr lang="en-US" b="1" baseline="0" dirty="0" smtClean="0"/>
              <a:t> will be the more common way to create variables.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38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the students what</a:t>
            </a:r>
            <a:r>
              <a:rPr lang="en-US" baseline="0" dirty="0" smtClean="0"/>
              <a:t> message the user will see. What is the </a:t>
            </a:r>
            <a:r>
              <a:rPr lang="en-US" i="1" baseline="0" dirty="0" smtClean="0"/>
              <a:t>value</a:t>
            </a:r>
            <a:r>
              <a:rPr lang="en-US" i="0" baseline="0" dirty="0" smtClean="0"/>
              <a:t> of the </a:t>
            </a:r>
            <a:r>
              <a:rPr lang="en-US" b="1" i="0" baseline="0" dirty="0" smtClean="0"/>
              <a:t>username</a:t>
            </a:r>
            <a:r>
              <a:rPr lang="en-US" b="0" i="0" baseline="0" dirty="0" smtClean="0"/>
              <a:t> variable?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35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Allow the students a few minutes to</a:t>
            </a:r>
            <a:r>
              <a:rPr lang="en-US" baseline="0" dirty="0" smtClean="0"/>
              <a:t> attempt the challenge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58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Display the solution</a:t>
            </a:r>
            <a:r>
              <a:rPr lang="en-US" baseline="0" dirty="0" smtClean="0"/>
              <a:t> for the students. Note that the </a:t>
            </a:r>
            <a:r>
              <a:rPr lang="en-US" b="1" baseline="0" dirty="0" smtClean="0"/>
              <a:t>alert</a:t>
            </a:r>
            <a:r>
              <a:rPr lang="en-US" b="0" baseline="0" dirty="0" smtClean="0"/>
              <a:t> statement does not contain a quote, it combines two variables.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11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far, we’ve seen the computer show a message to</a:t>
            </a:r>
            <a:r>
              <a:rPr lang="en-US" baseline="0" dirty="0" smtClean="0"/>
              <a:t> the user, but the user has had no way to send messages back to the computer. Ask the students to guess what the </a:t>
            </a:r>
            <a:r>
              <a:rPr lang="en-US" b="1" baseline="0" dirty="0" smtClean="0"/>
              <a:t>prompt</a:t>
            </a:r>
            <a:r>
              <a:rPr lang="en-US" b="0" baseline="0" dirty="0" smtClean="0"/>
              <a:t> might do.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Prompt looks just like alert, except:</a:t>
            </a:r>
          </a:p>
          <a:p>
            <a:r>
              <a:rPr lang="en-US" baseline="0" dirty="0" smtClean="0"/>
              <a:t>-Different word (“prompt” instead of “alert”)</a:t>
            </a:r>
          </a:p>
          <a:p>
            <a:r>
              <a:rPr lang="en-US" baseline="0" dirty="0" smtClean="0"/>
              <a:t>-It can be set as a variable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43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the students what they think</a:t>
            </a:r>
            <a:r>
              <a:rPr lang="en-US" baseline="0" dirty="0" smtClean="0"/>
              <a:t> this code will do. What will happen if the user says “good”? What if they say “bad”?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Let the students copy the code into their own file to play around and see what happens.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88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24,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24,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24,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&lt;Call to action&gt;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 smtClean="0"/>
              <a:t>Type “Agenda”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Item 1</a:t>
            </a:r>
          </a:p>
          <a:p>
            <a:pPr lvl="0"/>
            <a:r>
              <a:rPr lang="en-US" dirty="0" smtClean="0"/>
              <a:t>Item 2</a:t>
            </a:r>
          </a:p>
          <a:p>
            <a:pPr lvl="0"/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Notable Quote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– Attribution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repls/BlankWetElement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 smtClean="0"/>
              <a:t>JavaScript Variables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 smtClean="0"/>
              <a:t>Hy-Tech Club: Web 102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Prompt and alert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endParaRPr lang="en-US" sz="3600" dirty="0" smtClean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3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answer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3600" dirty="0">
                <a:solidFill>
                  <a:srgbClr val="DCDCAA"/>
                </a:solidFill>
                <a:latin typeface="Consolas" panose="020B0609020204030204" pitchFamily="49" charset="0"/>
              </a:rPr>
              <a:t>prompt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"How are you today?"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3600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"That is </a:t>
            </a:r>
            <a:r>
              <a:rPr lang="en-US" sz="3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answer</a:t>
            </a:r>
            <a:r>
              <a:rPr lang="en-US" sz="3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sz="3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sz="3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3600" dirty="0" smtClean="0">
                <a:solidFill>
                  <a:schemeClr val="bg1"/>
                </a:solidFill>
              </a:rPr>
              <a:t>Copy this code into a 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3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3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3600" dirty="0" smtClean="0">
                <a:solidFill>
                  <a:schemeClr val="bg1"/>
                </a:solidFill>
              </a:rPr>
              <a:t> tag to try it!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7823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6000" dirty="0"/>
              <a:t>Write a program that asks the user for their name, and says hello to them.</a:t>
            </a:r>
          </a:p>
          <a:p>
            <a:pPr marL="57150" indent="0">
              <a:buNone/>
            </a:pPr>
            <a:endParaRPr lang="en-US" dirty="0"/>
          </a:p>
          <a:p>
            <a:pPr marL="57150" indent="0" algn="ctr">
              <a:buNone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For example,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if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the user enters “Charlie”, it should say “Hello, Charlie!”</a:t>
            </a:r>
          </a:p>
          <a:p>
            <a:pPr marL="57150" indent="0" algn="ctr">
              <a:buNone/>
            </a:pPr>
            <a:endParaRPr 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1403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name = prompt(</a:t>
            </a:r>
            <a:r>
              <a:rPr lang="en-US" sz="4000" dirty="0">
                <a:solidFill>
                  <a:srgbClr val="A31515"/>
                </a:solidFill>
                <a:latin typeface="Consolas" panose="020B0609020204030204" pitchFamily="49" charset="0"/>
              </a:rPr>
              <a:t>"What is your name?"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sz="4000" dirty="0">
                <a:solidFill>
                  <a:srgbClr val="A31515"/>
                </a:solidFill>
                <a:latin typeface="Consolas" panose="020B0609020204030204" pitchFamily="49" charset="0"/>
              </a:rPr>
              <a:t>"Hello, "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+ name);</a:t>
            </a:r>
            <a:endParaRPr 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8345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variables?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computer science, </a:t>
            </a:r>
            <a:r>
              <a:rPr lang="en-US" b="1" dirty="0" smtClean="0"/>
              <a:t>variables</a:t>
            </a:r>
            <a:r>
              <a:rPr lang="en-US" dirty="0"/>
              <a:t> are containers for storing data values</a:t>
            </a:r>
          </a:p>
          <a:p>
            <a:r>
              <a:rPr lang="en-US" dirty="0"/>
              <a:t>They are similar to variables in Algebra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What are some examples of data on a website?</a:t>
            </a:r>
          </a:p>
          <a:p>
            <a:pPr lvl="1"/>
            <a:r>
              <a:rPr lang="en-US" sz="2800" dirty="0"/>
              <a:t>User’s profile information (name, age, email, </a:t>
            </a:r>
            <a:r>
              <a:rPr lang="en-US" sz="2800" dirty="0" err="1"/>
              <a:t>etc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Any information the user enters</a:t>
            </a:r>
          </a:p>
          <a:p>
            <a:pPr lvl="1"/>
            <a:r>
              <a:rPr lang="en-US" sz="2800" dirty="0"/>
              <a:t>Messages/notifications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5656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variables look like?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/>
              <a:t>Declaring:</a:t>
            </a:r>
            <a:endParaRPr lang="en-US" sz="32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movieTitle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b="1" dirty="0"/>
              <a:t>Setting:</a:t>
            </a:r>
            <a:endParaRPr lang="en-US" sz="32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movieTitle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"Despicable Me 2"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b="1" dirty="0"/>
              <a:t>Using:</a:t>
            </a:r>
            <a:endParaRPr lang="en-US" sz="32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movieTitle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8938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Variables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r>
              <a:rPr lang="en-US" sz="11500" dirty="0">
                <a:hlinkClick r:id="rId3"/>
              </a:rPr>
              <a:t>https://repl.it/repls/BlankWetElements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2403131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 + Setting shortcut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Developers can </a:t>
            </a:r>
            <a:r>
              <a:rPr lang="en-US" sz="3600" b="1" dirty="0"/>
              <a:t>Declare</a:t>
            </a:r>
            <a:r>
              <a:rPr lang="en-US" sz="3600" dirty="0"/>
              <a:t> and </a:t>
            </a:r>
            <a:r>
              <a:rPr lang="en-US" sz="3600" b="1" dirty="0"/>
              <a:t>Initialize</a:t>
            </a:r>
            <a:r>
              <a:rPr lang="en-US" sz="3600" dirty="0"/>
              <a:t> a variable in the same </a:t>
            </a:r>
            <a:r>
              <a:rPr lang="en-US" sz="3600" dirty="0" smtClean="0"/>
              <a:t>statement.</a:t>
            </a:r>
            <a:endParaRPr lang="en-US" sz="3600" b="1" dirty="0"/>
          </a:p>
          <a:p>
            <a:pPr marL="0" indent="0">
              <a:buNone/>
            </a:pPr>
            <a:endParaRPr lang="en-US" sz="4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4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movieTitle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4400" dirty="0">
                <a:solidFill>
                  <a:srgbClr val="A31515"/>
                </a:solidFill>
                <a:latin typeface="Consolas" panose="020B0609020204030204" pitchFamily="49" charset="0"/>
              </a:rPr>
              <a:t>"Despicable Me 2"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2133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Text values and variable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3600" dirty="0"/>
              <a:t>Developers can combine text values and variables that store other text values using the 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3600" dirty="0" smtClean="0"/>
              <a:t> sign.</a:t>
            </a:r>
          </a:p>
          <a:p>
            <a:pPr marL="57150" indent="0">
              <a:buNone/>
            </a:pPr>
            <a:endParaRPr lang="en-US" sz="4000" dirty="0"/>
          </a:p>
          <a:p>
            <a:pPr marL="5715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4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48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"Jane"</a:t>
            </a:r>
            <a:r>
              <a:rPr lang="en-US" sz="4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"Hello, "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358470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6000" dirty="0"/>
              <a:t>Write a program that will say hello to you by name WITHOUT using quotes in the </a:t>
            </a:r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alert</a:t>
            </a:r>
            <a:endParaRPr lang="en-US" sz="60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dirty="0"/>
          </a:p>
          <a:p>
            <a:pPr marL="57150" indent="0" algn="ctr">
              <a:buNone/>
            </a:pP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For example, if your name were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Jane,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it should say “Hello,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Jane”</a:t>
            </a:r>
            <a:endParaRPr 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2271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6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6000" dirty="0" err="1">
                <a:solidFill>
                  <a:srgbClr val="000000"/>
                </a:solidFill>
                <a:latin typeface="Consolas" panose="020B0609020204030204" pitchFamily="49" charset="0"/>
              </a:rPr>
              <a:t>myName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6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"Jane"</a:t>
            </a:r>
            <a:r>
              <a:rPr lang="en-US" sz="6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6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6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</a:rPr>
              <a:t> greeting = </a:t>
            </a:r>
            <a:r>
              <a:rPr lang="en-US" sz="6000" dirty="0">
                <a:solidFill>
                  <a:srgbClr val="A31515"/>
                </a:solidFill>
                <a:latin typeface="Consolas" panose="020B0609020204030204" pitchFamily="49" charset="0"/>
              </a:rPr>
              <a:t>"Hello, "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</a:rPr>
              <a:t>alert(greeting + </a:t>
            </a:r>
            <a:r>
              <a:rPr lang="en-US" sz="6000" dirty="0" err="1">
                <a:solidFill>
                  <a:srgbClr val="000000"/>
                </a:solidFill>
                <a:latin typeface="Consolas" panose="020B0609020204030204" pitchFamily="49" charset="0"/>
              </a:rPr>
              <a:t>myName</a:t>
            </a:r>
            <a:r>
              <a:rPr lang="en-US" sz="6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6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0549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Input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prompt(</a:t>
            </a:r>
            <a:r>
              <a:rPr lang="en-US" sz="4000" dirty="0">
                <a:solidFill>
                  <a:srgbClr val="A31515"/>
                </a:solidFill>
                <a:latin typeface="Consolas" panose="020B0609020204030204" pitchFamily="49" charset="0"/>
              </a:rPr>
              <a:t>"How are you today?"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600" dirty="0"/>
              <a:t>Displays like an 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alert</a:t>
            </a:r>
            <a:r>
              <a:rPr lang="en-US" sz="3600" dirty="0"/>
              <a:t>, but allows the user to enter text into a text box too</a:t>
            </a:r>
          </a:p>
          <a:p>
            <a:endParaRPr lang="en-US" sz="3600" dirty="0"/>
          </a:p>
          <a:p>
            <a:r>
              <a:rPr lang="en-US" sz="3600" dirty="0" smtClean="0"/>
              <a:t>It is possible to store </a:t>
            </a:r>
            <a:r>
              <a:rPr lang="en-US" sz="3600" dirty="0"/>
              <a:t>the </a:t>
            </a:r>
            <a:r>
              <a:rPr lang="en-US" sz="3600" dirty="0" smtClean="0"/>
              <a:t>user’s answer in </a:t>
            </a:r>
            <a:r>
              <a:rPr lang="en-US" sz="3600" dirty="0"/>
              <a:t>a variable</a:t>
            </a: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760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2237</TotalTime>
  <Words>781</Words>
  <Application>Microsoft Office PowerPoint</Application>
  <PresentationFormat>Widescreen</PresentationFormat>
  <Paragraphs>104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Calibri</vt:lpstr>
      <vt:lpstr>Consolas</vt:lpstr>
      <vt:lpstr>Segoe UI</vt:lpstr>
      <vt:lpstr>Wingdings</vt:lpstr>
      <vt:lpstr>Hyland 2019</vt:lpstr>
      <vt:lpstr>JavaScript Variables</vt:lpstr>
      <vt:lpstr>What are variables?</vt:lpstr>
      <vt:lpstr>What do variables look like?</vt:lpstr>
      <vt:lpstr>Variables example</vt:lpstr>
      <vt:lpstr>Declaration + Setting shortcut</vt:lpstr>
      <vt:lpstr>Combining Text values and variable values</vt:lpstr>
      <vt:lpstr>Mini-challenge</vt:lpstr>
      <vt:lpstr>Solution</vt:lpstr>
      <vt:lpstr>User Input in JavaScript</vt:lpstr>
      <vt:lpstr>Prompt and alert example</vt:lpstr>
      <vt:lpstr>Mini-challenge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87</cp:revision>
  <dcterms:created xsi:type="dcterms:W3CDTF">2019-03-11T04:04:09Z</dcterms:created>
  <dcterms:modified xsi:type="dcterms:W3CDTF">2020-03-24T17:45:16Z</dcterms:modified>
</cp:coreProperties>
</file>