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0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D9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89" d="100"/>
          <a:sy n="89" d="100"/>
        </p:scale>
        <p:origin x="102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r>
              <a:rPr lang="en-US" baseline="0" dirty="0" smtClean="0"/>
              <a:t> over an example of a function and button…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Ask the students what will happen when the user clicks the button that says “Hello”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</a:t>
            </a:r>
            <a:r>
              <a:rPr lang="en-US" b="1" baseline="0" dirty="0" smtClean="0"/>
              <a:t>hello</a:t>
            </a:r>
            <a:r>
              <a:rPr lang="en-US" b="0" baseline="0" dirty="0" smtClean="0"/>
              <a:t> function will execute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A message of “Hello!” will be shown to the user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Important notes: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onclick</a:t>
            </a:r>
            <a:r>
              <a:rPr lang="en-US" baseline="0" dirty="0" smtClean="0"/>
              <a:t> attribute on the button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function name has to match in the definition and the call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together, this means that the </a:t>
            </a:r>
            <a:r>
              <a:rPr lang="en-US" b="1" baseline="0" dirty="0" smtClean="0"/>
              <a:t>hello</a:t>
            </a:r>
            <a:r>
              <a:rPr lang="en-US" b="0" baseline="0" dirty="0" smtClean="0"/>
              <a:t> function executes when the user clicks the button.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0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over all the pieces</a:t>
            </a:r>
            <a:r>
              <a:rPr lang="en-US" baseline="0" dirty="0" smtClean="0"/>
              <a:t> necessary to define a function.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Emphasize that defining a function </a:t>
            </a:r>
            <a:r>
              <a:rPr lang="en-US" i="1" baseline="0" dirty="0" smtClean="0"/>
              <a:t>does not</a:t>
            </a:r>
            <a:r>
              <a:rPr lang="en-US" i="0" baseline="0" dirty="0" smtClean="0"/>
              <a:t> actually run any code – it simply tells the computer what to do when the function is </a:t>
            </a:r>
            <a:r>
              <a:rPr lang="en-US" i="1" baseline="0" dirty="0" smtClean="0"/>
              <a:t>called</a:t>
            </a:r>
            <a:r>
              <a:rPr lang="en-US" i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76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over all the pieces</a:t>
            </a:r>
            <a:r>
              <a:rPr lang="en-US" baseline="0" dirty="0" smtClean="0"/>
              <a:t> necessary to call a function.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Emphasize that calling a function </a:t>
            </a:r>
            <a:r>
              <a:rPr lang="en-US" i="0" u="none" baseline="0" dirty="0" smtClean="0"/>
              <a:t>runs the code from the body of the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36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students some examples of code we have used already. Ask them what each of the functions do.</a:t>
            </a:r>
          </a:p>
          <a:p>
            <a:endParaRPr lang="en-US" dirty="0" smtClean="0"/>
          </a:p>
          <a:p>
            <a:r>
              <a:rPr lang="en-US" dirty="0" smtClean="0"/>
              <a:t>Explain that these</a:t>
            </a:r>
            <a:r>
              <a:rPr lang="en-US" baseline="0" dirty="0" smtClean="0"/>
              <a:t> statements </a:t>
            </a:r>
            <a:r>
              <a:rPr lang="en-US" i="1" baseline="0" dirty="0" smtClean="0"/>
              <a:t>call</a:t>
            </a:r>
            <a:r>
              <a:rPr lang="en-US" i="0" baseline="0" dirty="0" smtClean="0"/>
              <a:t> existing functions. They also have something in common – they need some extra information to execute. How does that work?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Ask the students for examples of other built-in functions: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prompt</a:t>
            </a:r>
          </a:p>
          <a:p>
            <a:pPr marL="171450" indent="-171450">
              <a:buFontTx/>
              <a:buChar char="-"/>
            </a:pPr>
            <a:r>
              <a:rPr lang="en-US" i="0" baseline="0" dirty="0" err="1" smtClean="0"/>
              <a:t>appendChild</a:t>
            </a:r>
            <a:endParaRPr lang="en-US" i="0" baseline="0" dirty="0" smtClean="0"/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Note that </a:t>
            </a:r>
            <a:r>
              <a:rPr lang="en-US" b="1" i="0" baseline="0" dirty="0" smtClean="0"/>
              <a:t>if</a:t>
            </a:r>
            <a:r>
              <a:rPr lang="en-US" b="0" i="0" baseline="0" dirty="0" smtClean="0"/>
              <a:t> statements are NOT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30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functions use a thing called </a:t>
            </a:r>
            <a:r>
              <a:rPr lang="en-US" i="1" dirty="0" smtClean="0"/>
              <a:t>parameters</a:t>
            </a:r>
            <a:r>
              <a:rPr lang="en-US" i="0" dirty="0" smtClean="0"/>
              <a:t> to get information when</a:t>
            </a:r>
            <a:r>
              <a:rPr lang="en-US" i="0" baseline="0" dirty="0" smtClean="0"/>
              <a:t> they are called.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2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over all the pieces</a:t>
            </a:r>
            <a:r>
              <a:rPr lang="en-US" baseline="0" dirty="0" smtClean="0"/>
              <a:t> necessary to define a function – this time with parameters too.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the </a:t>
            </a:r>
            <a:r>
              <a:rPr lang="en-US" i="1" baseline="0" dirty="0" err="1" smtClean="0"/>
              <a:t>num</a:t>
            </a:r>
            <a:r>
              <a:rPr lang="en-US" i="0" baseline="0" dirty="0" smtClean="0"/>
              <a:t> parameter will be treated just like a </a:t>
            </a:r>
            <a:r>
              <a:rPr lang="en-US" b="1" i="0" baseline="0" dirty="0" smtClean="0"/>
              <a:t>variable</a:t>
            </a:r>
            <a:r>
              <a:rPr lang="en-US" i="0" baseline="0" dirty="0" smtClean="0"/>
              <a:t> in the body of the function – </a:t>
            </a:r>
            <a:r>
              <a:rPr lang="en-US" i="0" u="none" baseline="0" dirty="0" smtClean="0"/>
              <a:t>the trick is that </a:t>
            </a:r>
            <a:r>
              <a:rPr lang="en-US" i="0" u="sng" baseline="0" dirty="0" smtClean="0"/>
              <a:t>the variable is set by the function call (not in the definition)!</a:t>
            </a:r>
            <a:endParaRPr lang="en-US" u="sn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2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over all the pieces</a:t>
            </a:r>
            <a:r>
              <a:rPr lang="en-US" baseline="0" dirty="0" smtClean="0"/>
              <a:t> necessary to call a function – with a parameter!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by passing in </a:t>
            </a:r>
            <a:r>
              <a:rPr lang="en-US" b="1" baseline="0" dirty="0" smtClean="0"/>
              <a:t>8</a:t>
            </a:r>
            <a:r>
              <a:rPr lang="en-US" b="0" baseline="0" dirty="0" smtClean="0"/>
              <a:t> in the function call, the </a:t>
            </a:r>
            <a:r>
              <a:rPr lang="en-US" b="1" baseline="0" dirty="0" err="1" smtClean="0"/>
              <a:t>num</a:t>
            </a:r>
            <a:r>
              <a:rPr lang="en-US" b="0" baseline="0" dirty="0" smtClean="0"/>
              <a:t> variable gets set to </a:t>
            </a:r>
            <a:r>
              <a:rPr lang="en-US" b="1" baseline="0" dirty="0" smtClean="0"/>
              <a:t>8</a:t>
            </a:r>
            <a:r>
              <a:rPr lang="en-US" b="0" baseline="0" dirty="0" smtClean="0"/>
              <a:t>. The statements in the body of the function will execute as if </a:t>
            </a:r>
            <a:r>
              <a:rPr lang="en-US" b="1" baseline="0" dirty="0" err="1" smtClean="0"/>
              <a:t>var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num</a:t>
            </a:r>
            <a:r>
              <a:rPr lang="en-US" b="1" baseline="0" dirty="0" smtClean="0"/>
              <a:t> = 8</a:t>
            </a:r>
            <a:r>
              <a:rPr lang="en-US" b="0" baseline="0" dirty="0" smtClean="0"/>
              <a:t> was at the 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71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Repl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smtClean="0"/>
              <a:t>follow the steps outlined in the code comments. Work with the students to come up with the code. This will help show how parameters work.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i="1" baseline="0" dirty="0" smtClean="0"/>
              <a:t>Define</a:t>
            </a:r>
            <a:r>
              <a:rPr lang="en-US" baseline="0" dirty="0" smtClean="0"/>
              <a:t> a new function named </a:t>
            </a:r>
            <a:r>
              <a:rPr lang="en-US" b="1" baseline="0" dirty="0" smtClean="0"/>
              <a:t>divideBy2</a:t>
            </a:r>
            <a:r>
              <a:rPr lang="en-US" b="0" baseline="0" dirty="0" smtClean="0"/>
              <a:t> that takes a number parameter and alerts half that number</a:t>
            </a:r>
          </a:p>
          <a:p>
            <a:pPr marL="171450" indent="-171450">
              <a:buFontTx/>
              <a:buChar char="-"/>
            </a:pPr>
            <a:r>
              <a:rPr lang="en-US" b="0" i="1" baseline="0" dirty="0" smtClean="0"/>
              <a:t>Call</a:t>
            </a:r>
            <a:r>
              <a:rPr lang="en-US" b="0" i="0" baseline="0" dirty="0" smtClean="0"/>
              <a:t> the </a:t>
            </a:r>
            <a:r>
              <a:rPr lang="en-US" b="1" i="0" baseline="0" dirty="0" smtClean="0"/>
              <a:t>divideBy2</a:t>
            </a:r>
            <a:r>
              <a:rPr lang="en-US" b="0" i="0" baseline="0" dirty="0" smtClean="0"/>
              <a:t> function within the </a:t>
            </a:r>
            <a:r>
              <a:rPr lang="en-US" b="1" i="0" baseline="0" dirty="0" smtClean="0"/>
              <a:t>start</a:t>
            </a:r>
            <a:r>
              <a:rPr lang="en-US" b="0" i="0" baseline="0" dirty="0" smtClean="0"/>
              <a:t> function a couple times to see how it changes with different parameter values</a:t>
            </a:r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QuarrelsomeTrivialPla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Function Parameters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</a:t>
            </a:r>
            <a:r>
              <a:rPr lang="en-US" smtClean="0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9154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&lt;head&gt;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	&lt;script&gt;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hello()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	alert(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	&lt;/script&gt;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&lt;/head&gt;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&lt;body&gt;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	&lt;button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"hello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&lt;/body&gt;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&lt;/html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10100" y="2400300"/>
            <a:ext cx="896112" cy="42203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58156" y="5065776"/>
            <a:ext cx="868680" cy="42203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2104813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Function name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4757999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Function name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11686" y="5066829"/>
            <a:ext cx="1234440" cy="422031"/>
          </a:xfrm>
          <a:prstGeom prst="rect">
            <a:avLst/>
          </a:prstGeom>
          <a:solidFill>
            <a:srgbClr val="FF8300">
              <a:alpha val="25000"/>
            </a:srgbClr>
          </a:solidFill>
          <a:ln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34202" y="4757999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onclick</a:t>
            </a:r>
            <a:r>
              <a:rPr lang="en-US" sz="1400" dirty="0" smtClean="0">
                <a:solidFill>
                  <a:srgbClr val="FF0000"/>
                </a:solidFill>
              </a:rPr>
              <a:t> attribute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0485" y="1041654"/>
            <a:ext cx="3971829" cy="3139321"/>
          </a:xfrm>
          <a:prstGeom prst="rect">
            <a:avLst/>
          </a:prstGeom>
          <a:noFill/>
          <a:ln w="12700" cap="rnd" cmpd="sng">
            <a:solidFill>
              <a:schemeClr val="tx2"/>
            </a:solidFill>
            <a:prstDash val="sysDash"/>
            <a:round/>
          </a:ln>
          <a:effectLst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When the user clicks the button that says “Hello”, the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hello</a:t>
            </a:r>
            <a:r>
              <a:rPr lang="en-US" sz="3600" dirty="0" smtClean="0">
                <a:solidFill>
                  <a:schemeClr val="tx2"/>
                </a:solidFill>
              </a:rPr>
              <a:t> function will </a:t>
            </a:r>
            <a:r>
              <a:rPr lang="en-US" sz="3600" i="1" dirty="0" smtClean="0">
                <a:solidFill>
                  <a:schemeClr val="tx2"/>
                </a:solidFill>
              </a:rPr>
              <a:t>execute</a:t>
            </a:r>
            <a:endParaRPr lang="en-US" sz="3600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14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/>
      <p:bldP spid="7" grpId="1"/>
      <p:bldP spid="8" grpId="0"/>
      <p:bldP spid="8" grpId="1"/>
      <p:bldP spid="9" grpId="0" animBg="1"/>
      <p:bldP spid="9" grpId="1" animBg="1"/>
      <p:bldP spid="10" grpId="0"/>
      <p:bldP spid="10" grpId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6294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B050"/>
                </a:solidFill>
                <a:latin typeface="Consolas" panose="020B0609020204030204" pitchFamily="49" charset="0"/>
              </a:rPr>
              <a:t>sayNumbers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</a:rPr>
              <a:t>	</a:t>
            </a:r>
            <a:r>
              <a:rPr lang="en-US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 x = 1;	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	alert(x</a:t>
            </a:r>
            <a:r>
              <a:rPr lang="en-US" sz="4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	x = x + 10;	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	alert(x);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9384" y="2514600"/>
            <a:ext cx="4800600" cy="3170099"/>
          </a:xfrm>
          <a:prstGeom prst="rect">
            <a:avLst/>
          </a:prstGeom>
          <a:solidFill>
            <a:srgbClr val="E95EBE">
              <a:alpha val="5000"/>
            </a:srgbClr>
          </a:solidFill>
          <a:ln w="31750">
            <a:solidFill>
              <a:srgbClr val="E95EBE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keyword</a:t>
            </a:r>
            <a:endParaRPr lang="en-US" sz="4000" dirty="0">
              <a:solidFill>
                <a:srgbClr val="00B050"/>
              </a:solidFill>
            </a:endParaRPr>
          </a:p>
          <a:p>
            <a:r>
              <a:rPr lang="en-US" sz="4000" dirty="0">
                <a:solidFill>
                  <a:srgbClr val="00B050"/>
                </a:solidFill>
              </a:rPr>
              <a:t>Function </a:t>
            </a:r>
            <a:r>
              <a:rPr lang="en-US" sz="4000" dirty="0" smtClean="0">
                <a:solidFill>
                  <a:srgbClr val="00B050"/>
                </a:solidFill>
              </a:rPr>
              <a:t>name</a:t>
            </a:r>
            <a:endParaRPr lang="en-US" sz="4000" dirty="0">
              <a:solidFill>
                <a:srgbClr val="00B050"/>
              </a:solidFill>
            </a:endParaRPr>
          </a:p>
          <a:p>
            <a:r>
              <a:rPr lang="en-US" sz="4000" dirty="0" smtClean="0">
                <a:solidFill>
                  <a:srgbClr val="7030A0"/>
                </a:solidFill>
              </a:rPr>
              <a:t>Parentheses</a:t>
            </a:r>
            <a:endParaRPr lang="en-US" sz="4000" dirty="0">
              <a:solidFill>
                <a:srgbClr val="FFC000"/>
              </a:solidFill>
            </a:endParaRPr>
          </a:p>
          <a:p>
            <a:r>
              <a:rPr lang="en-US" sz="4000" dirty="0">
                <a:solidFill>
                  <a:srgbClr val="FFC000"/>
                </a:solidFill>
              </a:rPr>
              <a:t>Curly </a:t>
            </a:r>
            <a:r>
              <a:rPr lang="en-US" sz="4000" dirty="0" smtClean="0">
                <a:solidFill>
                  <a:srgbClr val="FFC000"/>
                </a:solidFill>
              </a:rPr>
              <a:t>brackets</a:t>
            </a:r>
            <a:endParaRPr lang="en-US" sz="4000" dirty="0">
              <a:solidFill>
                <a:srgbClr val="FFC000"/>
              </a:solidFill>
            </a:endParaRPr>
          </a:p>
          <a:p>
            <a:r>
              <a:rPr lang="en-US" sz="4000" dirty="0" smtClean="0">
                <a:solidFill>
                  <a:srgbClr val="0070C0"/>
                </a:solidFill>
              </a:rPr>
              <a:t>Body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85842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function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525034" y="1236182"/>
            <a:ext cx="4114800" cy="9734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4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sayNumbers</a:t>
            </a:r>
            <a:r>
              <a:rPr lang="en-US" sz="4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endParaRPr lang="en-US" sz="44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5034" y="2531457"/>
            <a:ext cx="3771900" cy="1323439"/>
          </a:xfrm>
          <a:prstGeom prst="rect">
            <a:avLst/>
          </a:prstGeom>
          <a:solidFill>
            <a:srgbClr val="E95EBE">
              <a:alpha val="5000"/>
            </a:srgbClr>
          </a:solidFill>
          <a:ln w="34925">
            <a:solidFill>
              <a:srgbClr val="E95EBE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Function name</a:t>
            </a:r>
            <a:endParaRPr lang="en-US" sz="4000" dirty="0">
              <a:solidFill>
                <a:srgbClr val="00B050"/>
              </a:solidFill>
            </a:endParaRPr>
          </a:p>
          <a:p>
            <a:r>
              <a:rPr lang="en-US" sz="4000" dirty="0" smtClean="0">
                <a:solidFill>
                  <a:srgbClr val="7030A0"/>
                </a:solidFill>
              </a:rPr>
              <a:t>Parentheses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4800600"/>
            <a:ext cx="10262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chemeClr val="tx2"/>
                </a:solidFill>
              </a:rPr>
              <a:t>Calling</a:t>
            </a:r>
            <a:r>
              <a:rPr lang="en-US" sz="4000" dirty="0" smtClean="0">
                <a:solidFill>
                  <a:schemeClr val="tx2"/>
                </a:solidFill>
              </a:rPr>
              <a:t> a function will cause the JavaScript code in the function body to execute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1028" name="Picture 4" descr="The benefits of outbound call center for compan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35213"/>
            <a:ext cx="34956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459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"#container"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ul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40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When a developer uses these statements, they are </a:t>
            </a:r>
            <a:r>
              <a:rPr lang="en-US" i="1" dirty="0" smtClean="0">
                <a:solidFill>
                  <a:schemeClr val="bg1"/>
                </a:solidFill>
              </a:rPr>
              <a:t>calling</a:t>
            </a:r>
            <a:r>
              <a:rPr lang="en-US" dirty="0" smtClean="0">
                <a:solidFill>
                  <a:schemeClr val="bg1"/>
                </a:solidFill>
              </a:rPr>
              <a:t> functions</a:t>
            </a:r>
          </a:p>
          <a:p>
            <a:pPr marL="5715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sz="3200" i="1" dirty="0" smtClean="0">
                <a:solidFill>
                  <a:srgbClr val="E95EBE"/>
                </a:solidFill>
              </a:rPr>
              <a:t>What are some other examples of built-in functions?</a:t>
            </a:r>
            <a:endParaRPr lang="en-US" sz="3200" i="1" dirty="0">
              <a:solidFill>
                <a:srgbClr val="E95E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8916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r>
              <a:rPr lang="en-US" sz="4000" dirty="0" smtClean="0"/>
              <a:t>Sometimes, functions need information from the caller in order to execute</a:t>
            </a:r>
          </a:p>
          <a:p>
            <a:pPr marL="57150" indent="0">
              <a:buNone/>
            </a:pPr>
            <a:endParaRPr lang="en-US" sz="4000" dirty="0"/>
          </a:p>
          <a:p>
            <a:pPr marL="57150" indent="0" algn="ctr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"Hello</a:t>
            </a:r>
            <a:r>
              <a:rPr lang="en-US" sz="4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300" dirty="0" smtClean="0"/>
              <a:t>This is called a </a:t>
            </a:r>
            <a:r>
              <a:rPr lang="en-US" sz="4300" i="1" dirty="0" smtClean="0"/>
              <a:t>parameter</a:t>
            </a:r>
            <a:r>
              <a:rPr lang="en-US" sz="4300" dirty="0" smtClean="0"/>
              <a:t>. For the </a:t>
            </a:r>
            <a:r>
              <a:rPr lang="en-US" sz="4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sz="4300" dirty="0"/>
              <a:t> </a:t>
            </a:r>
            <a:r>
              <a:rPr lang="en-US" sz="4300" dirty="0" smtClean="0"/>
              <a:t>function, the parameter provides the text for the message</a:t>
            </a:r>
            <a:endParaRPr lang="en-US" sz="4300" dirty="0"/>
          </a:p>
          <a:p>
            <a:pPr marL="57150" indent="0">
              <a:buNone/>
            </a:pP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38800" y="3200400"/>
            <a:ext cx="2171700" cy="640080"/>
          </a:xfrm>
          <a:prstGeom prst="rect">
            <a:avLst/>
          </a:prstGeom>
          <a:solidFill>
            <a:srgbClr val="FF8300">
              <a:alpha val="25000"/>
            </a:srgbClr>
          </a:solidFill>
          <a:ln w="31750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63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parameter when Defining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sayNumbers</a:t>
            </a:r>
            <a:r>
              <a:rPr lang="en-US" sz="4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4000" b="1" dirty="0" err="1" smtClean="0">
                <a:solidFill>
                  <a:srgbClr val="E95EBE"/>
                </a:solidFill>
                <a:latin typeface="Consolas" panose="020B0609020204030204" pitchFamily="49" charset="0"/>
              </a:rPr>
              <a:t>num</a:t>
            </a:r>
            <a:r>
              <a:rPr lang="en-US" sz="4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sz="4000" dirty="0" smtClean="0"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000" dirty="0" smtClean="0">
                <a:latin typeface="Consolas" panose="020B0609020204030204" pitchFamily="49" charset="0"/>
              </a:rPr>
              <a:t>	</a:t>
            </a:r>
            <a:r>
              <a:rPr lang="en-US" sz="4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4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sz="4000" b="1" dirty="0" err="1" smtClean="0">
                <a:solidFill>
                  <a:srgbClr val="E95EBE"/>
                </a:solidFill>
                <a:latin typeface="Consolas" panose="020B0609020204030204" pitchFamily="49" charset="0"/>
              </a:rPr>
              <a:t>num</a:t>
            </a:r>
            <a:r>
              <a:rPr lang="en-US" sz="4000" dirty="0" smtClean="0">
                <a:solidFill>
                  <a:srgbClr val="E95EBE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+ </a:t>
            </a:r>
            <a:r>
              <a:rPr lang="en-US" sz="4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1;	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alert(x);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	x = x + 10;	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	alert(x);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24600" y="2286000"/>
            <a:ext cx="4800600" cy="3785652"/>
          </a:xfrm>
          <a:prstGeom prst="rect">
            <a:avLst/>
          </a:prstGeom>
          <a:solidFill>
            <a:srgbClr val="E95EBE">
              <a:alpha val="5000"/>
            </a:srgbClr>
          </a:solidFill>
          <a:ln w="31750">
            <a:solidFill>
              <a:srgbClr val="E95EBE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keyword</a:t>
            </a:r>
            <a:endParaRPr lang="en-US" sz="4000" dirty="0">
              <a:solidFill>
                <a:srgbClr val="00B050"/>
              </a:solidFill>
            </a:endParaRPr>
          </a:p>
          <a:p>
            <a:r>
              <a:rPr lang="en-US" sz="4000" dirty="0">
                <a:solidFill>
                  <a:srgbClr val="00B050"/>
                </a:solidFill>
              </a:rPr>
              <a:t>Function </a:t>
            </a:r>
            <a:r>
              <a:rPr lang="en-US" sz="4000" dirty="0" smtClean="0">
                <a:solidFill>
                  <a:srgbClr val="00B050"/>
                </a:solidFill>
              </a:rPr>
              <a:t>name</a:t>
            </a:r>
            <a:endParaRPr lang="en-US" sz="4000" dirty="0">
              <a:solidFill>
                <a:srgbClr val="00B050"/>
              </a:solidFill>
            </a:endParaRPr>
          </a:p>
          <a:p>
            <a:r>
              <a:rPr lang="en-US" sz="4000" dirty="0" smtClean="0">
                <a:solidFill>
                  <a:srgbClr val="7030A0"/>
                </a:solidFill>
              </a:rPr>
              <a:t>Parentheses</a:t>
            </a:r>
          </a:p>
          <a:p>
            <a:r>
              <a:rPr lang="en-US" sz="4000" b="1" i="1" dirty="0" smtClean="0">
                <a:solidFill>
                  <a:srgbClr val="E95EBE"/>
                </a:solidFill>
              </a:rPr>
              <a:t>Parameter</a:t>
            </a:r>
            <a:endParaRPr lang="en-US" sz="4000" b="1" i="1" dirty="0">
              <a:solidFill>
                <a:srgbClr val="E95EBE"/>
              </a:solidFill>
            </a:endParaRPr>
          </a:p>
          <a:p>
            <a:r>
              <a:rPr lang="en-US" sz="4000" dirty="0">
                <a:solidFill>
                  <a:srgbClr val="FFC000"/>
                </a:solidFill>
              </a:rPr>
              <a:t>Curly </a:t>
            </a:r>
            <a:r>
              <a:rPr lang="en-US" sz="4000" dirty="0" smtClean="0">
                <a:solidFill>
                  <a:srgbClr val="FFC000"/>
                </a:solidFill>
              </a:rPr>
              <a:t>brackets</a:t>
            </a:r>
            <a:endParaRPr lang="en-US" sz="4000" dirty="0">
              <a:solidFill>
                <a:srgbClr val="FFC000"/>
              </a:solidFill>
            </a:endParaRPr>
          </a:p>
          <a:p>
            <a:r>
              <a:rPr lang="en-US" sz="4000" dirty="0" smtClean="0">
                <a:solidFill>
                  <a:srgbClr val="0070C0"/>
                </a:solidFill>
              </a:rPr>
              <a:t>Body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30304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function with a parameter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525034" y="1236182"/>
            <a:ext cx="4457166" cy="9734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4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sayNumbers</a:t>
            </a:r>
            <a:r>
              <a:rPr lang="en-US" sz="4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4400" b="1" dirty="0" smtClean="0">
                <a:solidFill>
                  <a:srgbClr val="E95EBE"/>
                </a:solidFill>
                <a:latin typeface="Consolas" panose="020B0609020204030204" pitchFamily="49" charset="0"/>
              </a:rPr>
              <a:t>8</a:t>
            </a:r>
            <a:r>
              <a:rPr lang="en-US" sz="4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endParaRPr lang="en-US" sz="44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5034" y="2307131"/>
            <a:ext cx="3771900" cy="1938992"/>
          </a:xfrm>
          <a:prstGeom prst="rect">
            <a:avLst/>
          </a:prstGeom>
          <a:solidFill>
            <a:srgbClr val="E95EBE">
              <a:alpha val="5000"/>
            </a:srgbClr>
          </a:solidFill>
          <a:ln w="34925">
            <a:solidFill>
              <a:srgbClr val="E95EBE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Function name</a:t>
            </a:r>
            <a:endParaRPr lang="en-US" sz="4000" dirty="0">
              <a:solidFill>
                <a:srgbClr val="00B050"/>
              </a:solidFill>
            </a:endParaRPr>
          </a:p>
          <a:p>
            <a:r>
              <a:rPr lang="en-US" sz="4000" dirty="0" smtClean="0">
                <a:solidFill>
                  <a:srgbClr val="7030A0"/>
                </a:solidFill>
              </a:rPr>
              <a:t>Parentheses</a:t>
            </a:r>
          </a:p>
          <a:p>
            <a:r>
              <a:rPr lang="en-US" sz="4000" b="1" i="1" dirty="0" smtClean="0">
                <a:solidFill>
                  <a:srgbClr val="E95EBE"/>
                </a:solidFill>
              </a:rPr>
              <a:t>Parameter</a:t>
            </a:r>
            <a:endParaRPr lang="en-US" sz="4000" b="1" i="1" dirty="0" smtClean="0">
              <a:solidFill>
                <a:srgbClr val="E95EB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4800600"/>
            <a:ext cx="11315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Now, in the </a:t>
            </a:r>
            <a:r>
              <a:rPr lang="en-US" sz="4000" i="1" dirty="0" smtClean="0">
                <a:solidFill>
                  <a:schemeClr val="tx2"/>
                </a:solidFill>
              </a:rPr>
              <a:t>body</a:t>
            </a:r>
            <a:r>
              <a:rPr lang="en-US" sz="4000" dirty="0" smtClean="0">
                <a:solidFill>
                  <a:schemeClr val="tx2"/>
                </a:solidFill>
              </a:rPr>
              <a:t> of the function, the </a:t>
            </a:r>
            <a:r>
              <a:rPr lang="en-US" sz="4000" dirty="0" err="1" smtClean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sz="4000" dirty="0" smtClean="0">
                <a:solidFill>
                  <a:schemeClr val="tx2"/>
                </a:solidFill>
              </a:rPr>
              <a:t> variable will be set to </a:t>
            </a:r>
            <a:r>
              <a:rPr lang="en-US" sz="4000" dirty="0" smtClean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8</a:t>
            </a:r>
            <a:endParaRPr lang="en-US" sz="4000" dirty="0">
              <a:solidFill>
                <a:schemeClr val="accent5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8" name="Picture 4" descr="The benefits of outbound call center for compan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35213"/>
            <a:ext cx="34956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14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parameters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https://repl.it/repls/QuarrelsomeTrivialPlans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149816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612</Words>
  <Application>Microsoft Office PowerPoint</Application>
  <PresentationFormat>Widescreen</PresentationFormat>
  <Paragraphs>117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Function Parameters</vt:lpstr>
      <vt:lpstr>Functions Review</vt:lpstr>
      <vt:lpstr>Defining a function</vt:lpstr>
      <vt:lpstr>Calling a function</vt:lpstr>
      <vt:lpstr>Built-in functions</vt:lpstr>
      <vt:lpstr>Function parameters</vt:lpstr>
      <vt:lpstr>Using a parameter when Defining a function</vt:lpstr>
      <vt:lpstr>Calling a function with a parameter</vt:lpstr>
      <vt:lpstr>Function parameters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88</cp:revision>
  <dcterms:created xsi:type="dcterms:W3CDTF">2019-03-11T04:04:09Z</dcterms:created>
  <dcterms:modified xsi:type="dcterms:W3CDTF">2020-03-27T15:22:05Z</dcterms:modified>
</cp:coreProperties>
</file>