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307" r:id="rId3"/>
    <p:sldId id="29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0"/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>
        <p:scale>
          <a:sx n="80" d="100"/>
          <a:sy n="80" d="100"/>
        </p:scale>
        <p:origin x="462" y="4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Comments in code are not exactly like YouTube comments, but they kind</a:t>
            </a:r>
            <a:r>
              <a:rPr lang="en-US" baseline="0" dirty="0" smtClean="0"/>
              <a:t> of 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1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Looking for the data type of the variable </a:t>
            </a:r>
            <a:r>
              <a:rPr lang="en-US" b="1" dirty="0" smtClean="0"/>
              <a:t>name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number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33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Looking for the data type of the variable </a:t>
            </a:r>
            <a:r>
              <a:rPr lang="en-US" b="1" dirty="0" smtClean="0"/>
              <a:t>name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string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69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Ask the students</a:t>
            </a:r>
            <a:r>
              <a:rPr lang="en-US" baseline="0" dirty="0" smtClean="0"/>
              <a:t> what the values of each of these is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02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Ask the students</a:t>
            </a:r>
            <a:r>
              <a:rPr lang="en-US" baseline="0" dirty="0" smtClean="0"/>
              <a:t> what the values of each of these is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55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necessary to convert a string to number to be able to do math with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56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this </a:t>
            </a:r>
            <a:r>
              <a:rPr lang="en-US" dirty="0" err="1" smtClean="0"/>
              <a:t>Repl</a:t>
            </a:r>
            <a:r>
              <a:rPr lang="en-US" dirty="0" smtClean="0"/>
              <a:t> – see what happens if you do NOT convert the string to a number. Change “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ageNumber</a:t>
            </a:r>
            <a:r>
              <a:rPr lang="en-US" dirty="0" smtClean="0"/>
              <a:t> = Number(age)” to “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ageNumber</a:t>
            </a:r>
            <a:r>
              <a:rPr lang="en-US" dirty="0" smtClean="0"/>
              <a:t> = age” and see what happens…</a:t>
            </a:r>
          </a:p>
          <a:p>
            <a:endParaRPr lang="en-US" dirty="0" smtClean="0"/>
          </a:p>
          <a:p>
            <a:r>
              <a:rPr lang="en-US" dirty="0" smtClean="0"/>
              <a:t>Instead of doing</a:t>
            </a:r>
            <a:r>
              <a:rPr lang="en-US" baseline="0" dirty="0" smtClean="0"/>
              <a:t> the addition, it should append “1” to the end of the number. So, age 14 -&gt; you are almost 141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06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the students what the user will see if this code is run..</a:t>
            </a:r>
          </a:p>
          <a:p>
            <a:endParaRPr lang="en-US" dirty="0" smtClean="0"/>
          </a:p>
          <a:p>
            <a:r>
              <a:rPr lang="en-US" dirty="0" smtClean="0"/>
              <a:t>In this program,</a:t>
            </a:r>
            <a:r>
              <a:rPr lang="en-US" baseline="0" dirty="0" smtClean="0"/>
              <a:t> the user will see “not a comment” and no other messages.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21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Students</a:t>
            </a:r>
            <a:r>
              <a:rPr lang="en-US" baseline="0" dirty="0" smtClean="0"/>
              <a:t> probably will not understand the reference to Data from Star Trek – he was an android and chief operations officer of the Enterprise.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24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the students to think of types</a:t>
            </a:r>
            <a:r>
              <a:rPr lang="en-US" baseline="0" dirty="0" smtClean="0"/>
              <a:t> of data the computer stores.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now, we will be considering only two data types: </a:t>
            </a:r>
            <a:r>
              <a:rPr lang="en-US" b="1" baseline="0" dirty="0" smtClean="0"/>
              <a:t>strings</a:t>
            </a:r>
            <a:r>
              <a:rPr lang="en-US" b="0" baseline="0" dirty="0" smtClean="0"/>
              <a:t> and </a:t>
            </a:r>
            <a:r>
              <a:rPr lang="en-US" b="1" baseline="0" dirty="0" smtClean="0"/>
              <a:t>numbers</a:t>
            </a:r>
            <a:r>
              <a:rPr lang="en-US" b="0" baseline="0" dirty="0" smtClean="0"/>
              <a:t>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Students should know what numbers are, but what about strings?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71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 that the things within the double quotes are strings. The variable is</a:t>
            </a:r>
            <a:r>
              <a:rPr lang="en-US" i="1" baseline="0" dirty="0" smtClean="0"/>
              <a:t> also</a:t>
            </a:r>
            <a:r>
              <a:rPr lang="en-US" i="0" baseline="0" dirty="0" smtClean="0"/>
              <a:t> a string.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58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this</a:t>
            </a:r>
            <a:r>
              <a:rPr lang="en-US" baseline="0" dirty="0" smtClean="0"/>
              <a:t> section, go around the room and ask the students to name the data type</a:t>
            </a:r>
          </a:p>
          <a:p>
            <a:endParaRPr lang="en-US" baseline="0" dirty="0" smtClean="0"/>
          </a:p>
          <a:p>
            <a:r>
              <a:rPr lang="en-US" baseline="0" dirty="0" smtClean="0"/>
              <a:t>number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8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this</a:t>
            </a:r>
            <a:r>
              <a:rPr lang="en-US" baseline="0" dirty="0" smtClean="0"/>
              <a:t> section, go around the room and ask the students to name the data type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string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36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this</a:t>
            </a:r>
            <a:r>
              <a:rPr lang="en-US" baseline="0" dirty="0" smtClean="0"/>
              <a:t> section, go around the room and ask the students to name the data type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string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99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this</a:t>
            </a:r>
            <a:r>
              <a:rPr lang="en-US" baseline="0" dirty="0" smtClean="0"/>
              <a:t> section, go around the room and ask the students to name the data type</a:t>
            </a:r>
          </a:p>
          <a:p>
            <a:endParaRPr lang="en-US" baseline="0" dirty="0" smtClean="0"/>
          </a:p>
          <a:p>
            <a:r>
              <a:rPr lang="en-US" baseline="0" dirty="0" smtClean="0"/>
              <a:t>number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6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24,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24,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24,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repls/SpectacularCompetitivePoin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 smtClean="0"/>
              <a:t>Comments, Data Types, &amp; Math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 smtClean="0"/>
              <a:t>Hy-Tech Club: </a:t>
            </a:r>
            <a:r>
              <a:rPr lang="en-US" smtClean="0"/>
              <a:t>Web 102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Mini-quiz: Name that data type!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2800" dirty="0" smtClean="0"/>
              <a:t>“Message”</a:t>
            </a:r>
            <a:endParaRPr lang="en-US" sz="12800" dirty="0"/>
          </a:p>
        </p:txBody>
      </p:sp>
    </p:spTree>
    <p:extLst>
      <p:ext uri="{BB962C8B-B14F-4D97-AF65-F5344CB8AC3E}">
        <p14:creationId xmlns:p14="http://schemas.microsoft.com/office/powerpoint/2010/main" val="2453609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Mini-quiz: Name that data type!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2800" dirty="0" smtClean="0"/>
              <a:t>“14.5”</a:t>
            </a:r>
            <a:endParaRPr lang="en-US" sz="12800" dirty="0"/>
          </a:p>
        </p:txBody>
      </p:sp>
    </p:spTree>
    <p:extLst>
      <p:ext uri="{BB962C8B-B14F-4D97-AF65-F5344CB8AC3E}">
        <p14:creationId xmlns:p14="http://schemas.microsoft.com/office/powerpoint/2010/main" val="30308011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Mini-quiz: Name that data type!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2800" dirty="0" smtClean="0"/>
              <a:t>14.500</a:t>
            </a:r>
            <a:endParaRPr lang="en-US" sz="12800" dirty="0"/>
          </a:p>
        </p:txBody>
      </p:sp>
    </p:spTree>
    <p:extLst>
      <p:ext uri="{BB962C8B-B14F-4D97-AF65-F5344CB8AC3E}">
        <p14:creationId xmlns:p14="http://schemas.microsoft.com/office/powerpoint/2010/main" val="24613857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Mini-quiz: Name that data type!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9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96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9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96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sz="9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9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267200" y="3314700"/>
            <a:ext cx="2971800" cy="1143000"/>
          </a:xfrm>
          <a:prstGeom prst="rect">
            <a:avLst/>
          </a:prstGeom>
          <a:solidFill>
            <a:schemeClr val="accent2">
              <a:alpha val="22000"/>
            </a:schemeClr>
          </a:solidFill>
          <a:ln w="1270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545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Mini-quiz: Name that data type!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8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8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88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88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8800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en-US" sz="8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8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164958" y="3314700"/>
            <a:ext cx="2971800" cy="1143000"/>
          </a:xfrm>
          <a:prstGeom prst="rect">
            <a:avLst/>
          </a:prstGeom>
          <a:solidFill>
            <a:schemeClr val="accent2">
              <a:alpha val="22000"/>
            </a:schemeClr>
          </a:solidFill>
          <a:ln w="1270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0409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Math</a:t>
            </a:r>
            <a:endParaRPr lang="en-US" dirty="0"/>
          </a:p>
        </p:txBody>
      </p:sp>
      <p:pic>
        <p:nvPicPr>
          <p:cNvPr id="3074" name="Picture 2" descr="Image result for mat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89"/>
          <a:stretch/>
        </p:blipFill>
        <p:spPr bwMode="auto">
          <a:xfrm>
            <a:off x="5181601" y="0"/>
            <a:ext cx="8686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8845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/>
              <a:t>Addition: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endParaRPr lang="en-US" sz="7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7200" dirty="0"/>
              <a:t>Subtraction: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14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endParaRPr lang="en-US" sz="7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7200" dirty="0"/>
              <a:t>Multiplication: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endParaRPr lang="en-US" sz="7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7200" dirty="0"/>
              <a:t>Division: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18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sz="72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endParaRPr lang="en-US" sz="7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5431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 -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7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14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7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7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7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7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y = x +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7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7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7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7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z =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22 </a:t>
            </a:r>
            <a:r>
              <a:rPr lang="en-US" sz="7200" dirty="0">
                <a:latin typeface="Consolas" panose="020B0609020204030204" pitchFamily="49" charset="0"/>
              </a:rPr>
              <a:t>+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 6 </a:t>
            </a:r>
            <a:r>
              <a:rPr lang="en-US" sz="7200" dirty="0">
                <a:latin typeface="Consolas" panose="020B0609020204030204" pitchFamily="49" charset="0"/>
              </a:rPr>
              <a:t>/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 2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nb-NO" sz="4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435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a string to a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from </a:t>
            </a:r>
            <a:r>
              <a:rPr lang="en-US" dirty="0"/>
              <a:t>the user using </a:t>
            </a:r>
            <a:r>
              <a:rPr lang="en-US" b="1" dirty="0"/>
              <a:t>prompt</a:t>
            </a:r>
            <a:r>
              <a:rPr lang="en-US" dirty="0"/>
              <a:t> will be in the form of a </a:t>
            </a:r>
            <a:r>
              <a:rPr lang="en-US" b="1" dirty="0" smtClean="0"/>
              <a:t>string</a:t>
            </a:r>
            <a:endParaRPr lang="en-US" b="1" dirty="0"/>
          </a:p>
          <a:p>
            <a:r>
              <a:rPr lang="en-US" dirty="0"/>
              <a:t>To do any math, we need to make it a </a:t>
            </a:r>
            <a:r>
              <a:rPr lang="en-US" b="1" dirty="0"/>
              <a:t>number</a:t>
            </a:r>
          </a:p>
          <a:p>
            <a:r>
              <a:rPr lang="en-US" dirty="0"/>
              <a:t>We use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en-US" dirty="0"/>
              <a:t> to convert the </a:t>
            </a:r>
            <a:r>
              <a:rPr lang="en-US" dirty="0" smtClean="0"/>
              <a:t>string</a:t>
            </a:r>
          </a:p>
          <a:p>
            <a:endParaRPr lang="en-US" dirty="0"/>
          </a:p>
          <a:p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= prompt(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"How old are you?"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4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ageNumber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Number(age</a:t>
            </a:r>
            <a:r>
              <a:rPr lang="en-US" sz="4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1134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to number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11500" dirty="0">
                <a:hlinkClick r:id="rId3"/>
              </a:rPr>
              <a:t>https://repl.it/repls/SpectacularCompetitivePoint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3210578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</a:p>
          <a:p>
            <a:r>
              <a:rPr lang="en-US" dirty="0" smtClean="0"/>
              <a:t>Data Types</a:t>
            </a:r>
          </a:p>
          <a:p>
            <a:r>
              <a:rPr lang="en-US" dirty="0" smtClean="0"/>
              <a:t>Math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8785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62162"/>
            <a:ext cx="5715000" cy="2738438"/>
          </a:xfrm>
        </p:spPr>
        <p:txBody>
          <a:bodyPr/>
          <a:lstStyle/>
          <a:p>
            <a:pPr algn="r"/>
            <a:r>
              <a:rPr lang="en-US" dirty="0" smtClean="0"/>
              <a:t>comments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116681"/>
            <a:ext cx="3931181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35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in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a programming language, </a:t>
            </a:r>
            <a:r>
              <a:rPr lang="en-US" b="1" dirty="0"/>
              <a:t>comments</a:t>
            </a:r>
            <a:r>
              <a:rPr lang="en-US" dirty="0"/>
              <a:t> are any pieces of code that the computer </a:t>
            </a:r>
            <a:r>
              <a:rPr lang="en-US" i="1" dirty="0" smtClean="0"/>
              <a:t>ignores</a:t>
            </a:r>
          </a:p>
          <a:p>
            <a:endParaRPr lang="en-US" dirty="0"/>
          </a:p>
          <a:p>
            <a:r>
              <a:rPr lang="en-US" dirty="0"/>
              <a:t>In JavaScript, any line that starts with </a:t>
            </a:r>
            <a:r>
              <a:rPr lang="nb-NO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dirty="0"/>
              <a:t> is a comment, and will be </a:t>
            </a:r>
            <a:r>
              <a:rPr lang="en-US" dirty="0" smtClean="0"/>
              <a:t>ignored</a:t>
            </a:r>
          </a:p>
          <a:p>
            <a:endParaRPr lang="en-US" dirty="0"/>
          </a:p>
          <a:p>
            <a:r>
              <a:rPr lang="en-US" dirty="0"/>
              <a:t>Developers can also make multi-line comments using </a:t>
            </a:r>
            <a:r>
              <a:rPr lang="nb-NO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dirty="0"/>
              <a:t> and </a:t>
            </a:r>
            <a:r>
              <a:rPr lang="nb-NO" dirty="0" smtClean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en-US" dirty="0"/>
          </a:p>
          <a:p>
            <a:pPr lvl="1"/>
            <a:r>
              <a:rPr lang="en-US" dirty="0" smtClean="0"/>
              <a:t>Everything </a:t>
            </a:r>
            <a:r>
              <a:rPr lang="en-US" dirty="0"/>
              <a:t>between is </a:t>
            </a:r>
            <a:r>
              <a:rPr lang="en-US" dirty="0" smtClean="0"/>
              <a:t>ignored</a:t>
            </a:r>
          </a:p>
          <a:p>
            <a:endParaRPr lang="en-US" dirty="0"/>
          </a:p>
          <a:p>
            <a:r>
              <a:rPr lang="en-US" dirty="0"/>
              <a:t>In Visual Studio Code, comments will be </a:t>
            </a:r>
            <a:r>
              <a:rPr lang="en-US" dirty="0" smtClean="0">
                <a:solidFill>
                  <a:schemeClr val="accent2"/>
                </a:solidFill>
              </a:rPr>
              <a:t>green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5514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b-NO" sz="3600" dirty="0">
                <a:solidFill>
                  <a:srgbClr val="008000"/>
                </a:solidFill>
                <a:latin typeface="Consolas" panose="020B0609020204030204" pitchFamily="49" charset="0"/>
              </a:rPr>
              <a:t>// alert("comment");</a:t>
            </a:r>
            <a:endParaRPr lang="nb-NO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b-NO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"not a comment"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b-NO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3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nb-NO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b-NO" sz="36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endParaRPr lang="nb-NO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3600" dirty="0">
                <a:solidFill>
                  <a:srgbClr val="008000"/>
                </a:solidFill>
                <a:latin typeface="Consolas" panose="020B0609020204030204" pitchFamily="49" charset="0"/>
              </a:rPr>
              <a:t>anything can go here</a:t>
            </a:r>
            <a:endParaRPr lang="nb-NO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3600" dirty="0">
                <a:solidFill>
                  <a:srgbClr val="008000"/>
                </a:solidFill>
                <a:latin typeface="Consolas" panose="020B0609020204030204" pitchFamily="49" charset="0"/>
              </a:rPr>
              <a:t>alert("comment again");</a:t>
            </a:r>
            <a:endParaRPr lang="nb-NO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3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749249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Data types</a:t>
            </a:r>
            <a:endParaRPr lang="en-US" dirty="0"/>
          </a:p>
        </p:txBody>
      </p:sp>
      <p:pic>
        <p:nvPicPr>
          <p:cNvPr id="1026" name="Picture 2" descr="Image result for star trek d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50"/>
          <a:stretch/>
        </p:blipFill>
        <p:spPr bwMode="auto">
          <a:xfrm>
            <a:off x="5067300" y="0"/>
            <a:ext cx="715362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907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4400" dirty="0" smtClean="0"/>
              <a:t>What types of data does a computer store?</a:t>
            </a:r>
          </a:p>
          <a:p>
            <a:pPr marL="57150" indent="0">
              <a:buNone/>
            </a:pPr>
            <a:endParaRPr lang="en-US" sz="4400" dirty="0"/>
          </a:p>
          <a:p>
            <a:pPr marL="57150" indent="0">
              <a:buNone/>
            </a:pPr>
            <a:endParaRPr lang="en-US" sz="4400" dirty="0" smtClean="0"/>
          </a:p>
          <a:p>
            <a:pPr marL="0" indent="0">
              <a:buNone/>
            </a:pP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Two basic data types:</a:t>
            </a:r>
          </a:p>
          <a:p>
            <a:r>
              <a:rPr lang="en-US" sz="4000" b="1" u="sng" dirty="0"/>
              <a:t>String</a:t>
            </a:r>
            <a:r>
              <a:rPr lang="en-US" sz="4000" dirty="0"/>
              <a:t> – A block of text, like 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"Hello, friend"</a:t>
            </a:r>
          </a:p>
          <a:p>
            <a:r>
              <a:rPr lang="en-US" sz="4000" b="1" u="sng" dirty="0"/>
              <a:t>Number</a:t>
            </a:r>
            <a:r>
              <a:rPr lang="en-US" sz="4000" dirty="0"/>
              <a:t> – A number, like </a:t>
            </a:r>
            <a:r>
              <a:rPr lang="en-US" sz="4400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endParaRPr 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062697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371600"/>
            <a:ext cx="8458200" cy="5143500"/>
          </a:xfrm>
        </p:spPr>
        <p:txBody>
          <a:bodyPr>
            <a:normAutofit/>
          </a:bodyPr>
          <a:lstStyle/>
          <a:p>
            <a:r>
              <a:rPr lang="en-US" dirty="0"/>
              <a:t>Strings are a sequence of characters</a:t>
            </a:r>
          </a:p>
          <a:p>
            <a:r>
              <a:rPr lang="en-US" dirty="0"/>
              <a:t>To create a string, place </a:t>
            </a:r>
            <a:r>
              <a:rPr lang="en-US" b="1" dirty="0"/>
              <a:t>quotes</a:t>
            </a:r>
            <a:r>
              <a:rPr lang="en-US" dirty="0"/>
              <a:t> around some text</a:t>
            </a:r>
            <a:endParaRPr lang="en-US" b="1" dirty="0"/>
          </a:p>
          <a:p>
            <a:r>
              <a:rPr lang="en-US" dirty="0"/>
              <a:t>Strings are used to send/receive </a:t>
            </a:r>
            <a:r>
              <a:rPr lang="en-US" dirty="0" smtClean="0"/>
              <a:t>messages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 am a string!"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= prompt(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"What is your name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?"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052" name="Picture 4" descr="Image result for string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0" r="17500"/>
          <a:stretch/>
        </p:blipFill>
        <p:spPr bwMode="auto">
          <a:xfrm>
            <a:off x="381000" y="1371600"/>
            <a:ext cx="2973515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724400" y="4800600"/>
            <a:ext cx="3200400" cy="477078"/>
          </a:xfrm>
          <a:prstGeom prst="rect">
            <a:avLst/>
          </a:prstGeom>
          <a:solidFill>
            <a:srgbClr val="FFB71B">
              <a:alpha val="30000"/>
            </a:srgbClr>
          </a:solidFill>
          <a:ln w="15875">
            <a:solidFill>
              <a:srgbClr val="FFB71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67200" y="5419311"/>
            <a:ext cx="1028700" cy="477078"/>
          </a:xfrm>
          <a:prstGeom prst="rect">
            <a:avLst/>
          </a:prstGeom>
          <a:solidFill>
            <a:srgbClr val="FFB71B">
              <a:alpha val="30000"/>
            </a:srgbClr>
          </a:solidFill>
          <a:ln w="15875">
            <a:solidFill>
              <a:srgbClr val="FFB71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124700" y="5419311"/>
            <a:ext cx="3886200" cy="477078"/>
          </a:xfrm>
          <a:prstGeom prst="rect">
            <a:avLst/>
          </a:prstGeom>
          <a:solidFill>
            <a:srgbClr val="FFB71B">
              <a:alpha val="30000"/>
            </a:srgbClr>
          </a:solidFill>
          <a:ln w="15875">
            <a:solidFill>
              <a:srgbClr val="FFB71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819095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Mini-quiz: Name that data type!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9900" dirty="0" smtClean="0"/>
              <a:t>12</a:t>
            </a:r>
            <a:endParaRPr lang="en-US" sz="19900" dirty="0"/>
          </a:p>
        </p:txBody>
      </p:sp>
    </p:spTree>
    <p:extLst>
      <p:ext uri="{BB962C8B-B14F-4D97-AF65-F5344CB8AC3E}">
        <p14:creationId xmlns:p14="http://schemas.microsoft.com/office/powerpoint/2010/main" val="16745130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2180</TotalTime>
  <Words>673</Words>
  <Application>Microsoft Office PowerPoint</Application>
  <PresentationFormat>Widescreen</PresentationFormat>
  <Paragraphs>125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Comments, Data Types, &amp; Math</vt:lpstr>
      <vt:lpstr>Agenda</vt:lpstr>
      <vt:lpstr>comments</vt:lpstr>
      <vt:lpstr>Comments in code</vt:lpstr>
      <vt:lpstr>Comments Example</vt:lpstr>
      <vt:lpstr>Data types</vt:lpstr>
      <vt:lpstr>Data types</vt:lpstr>
      <vt:lpstr>Strings</vt:lpstr>
      <vt:lpstr>Mini-quiz: Name that data type!</vt:lpstr>
      <vt:lpstr>Mini-quiz: Name that data type!</vt:lpstr>
      <vt:lpstr>Mini-quiz: Name that data type!</vt:lpstr>
      <vt:lpstr>Mini-quiz: Name that data type!</vt:lpstr>
      <vt:lpstr>Mini-quiz: Name that data type!</vt:lpstr>
      <vt:lpstr>Mini-quiz: Name that data type!</vt:lpstr>
      <vt:lpstr>Math</vt:lpstr>
      <vt:lpstr>Arithmetic operators</vt:lpstr>
      <vt:lpstr>Arithmetic operators - variables</vt:lpstr>
      <vt:lpstr>Converting a string to a number</vt:lpstr>
      <vt:lpstr>String to number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81</cp:revision>
  <dcterms:created xsi:type="dcterms:W3CDTF">2019-03-11T04:04:09Z</dcterms:created>
  <dcterms:modified xsi:type="dcterms:W3CDTF">2020-03-24T18:57:17Z</dcterms:modified>
</cp:coreProperties>
</file>