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309" r:id="rId3"/>
    <p:sldId id="310" r:id="rId4"/>
    <p:sldId id="311" r:id="rId5"/>
    <p:sldId id="312" r:id="rId6"/>
    <p:sldId id="313" r:id="rId7"/>
    <p:sldId id="314" r:id="rId8"/>
    <p:sldId id="3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38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 student to come up to the whiteboard</a:t>
            </a:r>
            <a:r>
              <a:rPr lang="en-US" baseline="0" dirty="0" smtClean="0"/>
              <a:t> and write the JavaScript necessary to select the paragraph and store it in a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students the </a:t>
            </a:r>
            <a:r>
              <a:rPr lang="en-US" b="1" dirty="0" err="1" smtClean="0"/>
              <a:t>textContent</a:t>
            </a:r>
            <a:r>
              <a:rPr lang="en-US" b="0" dirty="0" smtClean="0"/>
              <a:t> property of an HTML</a:t>
            </a:r>
            <a:r>
              <a:rPr lang="en-US" b="0" baseline="0" dirty="0" smtClean="0"/>
              <a:t> element stored in JavaScript. It is possible to update the content programmatically.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Note that the capitalization MUST be consistent – all lowercase except for the C in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Repl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smtClean="0"/>
              <a:t>show how the text on an HTML page can be updated programmatically. Note that the important part is </a:t>
            </a:r>
            <a:r>
              <a:rPr lang="en-US" b="1" baseline="0" dirty="0" smtClean="0"/>
              <a:t>.</a:t>
            </a:r>
            <a:r>
              <a:rPr lang="en-US" b="1" baseline="0" dirty="0" err="1" smtClean="0"/>
              <a:t>textContent</a:t>
            </a:r>
            <a:r>
              <a:rPr lang="en-US" b="0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5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thing you can do with JavaScript is create completely new HTML elements</a:t>
            </a:r>
            <a:r>
              <a:rPr lang="en-US" baseline="0" dirty="0" smtClean="0"/>
              <a:t> with </a:t>
            </a:r>
            <a:r>
              <a:rPr lang="en-US" b="1" baseline="0" dirty="0" err="1" smtClean="0"/>
              <a:t>document.createElement</a:t>
            </a:r>
            <a:r>
              <a:rPr lang="en-US" b="0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document.createElement</a:t>
            </a:r>
            <a:r>
              <a:rPr lang="en-US" baseline="0" dirty="0" smtClean="0"/>
              <a:t>. Explain that it creates a new HTML element just like you would do in an HTML file – but it is programmatic!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creates an element in JavaScript, but it does not add it to the actual HTML document yet…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the students what the HTML element would look like. It is </a:t>
            </a:r>
            <a:r>
              <a:rPr lang="en-US" b="1" baseline="0" dirty="0" smtClean="0"/>
              <a:t>&lt;p&gt;New Paragraph!&lt;/p&gt;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students where they think the new element will appear on the HTML page – </a:t>
            </a:r>
            <a:r>
              <a:rPr lang="en-US" b="1" baseline="0" dirty="0" smtClean="0"/>
              <a:t>Nowhere!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Explain that for an element to appear, it must be appended to the document somewhere. This is possible with </a:t>
            </a:r>
            <a:r>
              <a:rPr lang="en-US" b="1" baseline="0" dirty="0" err="1" smtClean="0"/>
              <a:t>appendChild</a:t>
            </a:r>
            <a:r>
              <a:rPr lang="en-US" b="0" baseline="0" dirty="0" smtClean="0"/>
              <a:t>. 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First, it is necessary to have a container element (like the HTML </a:t>
            </a:r>
            <a:r>
              <a:rPr lang="en-US" b="1" baseline="0" dirty="0" smtClean="0"/>
              <a:t>div</a:t>
            </a:r>
            <a:r>
              <a:rPr lang="en-US" b="0" baseline="0" dirty="0" smtClean="0"/>
              <a:t> with an </a:t>
            </a:r>
            <a:r>
              <a:rPr lang="en-US" b="1" baseline="0" dirty="0" smtClean="0"/>
              <a:t>id</a:t>
            </a:r>
            <a:r>
              <a:rPr lang="en-US" b="0" baseline="0" dirty="0" smtClean="0"/>
              <a:t> of </a:t>
            </a:r>
            <a:r>
              <a:rPr lang="en-US" b="1" baseline="0" dirty="0" smtClean="0"/>
              <a:t>container</a:t>
            </a:r>
            <a:r>
              <a:rPr lang="en-US" b="0" baseline="0" dirty="0" smtClean="0"/>
              <a:t>)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Ask the students how to select the </a:t>
            </a:r>
            <a:r>
              <a:rPr lang="en-US" b="1" baseline="0" dirty="0" smtClean="0"/>
              <a:t>div</a:t>
            </a:r>
            <a:r>
              <a:rPr lang="en-US" b="0" baseline="0" dirty="0" smtClean="0"/>
              <a:t> in JavaScript – </a:t>
            </a:r>
            <a:r>
              <a:rPr lang="en-US" b="1" baseline="0" dirty="0" err="1" smtClean="0"/>
              <a:t>document.querySelector</a:t>
            </a:r>
            <a:r>
              <a:rPr lang="en-US" b="1" baseline="0" dirty="0" smtClean="0"/>
              <a:t>(“#container”)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Show how to append the </a:t>
            </a:r>
            <a:r>
              <a:rPr lang="en-US" b="1" baseline="0" dirty="0" err="1" smtClean="0"/>
              <a:t>myPara</a:t>
            </a:r>
            <a:r>
              <a:rPr lang="en-US" b="0" baseline="0" dirty="0" smtClean="0"/>
              <a:t> element to the </a:t>
            </a:r>
            <a:r>
              <a:rPr lang="en-US" b="1" baseline="0" dirty="0" err="1" smtClean="0"/>
              <a:t>myDiv</a:t>
            </a:r>
            <a:r>
              <a:rPr lang="en-US" b="0" baseline="0" dirty="0" smtClean="0"/>
              <a:t> element with </a:t>
            </a:r>
            <a:r>
              <a:rPr lang="en-US" b="1" baseline="0" dirty="0" smtClean="0"/>
              <a:t>.</a:t>
            </a:r>
            <a:r>
              <a:rPr lang="en-US" b="1" baseline="0" dirty="0" err="1" smtClean="0"/>
              <a:t>appendChild</a:t>
            </a:r>
            <a:endParaRPr lang="en-US" b="0" baseline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0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ADFCAE-C707-4D57-8D9E-8616E654C6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1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Repl</a:t>
            </a:r>
            <a:r>
              <a:rPr lang="en-US" dirty="0" smtClean="0"/>
              <a:t>, click the button a couple of times and</a:t>
            </a:r>
            <a:r>
              <a:rPr lang="en-US" baseline="0" dirty="0" smtClean="0"/>
              <a:t> inspect element to show the new paragraphs added.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the use of </a:t>
            </a:r>
            <a:r>
              <a:rPr lang="en-US" b="1" baseline="0" dirty="0" err="1" smtClean="0"/>
              <a:t>appendChild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HeartfeltSnowPixe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IncompatibleGoodMonito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DOM Manipulation: Updating HTML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</a:t>
            </a:r>
            <a:r>
              <a:rPr lang="en-US" smtClean="0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– select this paragraph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	&lt;body&gt;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		&lt;p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myText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	&lt;/body&gt;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5372100"/>
            <a:ext cx="106058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myEl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myText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07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lang="en-US" sz="4400" cap="none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textContent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myEl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sz="3600" dirty="0" err="1">
                <a:solidFill>
                  <a:srgbClr val="A31515"/>
                </a:solidFill>
                <a:latin typeface="Consolas" panose="020B0609020204030204" pitchFamily="49" charset="0"/>
              </a:rPr>
              <a:t>myText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myEl.textContent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"Different"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r>
              <a:rPr lang="en-US" sz="3200" dirty="0" smtClean="0"/>
              <a:t>Sets the value like a variable</a:t>
            </a:r>
          </a:p>
          <a:p>
            <a:r>
              <a:rPr lang="en-US" sz="3200" dirty="0" smtClean="0"/>
              <a:t>Allows the developer to change the content of the page!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52600" y="2514600"/>
            <a:ext cx="4114800" cy="800100"/>
          </a:xfrm>
          <a:prstGeom prst="rect">
            <a:avLst/>
          </a:prstGeom>
          <a:solidFill>
            <a:schemeClr val="accent1">
              <a:alpha val="17000"/>
            </a:schemeClr>
          </a:solidFill>
          <a:ln w="2222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00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content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https://repl.it/repls/HeartfeltSnowPixel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288367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sz="4400" cap="none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document.createElement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myPara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document.createElement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"p"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myPara.textContent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"New paragraph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8989A"/>
              </a:buClr>
            </a:pPr>
            <a:r>
              <a:rPr lang="en-US" sz="3200" dirty="0" smtClean="0">
                <a:solidFill>
                  <a:srgbClr val="56565A"/>
                </a:solidFill>
              </a:rPr>
              <a:t>Creates a totally new HTML element</a:t>
            </a:r>
          </a:p>
          <a:p>
            <a:pPr lvl="1">
              <a:buClr>
                <a:srgbClr val="98989A"/>
              </a:buClr>
            </a:pPr>
            <a:r>
              <a:rPr lang="en-US" sz="2800" dirty="0" smtClean="0">
                <a:solidFill>
                  <a:srgbClr val="56565A"/>
                </a:solidFill>
              </a:rPr>
              <a:t>Can be any tag – depends what is passed</a:t>
            </a:r>
          </a:p>
          <a:p>
            <a:pPr>
              <a:buClr>
                <a:srgbClr val="98989A"/>
              </a:buClr>
            </a:pPr>
            <a:r>
              <a:rPr lang="en-US" sz="3200" dirty="0" smtClean="0">
                <a:solidFill>
                  <a:srgbClr val="56565A"/>
                </a:solidFill>
              </a:rPr>
              <a:t>Uses 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textContent</a:t>
            </a:r>
            <a:r>
              <a:rPr lang="en-US" sz="3200" dirty="0" smtClean="0">
                <a:solidFill>
                  <a:srgbClr val="56565A"/>
                </a:solidFill>
              </a:rPr>
              <a:t> to set the value</a:t>
            </a:r>
          </a:p>
          <a:p>
            <a:pPr marL="57150" lvl="0" indent="0">
              <a:buClr>
                <a:srgbClr val="98989A"/>
              </a:buClr>
              <a:buNone/>
            </a:pP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New paragraph!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sz="4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1143000"/>
            <a:ext cx="5600700" cy="66319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49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new element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i="1" dirty="0" smtClean="0"/>
              <a:t>Nowhere!</a:t>
            </a:r>
            <a:endParaRPr lang="en-US" dirty="0" smtClean="0"/>
          </a:p>
          <a:p>
            <a:r>
              <a:rPr lang="en-US" dirty="0" smtClean="0"/>
              <a:t>Before the element appears, it must be </a:t>
            </a:r>
            <a:r>
              <a:rPr lang="en-US" i="1" dirty="0" smtClean="0"/>
              <a:t>appended</a:t>
            </a:r>
            <a:r>
              <a:rPr lang="en-US" dirty="0" smtClean="0"/>
              <a:t> to the document</a:t>
            </a:r>
          </a:p>
          <a:p>
            <a:r>
              <a:rPr lang="en-US" dirty="0" smtClean="0"/>
              <a:t>Use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appendChild</a:t>
            </a:r>
            <a:r>
              <a:rPr lang="en-US" dirty="0" smtClean="0"/>
              <a:t> to add the element as a child of </a:t>
            </a:r>
            <a:r>
              <a:rPr lang="en-US" i="1" dirty="0" smtClean="0"/>
              <a:t>another</a:t>
            </a:r>
            <a:r>
              <a:rPr lang="en-US" dirty="0" smtClean="0"/>
              <a:t> element</a:t>
            </a:r>
          </a:p>
          <a:p>
            <a:endParaRPr lang="en-US" dirty="0" smtClean="0"/>
          </a:p>
          <a:p>
            <a:pPr marL="57150" indent="0">
              <a:buNone/>
            </a:pPr>
            <a:r>
              <a:rPr lang="en-US" b="1" dirty="0" smtClean="0"/>
              <a:t>HTML:</a:t>
            </a:r>
          </a:p>
          <a:p>
            <a:pPr marL="400050" lvl="1" indent="0">
              <a:buNone/>
            </a:pPr>
            <a:r>
              <a:rPr lang="en-US" sz="2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"container"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&gt;&lt;/div</a:t>
            </a:r>
            <a:r>
              <a:rPr lang="en-US" sz="2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r>
              <a:rPr lang="en-US" b="1" dirty="0" smtClean="0"/>
              <a:t>JS:</a:t>
            </a:r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myDiv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"#container"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myDiv.appendChild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myPara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i="1" dirty="0"/>
          </a:p>
          <a:p>
            <a:pPr marL="57150" indent="0">
              <a:buNone/>
            </a:pP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752600" y="5681131"/>
            <a:ext cx="2400300" cy="66319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8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the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myDiv.appendChild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myPara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" y="1075765"/>
            <a:ext cx="1876061" cy="109728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732" y="2463501"/>
            <a:ext cx="10218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BE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myDiv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BE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4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CBE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BE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containing an existing parent element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7060" y="1075765"/>
            <a:ext cx="4867639" cy="1097280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0700" y="1075765"/>
            <a:ext cx="817693" cy="1097280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732" y="5045584"/>
            <a:ext cx="10561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appendChild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4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 adds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myPara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the page as a child of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myDiv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6CC04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24700" y="1075765"/>
            <a:ext cx="2286000" cy="1097280"/>
          </a:xfrm>
          <a:prstGeom prst="rect">
            <a:avLst/>
          </a:prstGeom>
          <a:solidFill>
            <a:srgbClr val="FF8300">
              <a:alpha val="25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732" y="4013723"/>
            <a:ext cx="10447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myPara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4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containing a new child element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75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child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https://repl.it/repls/IncompatibleGoodMonitors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524676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496</Words>
  <Application>Microsoft Office PowerPoint</Application>
  <PresentationFormat>Widescreen</PresentationFormat>
  <Paragraphs>77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DOM Manipulation: Updating HTML</vt:lpstr>
      <vt:lpstr>Review – select this paragraph in JavaScript</vt:lpstr>
      <vt:lpstr>.textContent</vt:lpstr>
      <vt:lpstr>Text content example</vt:lpstr>
      <vt:lpstr>document.createElement</vt:lpstr>
      <vt:lpstr>Where does the new element go?</vt:lpstr>
      <vt:lpstr>Breaking down the statement</vt:lpstr>
      <vt:lpstr>Append child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84</cp:revision>
  <dcterms:created xsi:type="dcterms:W3CDTF">2019-03-11T04:04:09Z</dcterms:created>
  <dcterms:modified xsi:type="dcterms:W3CDTF">2020-03-26T18:56:25Z</dcterms:modified>
</cp:coreProperties>
</file>