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3"/>
  </p:notesMasterIdLst>
  <p:sldIdLst>
    <p:sldId id="257" r:id="rId2"/>
    <p:sldId id="361" r:id="rId3"/>
    <p:sldId id="362" r:id="rId4"/>
    <p:sldId id="353" r:id="rId5"/>
    <p:sldId id="336" r:id="rId6"/>
    <p:sldId id="352" r:id="rId7"/>
    <p:sldId id="363" r:id="rId8"/>
    <p:sldId id="364" r:id="rId9"/>
    <p:sldId id="365" r:id="rId10"/>
    <p:sldId id="367" r:id="rId11"/>
    <p:sldId id="3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83023" autoAdjust="0"/>
  </p:normalViewPr>
  <p:slideViewPr>
    <p:cSldViewPr snapToGrid="0">
      <p:cViewPr varScale="1">
        <p:scale>
          <a:sx n="95" d="100"/>
          <a:sy n="95" d="100"/>
        </p:scale>
        <p:origin x="11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6A8C3-8392-4BC1-B99F-0D6991348B0F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DFCAE-C707-4D57-8D9E-8616E654C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90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8BDED-A962-4A5E-88CE-0AFE5B85E1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60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74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9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https://codepen.io/jmaxwell/pen/WmKbzJ?editors=1010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79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44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how to select the 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35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26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code pen, click the button a couple of times and</a:t>
            </a:r>
            <a:r>
              <a:rPr lang="en-US" baseline="0" dirty="0" smtClean="0"/>
              <a:t> inspect element to show the new paragraphs </a:t>
            </a:r>
            <a:r>
              <a:rPr lang="en-US" baseline="0" dirty="0" smtClean="0"/>
              <a:t>added</a:t>
            </a:r>
          </a:p>
          <a:p>
            <a:endParaRPr lang="en-US" baseline="0" dirty="0" smtClean="0"/>
          </a:p>
          <a:p>
            <a:r>
              <a:rPr lang="en-US" dirty="0" smtClean="0"/>
              <a:t>https://codepen.io/jmaxwell/pen/OqwGaj?editors=1010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50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3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-OnBase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03" t="29281" r="-2657" b="17948"/>
          <a:stretch/>
        </p:blipFill>
        <p:spPr>
          <a:xfrm>
            <a:off x="-87085" y="-43542"/>
            <a:ext cx="3287485" cy="6923315"/>
          </a:xfrm>
          <a:prstGeom prst="rect">
            <a:avLst/>
          </a:prstGeom>
        </p:spPr>
      </p:pic>
      <p:sp>
        <p:nvSpPr>
          <p:cNvPr id="7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13222" y="2399071"/>
            <a:ext cx="8227636" cy="1943380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5067" b="1">
                <a:solidFill>
                  <a:schemeClr val="accent1">
                    <a:lumMod val="50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513221" y="4511785"/>
            <a:ext cx="8227636" cy="78782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buFontTx/>
              <a:buNone/>
              <a:defRPr sz="3200" b="0" i="1">
                <a:solidFill>
                  <a:schemeClr val="accent2"/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380" y="5910404"/>
            <a:ext cx="1505477" cy="56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90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-On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 rot="10800000">
            <a:off x="10422730" y="-21578"/>
            <a:ext cx="1769271" cy="689441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5034" y="742951"/>
            <a:ext cx="9650516" cy="83670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609585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121917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828754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2438339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405033" y="1758949"/>
            <a:ext cx="9650516" cy="4732467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  <a:lvl2pPr>
              <a:defRPr sz="2667">
                <a:solidFill>
                  <a:schemeClr val="accent4"/>
                </a:solidFill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2133">
                <a:solidFill>
                  <a:schemeClr val="accent4"/>
                </a:solidFill>
              </a:defRPr>
            </a:lvl4pPr>
            <a:lvl5pPr>
              <a:defRPr sz="2133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8899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613612" y="3002262"/>
            <a:ext cx="3149525" cy="8960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 smtClean="0">
                <a:solidFill>
                  <a:schemeClr val="tx2"/>
                </a:solidFill>
              </a:rPr>
              <a:t>Agenda</a:t>
            </a:r>
            <a:endParaRPr lang="en-US" sz="5400" dirty="0" smtClean="0">
              <a:solidFill>
                <a:schemeClr val="tx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424873" y="1371601"/>
            <a:ext cx="7161539" cy="4058544"/>
          </a:xfrm>
          <a:prstGeom prst="rect">
            <a:avLst/>
          </a:prstGeom>
        </p:spPr>
        <p:txBody>
          <a:bodyPr anchor="ctr"/>
          <a:lstStyle>
            <a:lvl1pPr marL="609585" indent="-609585">
              <a:lnSpc>
                <a:spcPct val="120000"/>
              </a:lnSpc>
              <a:buFont typeface="Arial" panose="020B0604020202020204" pitchFamily="34" charset="0"/>
              <a:buChar char="•"/>
              <a:defRPr sz="40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Section 1</a:t>
            </a:r>
          </a:p>
          <a:p>
            <a:pPr lvl="0"/>
            <a:r>
              <a:rPr lang="en-US" dirty="0" smtClean="0"/>
              <a:t>Section 2</a:t>
            </a:r>
          </a:p>
          <a:p>
            <a:pPr lvl="0"/>
            <a:r>
              <a:rPr lang="en-US" dirty="0" smtClean="0"/>
              <a:t>Section 3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854795" y="2300147"/>
            <a:ext cx="0" cy="228600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046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-Large-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738010" y="-928991"/>
            <a:ext cx="8715981" cy="871598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0631" y="2766485"/>
            <a:ext cx="7950740" cy="1325033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059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8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1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4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6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1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89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5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D5E12-641C-4696-BA65-B86205845F69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0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9" r:id="rId13"/>
    <p:sldLayoutId id="2147483680" r:id="rId14"/>
    <p:sldLayoutId id="2147483681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jmaxwell/pen/OqwGaj?editors=101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jmaxwell/pen/WmKbzJ?editors=101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316750" y="2060405"/>
            <a:ext cx="8424109" cy="2506623"/>
          </a:xfrm>
        </p:spPr>
        <p:txBody>
          <a:bodyPr/>
          <a:lstStyle/>
          <a:p>
            <a:r>
              <a:rPr lang="en-US" dirty="0" err="1" smtClean="0"/>
              <a:t>Hy</a:t>
            </a:r>
            <a:r>
              <a:rPr lang="en-US" dirty="0" smtClean="0"/>
              <a:t>-Tech Club: Web 102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316752" y="3779207"/>
            <a:ext cx="8424107" cy="787820"/>
          </a:xfrm>
        </p:spPr>
        <p:txBody>
          <a:bodyPr/>
          <a:lstStyle/>
          <a:p>
            <a:r>
              <a:rPr lang="en-US" dirty="0" smtClean="0"/>
              <a:t>DOM Manipulation Continued</a:t>
            </a:r>
            <a:r>
              <a:rPr lang="en-US" smtClean="0"/>
              <a:t>: Updating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9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555640" y="903642"/>
            <a:ext cx="9650516" cy="97894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5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myDiv.appendChild</a:t>
            </a:r>
            <a:r>
              <a:rPr lang="en-US" sz="5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5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myPara</a:t>
            </a:r>
            <a:r>
              <a:rPr lang="en-US" sz="5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5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4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4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555640" y="785308"/>
            <a:ext cx="1876061" cy="109728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7732" y="2463501"/>
            <a:ext cx="95284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myDiv</a:t>
            </a:r>
            <a:r>
              <a:rPr lang="en-US" sz="4000" dirty="0" smtClean="0">
                <a:solidFill>
                  <a:schemeClr val="accent1"/>
                </a:solidFill>
              </a:rPr>
              <a:t>: </a:t>
            </a:r>
            <a:r>
              <a:rPr lang="en-US" sz="4000" i="1" dirty="0" smtClean="0">
                <a:solidFill>
                  <a:schemeClr val="accent1"/>
                </a:solidFill>
              </a:rPr>
              <a:t>variable</a:t>
            </a:r>
            <a:r>
              <a:rPr lang="en-US" sz="4000" dirty="0" smtClean="0">
                <a:solidFill>
                  <a:schemeClr val="accent1"/>
                </a:solidFill>
              </a:rPr>
              <a:t> containing an existing parent element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2431701" y="785308"/>
            <a:ext cx="4441372" cy="1097280"/>
          </a:xfrm>
          <a:prstGeom prst="rect">
            <a:avLst/>
          </a:prstGeom>
          <a:solidFill>
            <a:schemeClr val="accent2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13371" y="785308"/>
            <a:ext cx="817693" cy="1097280"/>
          </a:xfrm>
          <a:prstGeom prst="rect">
            <a:avLst/>
          </a:prstGeom>
          <a:solidFill>
            <a:schemeClr val="accent2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77732" y="5045584"/>
            <a:ext cx="95284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  <a:r>
              <a:rPr lang="en-US" sz="4000" b="1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appendChild</a:t>
            </a:r>
            <a:r>
              <a:rPr lang="en-US" sz="4000" dirty="0" smtClean="0">
                <a:solidFill>
                  <a:schemeClr val="accent2"/>
                </a:solidFill>
              </a:rPr>
              <a:t>: </a:t>
            </a:r>
            <a:r>
              <a:rPr lang="en-US" sz="4000" i="1" dirty="0" smtClean="0">
                <a:solidFill>
                  <a:schemeClr val="accent2"/>
                </a:solidFill>
              </a:rPr>
              <a:t>function</a:t>
            </a:r>
            <a:r>
              <a:rPr lang="en-US" sz="4000" dirty="0" smtClean="0">
                <a:solidFill>
                  <a:schemeClr val="accent2"/>
                </a:solidFill>
              </a:rPr>
              <a:t> that adds </a:t>
            </a:r>
            <a:r>
              <a:rPr lang="en-US" sz="4000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myPara</a:t>
            </a:r>
            <a:r>
              <a:rPr lang="en-US" sz="4000" dirty="0" smtClean="0">
                <a:solidFill>
                  <a:schemeClr val="accent2"/>
                </a:solidFill>
              </a:rPr>
              <a:t> to the page as a child of </a:t>
            </a:r>
            <a:r>
              <a:rPr lang="en-US" sz="4000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myDiv</a:t>
            </a:r>
            <a:endParaRPr lang="en-US" sz="40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73073" y="785308"/>
            <a:ext cx="2140298" cy="1097280"/>
          </a:xfrm>
          <a:prstGeom prst="rect">
            <a:avLst/>
          </a:prstGeom>
          <a:solidFill>
            <a:schemeClr val="accent3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77732" y="3754543"/>
            <a:ext cx="95284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 err="1" smtClean="0">
                <a:solidFill>
                  <a:schemeClr val="accent3"/>
                </a:solidFill>
                <a:latin typeface="Consolas" panose="020B0609020204030204" pitchFamily="49" charset="0"/>
              </a:rPr>
              <a:t>myPara</a:t>
            </a:r>
            <a:r>
              <a:rPr lang="en-US" sz="4000" dirty="0" smtClean="0">
                <a:solidFill>
                  <a:schemeClr val="accent3"/>
                </a:solidFill>
              </a:rPr>
              <a:t>: </a:t>
            </a:r>
            <a:r>
              <a:rPr lang="en-US" sz="4000" i="1" dirty="0" smtClean="0">
                <a:solidFill>
                  <a:schemeClr val="accent3"/>
                </a:solidFill>
              </a:rPr>
              <a:t>variable</a:t>
            </a:r>
            <a:r>
              <a:rPr lang="en-US" sz="4000" dirty="0" smtClean="0">
                <a:solidFill>
                  <a:schemeClr val="accent3"/>
                </a:solidFill>
              </a:rPr>
              <a:t> containing a new child element</a:t>
            </a:r>
            <a:endParaRPr lang="en-US" sz="4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7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 animBg="1"/>
      <p:bldP spid="11" grpId="0"/>
      <p:bldP spid="12" grpId="0" animBg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2223076" y="2307589"/>
            <a:ext cx="6834863" cy="24365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500" dirty="0" err="1" smtClean="0">
                <a:hlinkClick r:id="rId3"/>
              </a:rPr>
              <a:t>CodePen</a:t>
            </a:r>
            <a:r>
              <a:rPr lang="en-US" sz="11500" dirty="0" smtClean="0">
                <a:hlinkClick r:id="rId3"/>
              </a:rPr>
              <a:t> !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209756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Updating existing HTML</a:t>
            </a:r>
          </a:p>
          <a:p>
            <a:r>
              <a:rPr lang="en-US" dirty="0" smtClean="0"/>
              <a:t>Creating new HTML elements</a:t>
            </a:r>
          </a:p>
        </p:txBody>
      </p:sp>
    </p:spTree>
    <p:extLst>
      <p:ext uri="{BB962C8B-B14F-4D97-AF65-F5344CB8AC3E}">
        <p14:creationId xmlns:p14="http://schemas.microsoft.com/office/powerpoint/2010/main" val="271293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Updating existing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50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sz="4400" dirty="0" smtClean="0"/>
              <a:t>Review – Select this paragraph in JavaScript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1758949"/>
            <a:ext cx="9650516" cy="3144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&lt;html&gt;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	&lt;</a:t>
            </a: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body&gt;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		&lt;</a:t>
            </a: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myText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This</a:t>
            </a:r>
            <a:r>
              <a:rPr lang="en-US" sz="3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p&gt;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	&lt;/</a:t>
            </a: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body&gt;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&lt;/html</a:t>
            </a:r>
            <a:r>
              <a:rPr lang="en-US" sz="3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5033" y="5507391"/>
            <a:ext cx="96505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myEl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document.querySelector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"#</a:t>
            </a:r>
            <a:r>
              <a:rPr lang="en-US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myText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.</a:t>
            </a:r>
            <a:r>
              <a:rPr lang="en-US" sz="4400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textContent</a:t>
            </a:r>
            <a:endParaRPr lang="en-US" sz="44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1758949"/>
            <a:ext cx="9650516" cy="183836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myEl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document.querySelector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"#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myText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myEl.textContent</a:t>
            </a:r>
            <a:r>
              <a:rPr lang="en-US" sz="4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3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43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"Different"</a:t>
            </a:r>
            <a:r>
              <a:rPr lang="en-US" sz="4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4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05033" y="4290647"/>
            <a:ext cx="90203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586E"/>
                </a:solidFill>
              </a:rPr>
              <a:t>Sets the value like a variable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586E"/>
                </a:solidFill>
              </a:rPr>
              <a:t>Allows the JavaScript developer to change the content of the page programmatically!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49478" y="2768564"/>
            <a:ext cx="3384745" cy="828746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2223076" y="2307589"/>
            <a:ext cx="6834863" cy="24365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500" dirty="0" err="1" smtClean="0">
                <a:hlinkClick r:id="rId3"/>
              </a:rPr>
              <a:t>CodePen</a:t>
            </a:r>
            <a:r>
              <a:rPr lang="en-US" sz="11500" dirty="0" smtClean="0">
                <a:hlinkClick r:id="rId3"/>
              </a:rPr>
              <a:t> !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298254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Creating new HTML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62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document.createElement</a:t>
            </a:r>
            <a:endParaRPr lang="en-US" sz="44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1758949"/>
            <a:ext cx="9650516" cy="1275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myPara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document.createElement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myPara.textContent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"New paragraph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05033" y="4009293"/>
            <a:ext cx="90203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586E"/>
                </a:solidFill>
              </a:rPr>
              <a:t>Creates a totally new HTML element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586E"/>
                </a:solidFill>
              </a:rPr>
              <a:t>Can be any tag – determined by what’s passed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586E"/>
                </a:solidFill>
              </a:rPr>
              <a:t>Uses </a:t>
            </a:r>
            <a:r>
              <a:rPr lang="en-US" sz="32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textContent</a:t>
            </a:r>
            <a:r>
              <a:rPr lang="en-US" sz="3200" dirty="0" smtClean="0">
                <a:solidFill>
                  <a:srgbClr val="00586E"/>
                </a:solidFill>
              </a:rPr>
              <a:t> to set the value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586E"/>
                </a:solidFill>
              </a:rPr>
              <a:t>Does not put the element anywhere…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3336053" y="1657978"/>
            <a:ext cx="5245240" cy="663191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9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.</a:t>
            </a:r>
            <a:r>
              <a:rPr lang="en-US" sz="4400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appendChild</a:t>
            </a:r>
            <a:endParaRPr lang="en-US" sz="44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4" y="1579659"/>
            <a:ext cx="9650516" cy="1271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HTML:</a:t>
            </a:r>
            <a:endParaRPr lang="en-US" sz="4400" dirty="0" smtClean="0"/>
          </a:p>
          <a:p>
            <a:pPr marL="0" indent="0">
              <a:buNone/>
            </a:pPr>
            <a:r>
              <a:rPr lang="en-US" sz="4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44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4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4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"container"</a:t>
            </a:r>
            <a:r>
              <a:rPr lang="en-US" sz="4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&gt;&lt;/div&gt;</a:t>
            </a:r>
          </a:p>
          <a:p>
            <a:pPr marL="0" indent="0">
              <a:buNone/>
            </a:pPr>
            <a:endParaRPr lang="en-US" sz="2400" dirty="0" smtClean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4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4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05034" y="5315993"/>
            <a:ext cx="902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586E"/>
                </a:solidFill>
              </a:rPr>
              <a:t>Adds an element as a </a:t>
            </a:r>
            <a:r>
              <a:rPr lang="en-US" sz="3200" i="1" dirty="0" smtClean="0">
                <a:solidFill>
                  <a:srgbClr val="00586E"/>
                </a:solidFill>
              </a:rPr>
              <a:t>child</a:t>
            </a:r>
            <a:r>
              <a:rPr lang="en-US" sz="3200" dirty="0" smtClean="0">
                <a:solidFill>
                  <a:srgbClr val="00586E"/>
                </a:solidFill>
              </a:rPr>
              <a:t> of an existing element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1409252" y="4130935"/>
            <a:ext cx="2216076" cy="473338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5034" y="3244181"/>
            <a:ext cx="9139040" cy="11900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400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0586E"/>
                </a:solidFill>
              </a:rPr>
              <a:t>JavaScript:</a:t>
            </a:r>
          </a:p>
          <a:p>
            <a:pPr lvl="0" defTabSz="914400">
              <a:lnSpc>
                <a:spcPct val="90000"/>
              </a:lnSpc>
              <a:spcBef>
                <a:spcPts val="1000"/>
              </a:spcBef>
            </a:pPr>
            <a:r>
              <a:rPr lang="en-US" sz="2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myDiv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document.querySelector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A31515"/>
                </a:solidFill>
                <a:latin typeface="Consolas" panose="020B0609020204030204" pitchFamily="49" charset="0"/>
              </a:rPr>
              <a:t>"#container"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5034" y="4154547"/>
            <a:ext cx="4935967" cy="72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400">
              <a:lnSpc>
                <a:spcPct val="90000"/>
              </a:lnSpc>
              <a:spcBef>
                <a:spcPts val="1000"/>
              </a:spcBef>
            </a:pPr>
            <a:r>
              <a:rPr lang="en-US" sz="2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myDiv.appendChild</a:t>
            </a:r>
            <a:r>
              <a:rPr lang="en-US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myPara</a:t>
            </a:r>
            <a:r>
              <a:rPr lang="en-US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66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animBg="1"/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nBase">
      <a:dk1>
        <a:sysClr val="windowText" lastClr="000000"/>
      </a:dk1>
      <a:lt1>
        <a:sysClr val="window" lastClr="FFFFFF"/>
      </a:lt1>
      <a:dk2>
        <a:srgbClr val="00586E"/>
      </a:dk2>
      <a:lt2>
        <a:srgbClr val="7FDCF2"/>
      </a:lt2>
      <a:accent1>
        <a:srgbClr val="00CBEE"/>
      </a:accent1>
      <a:accent2>
        <a:srgbClr val="6CC04A"/>
      </a:accent2>
      <a:accent3>
        <a:srgbClr val="FF7900"/>
      </a:accent3>
      <a:accent4>
        <a:srgbClr val="E13FB4"/>
      </a:accent4>
      <a:accent5>
        <a:srgbClr val="FFE900"/>
      </a:accent5>
      <a:accent6>
        <a:srgbClr val="B8CED0"/>
      </a:accent6>
      <a:hlink>
        <a:srgbClr val="00CBEE"/>
      </a:hlink>
      <a:folHlink>
        <a:srgbClr val="7FDCF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2873</TotalTime>
  <Words>229</Words>
  <Application>Microsoft Office PowerPoint</Application>
  <PresentationFormat>Widescreen</PresentationFormat>
  <Paragraphs>55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Updating existing HTML</vt:lpstr>
      <vt:lpstr>PowerPoint Presentation</vt:lpstr>
      <vt:lpstr>PowerPoint Presentation</vt:lpstr>
      <vt:lpstr>PowerPoint Presentation</vt:lpstr>
      <vt:lpstr>Creating new HTML elements</vt:lpstr>
      <vt:lpstr>PowerPoint Presentation</vt:lpstr>
      <vt:lpstr>PowerPoint Presentation</vt:lpstr>
      <vt:lpstr>PowerPoint Presentation</vt:lpstr>
      <vt:lpstr>PowerPoint Presentation</vt:lpstr>
    </vt:vector>
  </TitlesOfParts>
  <Company>Hyland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Cogan</dc:creator>
  <cp:lastModifiedBy>Joseph Maxwell</cp:lastModifiedBy>
  <cp:revision>144</cp:revision>
  <dcterms:created xsi:type="dcterms:W3CDTF">2016-08-24T13:14:37Z</dcterms:created>
  <dcterms:modified xsi:type="dcterms:W3CDTF">2019-11-05T20:23:52Z</dcterms:modified>
</cp:coreProperties>
</file>