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7" r:id="rId3"/>
    <p:sldId id="308" r:id="rId4"/>
    <p:sldId id="309" r:id="rId5"/>
    <p:sldId id="297" r:id="rId6"/>
    <p:sldId id="310" r:id="rId7"/>
    <p:sldId id="311" r:id="rId8"/>
    <p:sldId id="312" r:id="rId9"/>
    <p:sldId id="313" r:id="rId10"/>
    <p:sldId id="306" r:id="rId11"/>
    <p:sldId id="314" r:id="rId12"/>
    <p:sldId id="315" r:id="rId13"/>
    <p:sldId id="316" r:id="rId14"/>
    <p:sldId id="317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>
        <p:scale>
          <a:sx n="100" d="100"/>
          <a:sy n="100" d="100"/>
        </p:scale>
        <p:origin x="21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Ask the students to name the two data types we have seen so far (numbers and strings)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Ask the students to give examples of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Ask the students to give examples of strings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Introduce a new data type: </a:t>
            </a:r>
            <a:r>
              <a:rPr lang="en-US" b="1" dirty="0" smtClean="0"/>
              <a:t>Boolean</a:t>
            </a:r>
            <a:r>
              <a:rPr lang="en-US" b="0" dirty="0" smtClean="0"/>
              <a:t>.</a:t>
            </a:r>
            <a:r>
              <a:rPr lang="en-US" b="0" baseline="0" dirty="0" smtClean="0"/>
              <a:t> </a:t>
            </a:r>
            <a:r>
              <a:rPr lang="en-US" dirty="0" smtClean="0"/>
              <a:t>A Boolean is a data type where values can be either </a:t>
            </a:r>
            <a:r>
              <a:rPr lang="en-US" b="1" dirty="0" smtClean="0"/>
              <a:t>true</a:t>
            </a:r>
            <a:r>
              <a:rPr lang="en-US" b="0" baseline="0" dirty="0" smtClean="0"/>
              <a:t> </a:t>
            </a:r>
            <a:r>
              <a:rPr lang="en-US" dirty="0" smtClean="0"/>
              <a:t>or</a:t>
            </a:r>
            <a:r>
              <a:rPr lang="en-US" b="1" baseline="0" dirty="0" smtClean="0"/>
              <a:t> false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7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 to try</a:t>
            </a:r>
            <a:r>
              <a:rPr lang="en-US" baseline="0" dirty="0" smtClean="0"/>
              <a:t> and think of the code as English. For example: </a:t>
            </a:r>
            <a:r>
              <a:rPr lang="en-US" sz="1200" dirty="0" smtClean="0">
                <a:solidFill>
                  <a:srgbClr val="E13FB4"/>
                </a:solidFill>
              </a:rPr>
              <a:t>If my balance is less than five, say </a:t>
            </a:r>
            <a:r>
              <a:rPr lang="en-US" sz="1200" baseline="0" dirty="0" smtClean="0">
                <a:solidFill>
                  <a:srgbClr val="E13FB4"/>
                </a:solidFill>
              </a:rPr>
              <a:t>“You do not have enough money</a:t>
            </a:r>
            <a:r>
              <a:rPr lang="en-US" sz="1200" dirty="0" smtClean="0">
                <a:solidFill>
                  <a:srgbClr val="E13FB4"/>
                </a:solidFill>
              </a:rPr>
              <a:t>!”  Otherwise, say “You have enough money!”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answer the questions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5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6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myBalance</a:t>
            </a:r>
            <a:r>
              <a:rPr lang="en-US" dirty="0" smtClean="0"/>
              <a:t> is 14 or more!”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Booleans aren’t usually just the</a:t>
            </a:r>
            <a:r>
              <a:rPr lang="en-US" baseline="0" dirty="0" smtClean="0"/>
              <a:t> literal “true/false” and can be built from other values. This is especially useful if there is a variable within the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expression.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image on this slide is an example of a circuit that uses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logic.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basic ways to compare data. Introduce the idea of conditionals.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doesn’t actually have anything to do with moisturizing</a:t>
            </a:r>
            <a:r>
              <a:rPr lang="en-US" baseline="0" dirty="0" smtClean="0"/>
              <a:t> hair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</a:t>
            </a:r>
            <a:r>
              <a:rPr lang="en-US" baseline="0" dirty="0" smtClean="0"/>
              <a:t> students what will happen based on the value of the </a:t>
            </a:r>
            <a:r>
              <a:rPr lang="en-US" b="1" baseline="0" dirty="0" err="1" smtClean="0"/>
              <a:t>myBalance</a:t>
            </a:r>
            <a:r>
              <a:rPr lang="en-US" baseline="0" dirty="0" smtClean="0"/>
              <a:t> variable. For example, what if the </a:t>
            </a:r>
            <a:r>
              <a:rPr lang="en-US" b="1" baseline="0" dirty="0" err="1" smtClean="0"/>
              <a:t>myBalance</a:t>
            </a:r>
            <a:r>
              <a:rPr lang="en-US" b="0" baseline="0" dirty="0" smtClean="0"/>
              <a:t> variable was set to </a:t>
            </a:r>
            <a:r>
              <a:rPr lang="en-US" b="1" baseline="0" dirty="0" smtClean="0"/>
              <a:t>2</a:t>
            </a:r>
            <a:r>
              <a:rPr lang="en-US" b="0" baseline="0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Explain what an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does. Note each part of 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syntax: if, parentheses, </a:t>
            </a:r>
            <a:r>
              <a:rPr lang="en-US" b="0" baseline="0" dirty="0" err="1" smtClean="0"/>
              <a:t>boolean</a:t>
            </a:r>
            <a:r>
              <a:rPr lang="en-US" b="0" baseline="0" dirty="0" smtClean="0"/>
              <a:t> expression, curly brackets, body. Be sure to note where each part appears in 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</a:t>
            </a:r>
            <a:r>
              <a:rPr lang="en-US" baseline="0" dirty="0" smtClean="0"/>
              <a:t> helps visualize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process.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execution of the code will reach the </a:t>
            </a:r>
            <a:r>
              <a:rPr lang="en-US" b="1" baseline="0" dirty="0" smtClean="0"/>
              <a:t>if </a:t>
            </a:r>
            <a:r>
              <a:rPr lang="en-US" b="0" baseline="0" dirty="0" smtClean="0"/>
              <a:t>statement, and it will check the value of the </a:t>
            </a:r>
            <a:r>
              <a:rPr lang="en-US" b="0" i="1" baseline="0" dirty="0" err="1" smtClean="0"/>
              <a:t>boolean_expression</a:t>
            </a:r>
            <a:r>
              <a:rPr lang="en-US" b="0" i="0" baseline="0" dirty="0" smtClean="0"/>
              <a:t>. If it is </a:t>
            </a:r>
            <a:r>
              <a:rPr lang="en-US" b="1" i="0" baseline="0" dirty="0" smtClean="0"/>
              <a:t>true</a:t>
            </a:r>
            <a:r>
              <a:rPr lang="en-US" b="0" i="0" baseline="0" dirty="0" smtClean="0"/>
              <a:t>, it will execute the </a:t>
            </a:r>
            <a:r>
              <a:rPr lang="en-US" b="0" i="1" baseline="0" dirty="0" smtClean="0"/>
              <a:t>statement</a:t>
            </a:r>
            <a:r>
              <a:rPr lang="en-US" b="0" i="0" baseline="0" dirty="0" smtClean="0"/>
              <a:t> from the body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If it is </a:t>
            </a:r>
            <a:r>
              <a:rPr lang="en-US" b="1" i="0" baseline="0" dirty="0" smtClean="0"/>
              <a:t>false</a:t>
            </a:r>
            <a:r>
              <a:rPr lang="en-US" b="0" i="0" baseline="0" dirty="0" smtClean="0"/>
              <a:t>, it will skip the execution of the </a:t>
            </a:r>
            <a:r>
              <a:rPr lang="en-US" b="0" i="1" baseline="0" dirty="0" smtClean="0"/>
              <a:t>statement</a:t>
            </a:r>
            <a:r>
              <a:rPr lang="en-US" b="0" i="0" baseline="0" dirty="0" smtClean="0"/>
              <a:t>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</a:t>
            </a:r>
            <a:r>
              <a:rPr lang="en-US" baseline="0" dirty="0" smtClean="0"/>
              <a:t> syntax of an else statement and explain that the code in the body of the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will run if the </a:t>
            </a:r>
            <a:r>
              <a:rPr lang="en-US" b="0" baseline="0" dirty="0" err="1" smtClean="0"/>
              <a:t>boolean</a:t>
            </a:r>
            <a:r>
              <a:rPr lang="en-US" b="0" baseline="0" dirty="0" smtClean="0"/>
              <a:t> condition is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</a:t>
            </a:r>
            <a:r>
              <a:rPr lang="en-US" baseline="0" dirty="0" smtClean="0"/>
              <a:t> helps visualize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the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clause process.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execution of the code will reach the </a:t>
            </a:r>
            <a:r>
              <a:rPr lang="en-US" b="1" baseline="0" dirty="0" smtClean="0"/>
              <a:t>if </a:t>
            </a:r>
            <a:r>
              <a:rPr lang="en-US" b="0" baseline="0" dirty="0" smtClean="0"/>
              <a:t>statement, and it will check the value of the </a:t>
            </a:r>
            <a:r>
              <a:rPr lang="en-US" b="0" i="1" baseline="0" dirty="0" err="1" smtClean="0"/>
              <a:t>boolean_expression</a:t>
            </a:r>
            <a:r>
              <a:rPr lang="en-US" b="0" i="0" baseline="0" dirty="0" smtClean="0"/>
              <a:t>. If it is </a:t>
            </a:r>
            <a:r>
              <a:rPr lang="en-US" b="1" i="0" baseline="0" dirty="0" smtClean="0"/>
              <a:t>true</a:t>
            </a:r>
            <a:r>
              <a:rPr lang="en-US" b="0" i="0" baseline="0" dirty="0" smtClean="0"/>
              <a:t>, it will execute </a:t>
            </a:r>
            <a:r>
              <a:rPr lang="en-US" b="0" i="1" baseline="0" dirty="0" smtClean="0"/>
              <a:t>statement1</a:t>
            </a:r>
            <a:r>
              <a:rPr lang="en-US" b="0" i="0" baseline="0" dirty="0" smtClean="0"/>
              <a:t> from the body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If it is </a:t>
            </a:r>
            <a:r>
              <a:rPr lang="en-US" b="1" i="0" baseline="0" dirty="0" smtClean="0"/>
              <a:t>false</a:t>
            </a:r>
            <a:r>
              <a:rPr lang="en-US" b="0" i="0" baseline="0" dirty="0" smtClean="0"/>
              <a:t>, it will execute </a:t>
            </a:r>
            <a:r>
              <a:rPr lang="en-US" b="0" i="1" baseline="0" dirty="0" smtClean="0"/>
              <a:t>statement2</a:t>
            </a:r>
            <a:r>
              <a:rPr lang="en-US" b="0" i="0" baseline="0" dirty="0" smtClean="0"/>
              <a:t> from the body of the else clause. Then, either way, it will move 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Repl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smtClean="0"/>
              <a:t>note how 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and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clause work. Try to enter a few different values. Possibly add some new code to see how it can affect the outcome.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ImpracticalCumbersomeUserna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Conditionals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https://repl.it/repls/ImpracticalCumbersomeUsername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Read it like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/>
          </a:p>
          <a:p>
            <a:pPr lvl="0">
              <a:buClr>
                <a:srgbClr val="98989A"/>
              </a:buClr>
            </a:pPr>
            <a:r>
              <a:rPr lang="en-US" dirty="0" smtClean="0">
                <a:solidFill>
                  <a:srgbClr val="56565A"/>
                </a:solidFill>
              </a:rPr>
              <a:t>Try translating the code into an English sentence</a:t>
            </a:r>
            <a:endParaRPr lang="en-US" dirty="0">
              <a:solidFill>
                <a:srgbClr val="56565A"/>
              </a:solidFill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7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15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62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3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Fortnite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"Good"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94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What’s the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66700" y="4572000"/>
            <a:ext cx="9144000" cy="10287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15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message will be shown?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less than 14"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14 or more!"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71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Number (any number)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String (any block of text)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Boolean (can only be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  <a:r>
              <a:rPr lang="en-US" dirty="0" smtClean="0"/>
              <a:t>… notice no quotes)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1026" name="Picture 2" descr="Image result for true fal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7" b="30738"/>
          <a:stretch/>
        </p:blipFill>
        <p:spPr bwMode="auto">
          <a:xfrm>
            <a:off x="6210300" y="1828800"/>
            <a:ext cx="4286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7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err="1" smtClean="0"/>
              <a:t>boolean</a:t>
            </a:r>
            <a:r>
              <a:rPr lang="en-US" b="1" dirty="0" smtClean="0"/>
              <a:t> expression</a:t>
            </a:r>
            <a:r>
              <a:rPr lang="en-US" dirty="0" smtClean="0"/>
              <a:t> will always evaluate to either </a:t>
            </a:r>
            <a:r>
              <a:rPr lang="en-US" i="1" dirty="0" smtClean="0"/>
              <a:t>true</a:t>
            </a:r>
            <a:r>
              <a:rPr lang="en-US" dirty="0" smtClean="0"/>
              <a:t> or </a:t>
            </a:r>
            <a:r>
              <a:rPr lang="en-US" i="1" dirty="0" smtClean="0"/>
              <a:t>false</a:t>
            </a:r>
            <a:endParaRPr lang="en-US" dirty="0" smtClean="0"/>
          </a:p>
          <a:p>
            <a:r>
              <a:rPr lang="en-US" dirty="0" smtClean="0"/>
              <a:t>Boolean expressions can be used to control program flow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fi-FI" dirty="0" smtClean="0">
                <a:solidFill>
                  <a:srgbClr val="098658"/>
                </a:solidFill>
                <a:latin typeface="Consolas" panose="020B0609020204030204" pitchFamily="49" charset="0"/>
              </a:rPr>
              <a:t>6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</a:t>
            </a:r>
            <a:r>
              <a:rPr lang="fi-FI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 smtClean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/>
              <a:t>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x + </a:t>
            </a:r>
            <a:r>
              <a:rPr lang="fi-FI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i-FI" dirty="0"/>
              <a:t>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fi-FI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/>
              <a:t> 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</p:txBody>
      </p:sp>
      <p:pic>
        <p:nvPicPr>
          <p:cNvPr id="2050" name="Picture 2" descr="Image result for boolean exp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200400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21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values for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several ways to build </a:t>
            </a:r>
            <a:r>
              <a:rPr lang="en-US" dirty="0" err="1" smtClean="0"/>
              <a:t>boolean</a:t>
            </a:r>
            <a:r>
              <a:rPr lang="en-US" dirty="0" smtClean="0"/>
              <a:t> expressions, including: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or equal to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than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&gt;=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	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===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equal to (triple equals sign for equality)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!==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 equal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By making these comparisons, it is possible to change paths through the code with </a:t>
            </a:r>
            <a:r>
              <a:rPr lang="en-US" b="1" dirty="0" smtClean="0"/>
              <a:t>conditionals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5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pic>
        <p:nvPicPr>
          <p:cNvPr id="3074" name="Picture 2" descr="Image result for conditio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831"/>
            <a:ext cx="65151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 smtClean="0">
                <a:solidFill>
                  <a:srgbClr val="56565A"/>
                </a:solidFill>
              </a:rPr>
              <a:t>This code evaluates a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expression and executes the code in the body </a:t>
            </a:r>
            <a:r>
              <a:rPr lang="en-US" i="1" dirty="0" smtClean="0">
                <a:solidFill>
                  <a:srgbClr val="56565A"/>
                </a:solidFill>
              </a:rPr>
              <a:t>if</a:t>
            </a:r>
            <a:r>
              <a:rPr lang="en-US" dirty="0" smtClean="0">
                <a:solidFill>
                  <a:srgbClr val="56565A"/>
                </a:solidFill>
              </a:rPr>
              <a:t> the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is </a:t>
            </a:r>
            <a:r>
              <a:rPr lang="en-US" b="1" dirty="0" smtClean="0">
                <a:solidFill>
                  <a:srgbClr val="56565A"/>
                </a:solidFill>
              </a:rPr>
              <a:t>true</a:t>
            </a:r>
          </a:p>
          <a:p>
            <a:pPr lvl="0">
              <a:buClr>
                <a:srgbClr val="98989A"/>
              </a:buClr>
            </a:pPr>
            <a:endParaRPr lang="en-US" b="1" dirty="0" smtClean="0">
              <a:solidFill>
                <a:srgbClr val="56565A"/>
              </a:solidFill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56565A"/>
                </a:solidFill>
              </a:rPr>
              <a:t>, parentheses,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expression, curly brackets, body</a:t>
            </a:r>
            <a:endParaRPr lang="en-US" dirty="0">
              <a:solidFill>
                <a:srgbClr val="56565A"/>
              </a:solidFill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398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statements –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207683"/>
            <a:ext cx="6172200" cy="5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9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 smtClean="0">
                <a:solidFill>
                  <a:srgbClr val="56565A"/>
                </a:solidFill>
              </a:rPr>
              <a:t>If the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is evaluated to </a:t>
            </a:r>
            <a:r>
              <a:rPr lang="en-US" b="1" dirty="0" smtClean="0">
                <a:solidFill>
                  <a:srgbClr val="56565A"/>
                </a:solidFill>
              </a:rPr>
              <a:t>false</a:t>
            </a:r>
            <a:r>
              <a:rPr lang="en-US" dirty="0" smtClean="0">
                <a:solidFill>
                  <a:srgbClr val="56565A"/>
                </a:solidFill>
              </a:rPr>
              <a:t>, the code in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56565A"/>
                </a:solidFill>
              </a:rPr>
              <a:t> will run</a:t>
            </a:r>
          </a:p>
          <a:p>
            <a:pPr lvl="0">
              <a:buClr>
                <a:srgbClr val="98989A"/>
              </a:buClr>
            </a:pPr>
            <a:r>
              <a:rPr lang="en-US" dirty="0" smtClean="0">
                <a:solidFill>
                  <a:srgbClr val="56565A"/>
                </a:solidFill>
              </a:rPr>
              <a:t>No additional </a:t>
            </a:r>
            <a:r>
              <a:rPr lang="en-US" dirty="0" err="1" smtClean="0">
                <a:solidFill>
                  <a:srgbClr val="56565A"/>
                </a:solidFill>
              </a:rPr>
              <a:t>boolean</a:t>
            </a:r>
            <a:r>
              <a:rPr lang="en-US" dirty="0" smtClean="0">
                <a:solidFill>
                  <a:srgbClr val="56565A"/>
                </a:solidFill>
              </a:rPr>
              <a:t> is required – just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56565A"/>
                </a:solidFill>
              </a:rPr>
              <a:t>, curly brackets, body</a:t>
            </a:r>
            <a:endParaRPr lang="en-US" dirty="0">
              <a:solidFill>
                <a:srgbClr val="56565A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1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</a:t>
            </a:r>
            <a:r>
              <a:rPr lang="en-US" dirty="0" smtClean="0"/>
              <a:t>clause – flowchart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0" y="1485900"/>
            <a:ext cx="88657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6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663</Words>
  <Application>Microsoft Office PowerPoint</Application>
  <PresentationFormat>Widescreen</PresentationFormat>
  <Paragraphs>127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Conditionals</vt:lpstr>
      <vt:lpstr>Data types</vt:lpstr>
      <vt:lpstr>Boolean Expressions</vt:lpstr>
      <vt:lpstr>Comparing values for boolean expressions</vt:lpstr>
      <vt:lpstr>Conditionals</vt:lpstr>
      <vt:lpstr>if statements</vt:lpstr>
      <vt:lpstr>if statements – flowchart</vt:lpstr>
      <vt:lpstr>The else clause</vt:lpstr>
      <vt:lpstr>The else clause – flowchart</vt:lpstr>
      <vt:lpstr>conditional example</vt:lpstr>
      <vt:lpstr>TIP: Read it like English</vt:lpstr>
      <vt:lpstr>Mini-quiz: What’s the value?</vt:lpstr>
      <vt:lpstr>Mini-quiz: What’s the value?</vt:lpstr>
      <vt:lpstr>Mini-quiz: What’s the value?</vt:lpstr>
      <vt:lpstr>Mini-quiz: What’s the value?</vt:lpstr>
      <vt:lpstr>Mini-quiz: what message will be shown?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86</cp:revision>
  <dcterms:created xsi:type="dcterms:W3CDTF">2019-03-11T04:04:09Z</dcterms:created>
  <dcterms:modified xsi:type="dcterms:W3CDTF">2020-03-25T17:07:11Z</dcterms:modified>
</cp:coreProperties>
</file>