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307" r:id="rId3"/>
    <p:sldId id="315" r:id="rId4"/>
    <p:sldId id="316" r:id="rId5"/>
    <p:sldId id="317" r:id="rId6"/>
    <p:sldId id="308" r:id="rId7"/>
    <p:sldId id="309" r:id="rId8"/>
    <p:sldId id="318" r:id="rId9"/>
    <p:sldId id="319" r:id="rId10"/>
    <p:sldId id="320" r:id="rId11"/>
    <p:sldId id="321" r:id="rId12"/>
    <p:sldId id="322" r:id="rId13"/>
    <p:sldId id="323" r:id="rId14"/>
    <p:sldId id="324" r:id="rId15"/>
    <p:sldId id="310" r:id="rId16"/>
    <p:sldId id="311" r:id="rId17"/>
    <p:sldId id="312" r:id="rId18"/>
    <p:sldId id="325" r:id="rId19"/>
    <p:sldId id="313" r:id="rId20"/>
    <p:sldId id="326" r:id="rId21"/>
    <p:sldId id="331" r:id="rId22"/>
    <p:sldId id="332" r:id="rId23"/>
    <p:sldId id="333" r:id="rId24"/>
    <p:sldId id="334" r:id="rId25"/>
    <p:sldId id="337" r:id="rId26"/>
    <p:sldId id="335" r:id="rId27"/>
    <p:sldId id="336" r:id="rId28"/>
    <p:sldId id="327" r:id="rId29"/>
    <p:sldId id="328" r:id="rId30"/>
    <p:sldId id="329" r:id="rId31"/>
    <p:sldId id="330" r:id="rId32"/>
    <p:sldId id="293" r:id="rId33"/>
    <p:sldId id="314" r:id="rId34"/>
    <p:sldId id="306" r:id="rId3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p:scale>
          <a:sx n="75" d="100"/>
          <a:sy n="75" d="100"/>
        </p:scale>
        <p:origin x="2178" y="40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28/04/2024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28/04/2024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28/04/2024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28/04/2024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TP558 - Tópicos avançados em Machine Learning:</a:t>
            </a:r>
            <a:br>
              <a:rPr lang="pt-BR" dirty="0"/>
            </a:br>
            <a:r>
              <a:rPr lang="pt-BR" b="1" i="1" dirty="0"/>
              <a:t>miRNET</a:t>
            </a:r>
            <a:br>
              <a:rPr lang="pt-BR" b="1" i="1" dirty="0"/>
            </a:br>
            <a:endParaRPr lang="pt-BR" b="1" i="1" dirty="0"/>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err="1"/>
              <a:t>Hyago</a:t>
            </a:r>
            <a:r>
              <a:rPr lang="pt-BR" sz="2000" dirty="0"/>
              <a:t> Vieira Lemes Barbosa Silva</a:t>
            </a:r>
          </a:p>
          <a:p>
            <a:r>
              <a:rPr lang="pt-BR" dirty="0"/>
              <a:t>hyago.silva@mtel.Inatel.br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5060998" y="3801132"/>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r>
              <a:rPr lang="pt-BR" b="1" dirty="0"/>
              <a:t>projeto de rede em escala única (alta resolução)</a:t>
            </a:r>
          </a:p>
          <a:p>
            <a:endParaRPr lang="pt-BR" b="1" dirty="0"/>
          </a:p>
          <a:p>
            <a:endParaRPr lang="pt-BR" b="1" dirty="0"/>
          </a:p>
          <a:p>
            <a:endParaRPr lang="pt-BR" b="1" dirty="0"/>
          </a:p>
          <a:p>
            <a:endParaRPr lang="pt-BR" b="1" dirty="0"/>
          </a:p>
          <a:p>
            <a:r>
              <a:rPr lang="pt-BR" b="1" dirty="0"/>
              <a:t>Encode-</a:t>
            </a:r>
            <a:r>
              <a:rPr lang="pt-BR" b="1" dirty="0" err="1"/>
              <a:t>Decoder</a:t>
            </a:r>
            <a:r>
              <a:rPr lang="pt-BR" b="1" dirty="0"/>
              <a:t> (Downsampling and Upsamplig)</a:t>
            </a:r>
          </a:p>
          <a:p>
            <a:endParaRPr lang="pt-BR" b="1" dirty="0"/>
          </a:p>
        </p:txBody>
      </p:sp>
      <p:sp>
        <p:nvSpPr>
          <p:cNvPr id="4" name="Retângulo 3">
            <a:extLst>
              <a:ext uri="{FF2B5EF4-FFF2-40B4-BE49-F238E27FC236}">
                <a16:creationId xmlns:a16="http://schemas.microsoft.com/office/drawing/2014/main" id="{297B3A29-E2FC-E38E-9734-7397A50C31D8}"/>
              </a:ext>
            </a:extLst>
          </p:cNvPr>
          <p:cNvSpPr/>
          <p:nvPr/>
        </p:nvSpPr>
        <p:spPr>
          <a:xfrm>
            <a:off x="2931489" y="2579849"/>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F72088D3-FC56-CCF2-278F-767F6ADE4EBA}"/>
              </a:ext>
            </a:extLst>
          </p:cNvPr>
          <p:cNvSpPr/>
          <p:nvPr/>
        </p:nvSpPr>
        <p:spPr>
          <a:xfrm>
            <a:off x="3530457" y="2562036"/>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556F9D9-7323-F64D-4D06-362519201CCD}"/>
              </a:ext>
            </a:extLst>
          </p:cNvPr>
          <p:cNvSpPr/>
          <p:nvPr/>
        </p:nvSpPr>
        <p:spPr>
          <a:xfrm>
            <a:off x="4253471" y="2562036"/>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DD294185-447E-4C2E-E2E3-054912A5BE34}"/>
              </a:ext>
            </a:extLst>
          </p:cNvPr>
          <p:cNvSpPr/>
          <p:nvPr/>
        </p:nvSpPr>
        <p:spPr>
          <a:xfrm>
            <a:off x="5368560" y="2562036"/>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81C57C6B-E3E8-B3B7-9630-0329F55760F1}"/>
              </a:ext>
            </a:extLst>
          </p:cNvPr>
          <p:cNvSpPr txBox="1"/>
          <p:nvPr/>
        </p:nvSpPr>
        <p:spPr>
          <a:xfrm>
            <a:off x="5037164" y="2723639"/>
            <a:ext cx="700873" cy="707886"/>
          </a:xfrm>
          <a:prstGeom prst="rect">
            <a:avLst/>
          </a:prstGeom>
          <a:noFill/>
        </p:spPr>
        <p:txBody>
          <a:bodyPr wrap="square" rtlCol="0">
            <a:spAutoFit/>
          </a:bodyPr>
          <a:lstStyle/>
          <a:p>
            <a:r>
              <a:rPr lang="pt-BR" sz="4000" dirty="0"/>
              <a:t>...</a:t>
            </a:r>
          </a:p>
        </p:txBody>
      </p:sp>
      <p:sp>
        <p:nvSpPr>
          <p:cNvPr id="14" name="Seta: para a Direita 13">
            <a:extLst>
              <a:ext uri="{FF2B5EF4-FFF2-40B4-BE49-F238E27FC236}">
                <a16:creationId xmlns:a16="http://schemas.microsoft.com/office/drawing/2014/main" id="{03A17B24-9DE9-BDD4-F674-FA0FAB206144}"/>
              </a:ext>
            </a:extLst>
          </p:cNvPr>
          <p:cNvSpPr/>
          <p:nvPr/>
        </p:nvSpPr>
        <p:spPr>
          <a:xfrm>
            <a:off x="2330302" y="3195464"/>
            <a:ext cx="648586" cy="2360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a:extLst>
              <a:ext uri="{FF2B5EF4-FFF2-40B4-BE49-F238E27FC236}">
                <a16:creationId xmlns:a16="http://schemas.microsoft.com/office/drawing/2014/main" id="{34F783B7-B94C-B33E-8B0E-39F2B1BA1689}"/>
              </a:ext>
            </a:extLst>
          </p:cNvPr>
          <p:cNvSpPr/>
          <p:nvPr/>
        </p:nvSpPr>
        <p:spPr>
          <a:xfrm>
            <a:off x="6209842" y="3150205"/>
            <a:ext cx="794779" cy="281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C5A95493-D48F-9FDA-C180-5E8F34B17652}"/>
              </a:ext>
            </a:extLst>
          </p:cNvPr>
          <p:cNvSpPr/>
          <p:nvPr/>
        </p:nvSpPr>
        <p:spPr>
          <a:xfrm>
            <a:off x="1313054" y="5022860"/>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B1B35C8A-0A1A-E93B-A37F-EDDDAAE82F20}"/>
              </a:ext>
            </a:extLst>
          </p:cNvPr>
          <p:cNvSpPr/>
          <p:nvPr/>
        </p:nvSpPr>
        <p:spPr>
          <a:xfrm>
            <a:off x="2025435" y="5186756"/>
            <a:ext cx="875861" cy="80090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32F4F8C3-8B77-F0C3-16BD-D3BCACB23028}"/>
              </a:ext>
            </a:extLst>
          </p:cNvPr>
          <p:cNvSpPr/>
          <p:nvPr/>
        </p:nvSpPr>
        <p:spPr>
          <a:xfrm>
            <a:off x="2784992" y="5404992"/>
            <a:ext cx="723014" cy="512525"/>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7CC94EEB-E5D6-878D-5AAF-26787DF47782}"/>
              </a:ext>
            </a:extLst>
          </p:cNvPr>
          <p:cNvSpPr txBox="1"/>
          <p:nvPr/>
        </p:nvSpPr>
        <p:spPr>
          <a:xfrm>
            <a:off x="3383960" y="5233265"/>
            <a:ext cx="700873" cy="707886"/>
          </a:xfrm>
          <a:prstGeom prst="rect">
            <a:avLst/>
          </a:prstGeom>
          <a:noFill/>
        </p:spPr>
        <p:txBody>
          <a:bodyPr wrap="square" rtlCol="0">
            <a:spAutoFit/>
          </a:bodyPr>
          <a:lstStyle/>
          <a:p>
            <a:r>
              <a:rPr lang="pt-BR" sz="4000" dirty="0"/>
              <a:t>...</a:t>
            </a:r>
          </a:p>
        </p:txBody>
      </p:sp>
      <p:sp>
        <p:nvSpPr>
          <p:cNvPr id="22" name="Seta: para a Direita 21">
            <a:extLst>
              <a:ext uri="{FF2B5EF4-FFF2-40B4-BE49-F238E27FC236}">
                <a16:creationId xmlns:a16="http://schemas.microsoft.com/office/drawing/2014/main" id="{A140D0D0-E7C4-7344-7750-C88E4F324270}"/>
              </a:ext>
            </a:extLst>
          </p:cNvPr>
          <p:cNvSpPr/>
          <p:nvPr/>
        </p:nvSpPr>
        <p:spPr>
          <a:xfrm>
            <a:off x="632571" y="5469176"/>
            <a:ext cx="648586" cy="2360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Retângulo 26">
            <a:extLst>
              <a:ext uri="{FF2B5EF4-FFF2-40B4-BE49-F238E27FC236}">
                <a16:creationId xmlns:a16="http://schemas.microsoft.com/office/drawing/2014/main" id="{6A708042-0490-C3F6-5898-9A0FB923BF70}"/>
              </a:ext>
            </a:extLst>
          </p:cNvPr>
          <p:cNvSpPr/>
          <p:nvPr/>
        </p:nvSpPr>
        <p:spPr>
          <a:xfrm>
            <a:off x="3844483" y="5404991"/>
            <a:ext cx="723014" cy="512525"/>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1EF9BE0F-D969-5203-5DBB-340D54867C9B}"/>
              </a:ext>
            </a:extLst>
          </p:cNvPr>
          <p:cNvSpPr/>
          <p:nvPr/>
        </p:nvSpPr>
        <p:spPr>
          <a:xfrm>
            <a:off x="4475556" y="5260801"/>
            <a:ext cx="875861" cy="80090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A5FEB2A-D8E6-EC02-6214-DBA60DE41E8D}"/>
              </a:ext>
            </a:extLst>
          </p:cNvPr>
          <p:cNvSpPr/>
          <p:nvPr/>
        </p:nvSpPr>
        <p:spPr>
          <a:xfrm>
            <a:off x="5177531" y="5094135"/>
            <a:ext cx="1034902" cy="1134233"/>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Seta: para a Direita 29">
            <a:extLst>
              <a:ext uri="{FF2B5EF4-FFF2-40B4-BE49-F238E27FC236}">
                <a16:creationId xmlns:a16="http://schemas.microsoft.com/office/drawing/2014/main" id="{39AE7E59-3112-7C5C-0373-85B6F7425E59}"/>
              </a:ext>
            </a:extLst>
          </p:cNvPr>
          <p:cNvSpPr/>
          <p:nvPr/>
        </p:nvSpPr>
        <p:spPr>
          <a:xfrm>
            <a:off x="6209842" y="5571971"/>
            <a:ext cx="794779" cy="281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Sinal de Multiplicação 30">
            <a:extLst>
              <a:ext uri="{FF2B5EF4-FFF2-40B4-BE49-F238E27FC236}">
                <a16:creationId xmlns:a16="http://schemas.microsoft.com/office/drawing/2014/main" id="{9D251B91-7075-6485-B022-ACA91C31F5F5}"/>
              </a:ext>
            </a:extLst>
          </p:cNvPr>
          <p:cNvSpPr/>
          <p:nvPr/>
        </p:nvSpPr>
        <p:spPr>
          <a:xfrm>
            <a:off x="7243429" y="2630321"/>
            <a:ext cx="670738" cy="588169"/>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a:extLst>
              <a:ext uri="{FF2B5EF4-FFF2-40B4-BE49-F238E27FC236}">
                <a16:creationId xmlns:a16="http://schemas.microsoft.com/office/drawing/2014/main" id="{DFC127C5-B89C-5933-6A9F-822C4FC91009}"/>
              </a:ext>
            </a:extLst>
          </p:cNvPr>
          <p:cNvSpPr txBox="1"/>
          <p:nvPr/>
        </p:nvSpPr>
        <p:spPr>
          <a:xfrm>
            <a:off x="7809155" y="2612508"/>
            <a:ext cx="2806995" cy="1200329"/>
          </a:xfrm>
          <a:prstGeom prst="rect">
            <a:avLst/>
          </a:prstGeom>
          <a:noFill/>
        </p:spPr>
        <p:txBody>
          <a:bodyPr wrap="square" rtlCol="0">
            <a:spAutoFit/>
          </a:bodyPr>
          <a:lstStyle/>
          <a:p>
            <a:r>
              <a:rPr lang="pt-BR" dirty="0"/>
              <a:t>Downsamplig, precisão semântica.</a:t>
            </a:r>
          </a:p>
          <a:p>
            <a:endParaRPr lang="pt-BR" dirty="0"/>
          </a:p>
          <a:p>
            <a:r>
              <a:rPr lang="pt-BR" dirty="0"/>
              <a:t>Precisão espacial.</a:t>
            </a:r>
          </a:p>
        </p:txBody>
      </p:sp>
      <p:sp>
        <p:nvSpPr>
          <p:cNvPr id="35" name="Sinal de Multiplicação 34">
            <a:extLst>
              <a:ext uri="{FF2B5EF4-FFF2-40B4-BE49-F238E27FC236}">
                <a16:creationId xmlns:a16="http://schemas.microsoft.com/office/drawing/2014/main" id="{697375D4-395F-2549-80DE-2DCE45CA597E}"/>
              </a:ext>
            </a:extLst>
          </p:cNvPr>
          <p:cNvSpPr/>
          <p:nvPr/>
        </p:nvSpPr>
        <p:spPr>
          <a:xfrm>
            <a:off x="7243429" y="5045852"/>
            <a:ext cx="670738" cy="588169"/>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1D585B7A-F595-AF3B-E53C-706129AF88DB}"/>
              </a:ext>
            </a:extLst>
          </p:cNvPr>
          <p:cNvSpPr txBox="1"/>
          <p:nvPr/>
        </p:nvSpPr>
        <p:spPr>
          <a:xfrm>
            <a:off x="7847337" y="5143034"/>
            <a:ext cx="2806995" cy="1477328"/>
          </a:xfrm>
          <a:prstGeom prst="rect">
            <a:avLst/>
          </a:prstGeom>
          <a:noFill/>
        </p:spPr>
        <p:txBody>
          <a:bodyPr wrap="square" rtlCol="0">
            <a:spAutoFit/>
          </a:bodyPr>
          <a:lstStyle/>
          <a:p>
            <a:r>
              <a:rPr lang="pt-BR" dirty="0"/>
              <a:t>Precisão espacial.</a:t>
            </a:r>
          </a:p>
          <a:p>
            <a:endParaRPr lang="pt-BR" dirty="0"/>
          </a:p>
          <a:p>
            <a:r>
              <a:rPr lang="pt-BR" dirty="0"/>
              <a:t>Downsamplig, precisão semântica.</a:t>
            </a:r>
          </a:p>
          <a:p>
            <a:endParaRPr lang="pt-BR" dirty="0"/>
          </a:p>
        </p:txBody>
      </p:sp>
      <p:sp>
        <p:nvSpPr>
          <p:cNvPr id="37" name="Meio-quadro 36">
            <a:extLst>
              <a:ext uri="{FF2B5EF4-FFF2-40B4-BE49-F238E27FC236}">
                <a16:creationId xmlns:a16="http://schemas.microsoft.com/office/drawing/2014/main" id="{2931471C-7357-D7FF-8DB9-D740EF1FDD69}"/>
              </a:ext>
            </a:extLst>
          </p:cNvPr>
          <p:cNvSpPr/>
          <p:nvPr/>
        </p:nvSpPr>
        <p:spPr>
          <a:xfrm rot="12974583">
            <a:off x="7256670" y="5744571"/>
            <a:ext cx="498587" cy="217441"/>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8" name="Meio-quadro 37">
            <a:extLst>
              <a:ext uri="{FF2B5EF4-FFF2-40B4-BE49-F238E27FC236}">
                <a16:creationId xmlns:a16="http://schemas.microsoft.com/office/drawing/2014/main" id="{C4225132-38AA-6D26-CF8E-1AB18C0C3EB0}"/>
              </a:ext>
            </a:extLst>
          </p:cNvPr>
          <p:cNvSpPr/>
          <p:nvPr/>
        </p:nvSpPr>
        <p:spPr>
          <a:xfrm rot="12974583">
            <a:off x="7256669" y="3406942"/>
            <a:ext cx="498587" cy="217441"/>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2668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r>
              <a:rPr lang="pt-BR" b="1" dirty="0"/>
              <a:t>Design de rede neural em escala única (alta resolução)</a:t>
            </a:r>
          </a:p>
          <a:p>
            <a:endParaRPr lang="pt-BR" b="1" dirty="0"/>
          </a:p>
          <a:p>
            <a:endParaRPr lang="pt-BR" b="1" dirty="0"/>
          </a:p>
          <a:p>
            <a:endParaRPr lang="pt-BR" b="1" dirty="0"/>
          </a:p>
          <a:p>
            <a:endParaRPr lang="pt-BR" b="1" dirty="0"/>
          </a:p>
          <a:p>
            <a:r>
              <a:rPr lang="pt-BR" b="1" dirty="0"/>
              <a:t>Encode-</a:t>
            </a:r>
            <a:r>
              <a:rPr lang="pt-BR" b="1" dirty="0" err="1"/>
              <a:t>Decoder</a:t>
            </a:r>
            <a:r>
              <a:rPr lang="pt-BR" b="1" dirty="0"/>
              <a:t> (Downsampling and Upsamplig)</a:t>
            </a:r>
          </a:p>
          <a:p>
            <a:endParaRPr lang="pt-BR" b="1" dirty="0"/>
          </a:p>
        </p:txBody>
      </p:sp>
      <p:sp>
        <p:nvSpPr>
          <p:cNvPr id="4" name="Retângulo 3">
            <a:extLst>
              <a:ext uri="{FF2B5EF4-FFF2-40B4-BE49-F238E27FC236}">
                <a16:creationId xmlns:a16="http://schemas.microsoft.com/office/drawing/2014/main" id="{297B3A29-E2FC-E38E-9734-7397A50C31D8}"/>
              </a:ext>
            </a:extLst>
          </p:cNvPr>
          <p:cNvSpPr/>
          <p:nvPr/>
        </p:nvSpPr>
        <p:spPr>
          <a:xfrm>
            <a:off x="977444"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81C57C6B-E3E8-B3B7-9630-0329F55760F1}"/>
              </a:ext>
            </a:extLst>
          </p:cNvPr>
          <p:cNvSpPr txBox="1"/>
          <p:nvPr/>
        </p:nvSpPr>
        <p:spPr>
          <a:xfrm>
            <a:off x="2590728" y="2504786"/>
            <a:ext cx="700873" cy="707886"/>
          </a:xfrm>
          <a:prstGeom prst="rect">
            <a:avLst/>
          </a:prstGeom>
          <a:noFill/>
        </p:spPr>
        <p:txBody>
          <a:bodyPr wrap="square" rtlCol="0">
            <a:spAutoFit/>
          </a:bodyPr>
          <a:lstStyle/>
          <a:p>
            <a:r>
              <a:rPr lang="pt-BR" sz="4000" dirty="0"/>
              <a:t>...</a:t>
            </a:r>
          </a:p>
        </p:txBody>
      </p:sp>
      <p:sp>
        <p:nvSpPr>
          <p:cNvPr id="15" name="Seta: para a Direita 14">
            <a:extLst>
              <a:ext uri="{FF2B5EF4-FFF2-40B4-BE49-F238E27FC236}">
                <a16:creationId xmlns:a16="http://schemas.microsoft.com/office/drawing/2014/main" id="{34F783B7-B94C-B33E-8B0E-39F2B1BA1689}"/>
              </a:ext>
            </a:extLst>
          </p:cNvPr>
          <p:cNvSpPr/>
          <p:nvPr/>
        </p:nvSpPr>
        <p:spPr>
          <a:xfrm>
            <a:off x="3769915" y="2836617"/>
            <a:ext cx="376292" cy="175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C5A95493-D48F-9FDA-C180-5E8F34B17652}"/>
              </a:ext>
            </a:extLst>
          </p:cNvPr>
          <p:cNvSpPr/>
          <p:nvPr/>
        </p:nvSpPr>
        <p:spPr>
          <a:xfrm>
            <a:off x="823757" y="5129195"/>
            <a:ext cx="611439" cy="84631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B1B35C8A-0A1A-E93B-A37F-EDDDAAE82F20}"/>
              </a:ext>
            </a:extLst>
          </p:cNvPr>
          <p:cNvSpPr/>
          <p:nvPr/>
        </p:nvSpPr>
        <p:spPr>
          <a:xfrm>
            <a:off x="1325346" y="5260801"/>
            <a:ext cx="517475" cy="597597"/>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32F4F8C3-8B77-F0C3-16BD-D3BCACB23028}"/>
              </a:ext>
            </a:extLst>
          </p:cNvPr>
          <p:cNvSpPr/>
          <p:nvPr/>
        </p:nvSpPr>
        <p:spPr>
          <a:xfrm>
            <a:off x="1818393" y="5424216"/>
            <a:ext cx="427170" cy="38242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7CC94EEB-E5D6-878D-5AAF-26787DF47782}"/>
              </a:ext>
            </a:extLst>
          </p:cNvPr>
          <p:cNvSpPr txBox="1"/>
          <p:nvPr/>
        </p:nvSpPr>
        <p:spPr>
          <a:xfrm>
            <a:off x="2226019" y="5233265"/>
            <a:ext cx="599402" cy="707886"/>
          </a:xfrm>
          <a:prstGeom prst="rect">
            <a:avLst/>
          </a:prstGeom>
          <a:noFill/>
        </p:spPr>
        <p:txBody>
          <a:bodyPr wrap="square" rtlCol="0">
            <a:spAutoFit/>
          </a:bodyPr>
          <a:lstStyle/>
          <a:p>
            <a:r>
              <a:rPr lang="pt-BR" sz="4000" dirty="0"/>
              <a:t>...</a:t>
            </a:r>
          </a:p>
        </p:txBody>
      </p:sp>
      <p:sp>
        <p:nvSpPr>
          <p:cNvPr id="22" name="Seta: para a Direita 21">
            <a:extLst>
              <a:ext uri="{FF2B5EF4-FFF2-40B4-BE49-F238E27FC236}">
                <a16:creationId xmlns:a16="http://schemas.microsoft.com/office/drawing/2014/main" id="{A140D0D0-E7C4-7344-7750-C88E4F324270}"/>
              </a:ext>
            </a:extLst>
          </p:cNvPr>
          <p:cNvSpPr/>
          <p:nvPr/>
        </p:nvSpPr>
        <p:spPr>
          <a:xfrm>
            <a:off x="440560" y="5439800"/>
            <a:ext cx="383197" cy="1761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Retângulo 26">
            <a:extLst>
              <a:ext uri="{FF2B5EF4-FFF2-40B4-BE49-F238E27FC236}">
                <a16:creationId xmlns:a16="http://schemas.microsoft.com/office/drawing/2014/main" id="{6A708042-0490-C3F6-5898-9A0FB923BF70}"/>
              </a:ext>
            </a:extLst>
          </p:cNvPr>
          <p:cNvSpPr/>
          <p:nvPr/>
        </p:nvSpPr>
        <p:spPr>
          <a:xfrm>
            <a:off x="2857045" y="5479447"/>
            <a:ext cx="427170" cy="38242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1EF9BE0F-D969-5203-5DBB-340D54867C9B}"/>
              </a:ext>
            </a:extLst>
          </p:cNvPr>
          <p:cNvSpPr/>
          <p:nvPr/>
        </p:nvSpPr>
        <p:spPr>
          <a:xfrm>
            <a:off x="3264603" y="5363254"/>
            <a:ext cx="517475" cy="597597"/>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A5FEB2A-D8E6-EC02-6214-DBA60DE41E8D}"/>
              </a:ext>
            </a:extLst>
          </p:cNvPr>
          <p:cNvSpPr/>
          <p:nvPr/>
        </p:nvSpPr>
        <p:spPr>
          <a:xfrm>
            <a:off x="3777898" y="5233265"/>
            <a:ext cx="611439" cy="84631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Seta: para a Direita 29">
            <a:extLst>
              <a:ext uri="{FF2B5EF4-FFF2-40B4-BE49-F238E27FC236}">
                <a16:creationId xmlns:a16="http://schemas.microsoft.com/office/drawing/2014/main" id="{39AE7E59-3112-7C5C-0373-85B6F7425E59}"/>
              </a:ext>
            </a:extLst>
          </p:cNvPr>
          <p:cNvSpPr/>
          <p:nvPr/>
        </p:nvSpPr>
        <p:spPr>
          <a:xfrm>
            <a:off x="4443144" y="5551467"/>
            <a:ext cx="469570" cy="2099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a:extLst>
              <a:ext uri="{FF2B5EF4-FFF2-40B4-BE49-F238E27FC236}">
                <a16:creationId xmlns:a16="http://schemas.microsoft.com/office/drawing/2014/main" id="{DFC127C5-B89C-5933-6A9F-822C4FC91009}"/>
              </a:ext>
            </a:extLst>
          </p:cNvPr>
          <p:cNvSpPr txBox="1"/>
          <p:nvPr/>
        </p:nvSpPr>
        <p:spPr>
          <a:xfrm>
            <a:off x="5623642" y="2343485"/>
            <a:ext cx="2806995" cy="1200329"/>
          </a:xfrm>
          <a:prstGeom prst="rect">
            <a:avLst/>
          </a:prstGeom>
          <a:noFill/>
        </p:spPr>
        <p:txBody>
          <a:bodyPr wrap="square" rtlCol="0">
            <a:spAutoFit/>
          </a:bodyPr>
          <a:lstStyle/>
          <a:p>
            <a:r>
              <a:rPr lang="pt-BR" dirty="0"/>
              <a:t>Downsamplig, precisão semântica.</a:t>
            </a:r>
          </a:p>
          <a:p>
            <a:endParaRPr lang="pt-BR" dirty="0"/>
          </a:p>
          <a:p>
            <a:r>
              <a:rPr lang="pt-BR" dirty="0"/>
              <a:t>Precisão espacial.</a:t>
            </a:r>
          </a:p>
        </p:txBody>
      </p:sp>
      <p:sp>
        <p:nvSpPr>
          <p:cNvPr id="35" name="Sinal de Multiplicação 34">
            <a:extLst>
              <a:ext uri="{FF2B5EF4-FFF2-40B4-BE49-F238E27FC236}">
                <a16:creationId xmlns:a16="http://schemas.microsoft.com/office/drawing/2014/main" id="{697375D4-395F-2549-80DE-2DCE45CA597E}"/>
              </a:ext>
            </a:extLst>
          </p:cNvPr>
          <p:cNvSpPr/>
          <p:nvPr/>
        </p:nvSpPr>
        <p:spPr>
          <a:xfrm>
            <a:off x="5138237" y="5143034"/>
            <a:ext cx="396284" cy="438864"/>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1D585B7A-F595-AF3B-E53C-706129AF88DB}"/>
              </a:ext>
            </a:extLst>
          </p:cNvPr>
          <p:cNvSpPr txBox="1"/>
          <p:nvPr/>
        </p:nvSpPr>
        <p:spPr>
          <a:xfrm>
            <a:off x="5526716" y="5060663"/>
            <a:ext cx="2806995" cy="1477328"/>
          </a:xfrm>
          <a:prstGeom prst="rect">
            <a:avLst/>
          </a:prstGeom>
          <a:noFill/>
        </p:spPr>
        <p:txBody>
          <a:bodyPr wrap="square" rtlCol="0">
            <a:spAutoFit/>
          </a:bodyPr>
          <a:lstStyle/>
          <a:p>
            <a:r>
              <a:rPr lang="pt-BR" dirty="0"/>
              <a:t>Precisão espacial.</a:t>
            </a:r>
          </a:p>
          <a:p>
            <a:endParaRPr lang="pt-BR" dirty="0"/>
          </a:p>
          <a:p>
            <a:r>
              <a:rPr lang="pt-BR" dirty="0"/>
              <a:t>Downsamplig, precisão semântica.</a:t>
            </a:r>
          </a:p>
          <a:p>
            <a:endParaRPr lang="pt-BR" dirty="0"/>
          </a:p>
        </p:txBody>
      </p:sp>
      <p:sp>
        <p:nvSpPr>
          <p:cNvPr id="37" name="Meio-quadro 36">
            <a:extLst>
              <a:ext uri="{FF2B5EF4-FFF2-40B4-BE49-F238E27FC236}">
                <a16:creationId xmlns:a16="http://schemas.microsoft.com/office/drawing/2014/main" id="{2931471C-7357-D7FF-8DB9-D740EF1FDD69}"/>
              </a:ext>
            </a:extLst>
          </p:cNvPr>
          <p:cNvSpPr/>
          <p:nvPr/>
        </p:nvSpPr>
        <p:spPr>
          <a:xfrm rot="13348415">
            <a:off x="5164058" y="5670651"/>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8" name="Seta: para a Direita 37">
            <a:extLst>
              <a:ext uri="{FF2B5EF4-FFF2-40B4-BE49-F238E27FC236}">
                <a16:creationId xmlns:a16="http://schemas.microsoft.com/office/drawing/2014/main" id="{759D64AE-B30B-785F-58F2-C3E1F0E30644}"/>
              </a:ext>
            </a:extLst>
          </p:cNvPr>
          <p:cNvSpPr/>
          <p:nvPr/>
        </p:nvSpPr>
        <p:spPr>
          <a:xfrm>
            <a:off x="447781" y="2886630"/>
            <a:ext cx="383197" cy="1761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a:extLst>
              <a:ext uri="{FF2B5EF4-FFF2-40B4-BE49-F238E27FC236}">
                <a16:creationId xmlns:a16="http://schemas.microsoft.com/office/drawing/2014/main" id="{1772A806-8E67-B988-C30C-F85722AC8A3A}"/>
              </a:ext>
            </a:extLst>
          </p:cNvPr>
          <p:cNvSpPr/>
          <p:nvPr/>
        </p:nvSpPr>
        <p:spPr>
          <a:xfrm>
            <a:off x="1502692"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C1C099BE-1ADF-7945-54E0-148C432F1219}"/>
              </a:ext>
            </a:extLst>
          </p:cNvPr>
          <p:cNvSpPr/>
          <p:nvPr/>
        </p:nvSpPr>
        <p:spPr>
          <a:xfrm>
            <a:off x="2071817" y="2570577"/>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E6A9E787-7DAB-5226-B57C-8B72E71AD762}"/>
              </a:ext>
            </a:extLst>
          </p:cNvPr>
          <p:cNvSpPr/>
          <p:nvPr/>
        </p:nvSpPr>
        <p:spPr>
          <a:xfrm>
            <a:off x="3077673"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inal de Multiplicação 42">
            <a:extLst>
              <a:ext uri="{FF2B5EF4-FFF2-40B4-BE49-F238E27FC236}">
                <a16:creationId xmlns:a16="http://schemas.microsoft.com/office/drawing/2014/main" id="{9627903B-38CB-49D5-C1AD-303E36FA81E7}"/>
              </a:ext>
            </a:extLst>
          </p:cNvPr>
          <p:cNvSpPr/>
          <p:nvPr/>
        </p:nvSpPr>
        <p:spPr>
          <a:xfrm>
            <a:off x="5138236" y="2504786"/>
            <a:ext cx="396284" cy="438864"/>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Meio-quadro 43">
            <a:extLst>
              <a:ext uri="{FF2B5EF4-FFF2-40B4-BE49-F238E27FC236}">
                <a16:creationId xmlns:a16="http://schemas.microsoft.com/office/drawing/2014/main" id="{D210644D-C510-C82A-A61B-CBF7B48AE7C2}"/>
              </a:ext>
            </a:extLst>
          </p:cNvPr>
          <p:cNvSpPr/>
          <p:nvPr/>
        </p:nvSpPr>
        <p:spPr>
          <a:xfrm rot="13348415">
            <a:off x="5164057" y="3032403"/>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5" name="Seta: para a Direita 44">
            <a:extLst>
              <a:ext uri="{FF2B5EF4-FFF2-40B4-BE49-F238E27FC236}">
                <a16:creationId xmlns:a16="http://schemas.microsoft.com/office/drawing/2014/main" id="{D62C85B3-2074-698D-8FA7-269F1C3D9CB5}"/>
              </a:ext>
            </a:extLst>
          </p:cNvPr>
          <p:cNvSpPr/>
          <p:nvPr/>
        </p:nvSpPr>
        <p:spPr>
          <a:xfrm rot="760074">
            <a:off x="7441303" y="3400000"/>
            <a:ext cx="1778303" cy="2077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a:extLst>
              <a:ext uri="{FF2B5EF4-FFF2-40B4-BE49-F238E27FC236}">
                <a16:creationId xmlns:a16="http://schemas.microsoft.com/office/drawing/2014/main" id="{4F4B133C-C0A0-028E-6598-A95A01628A01}"/>
              </a:ext>
            </a:extLst>
          </p:cNvPr>
          <p:cNvSpPr/>
          <p:nvPr/>
        </p:nvSpPr>
        <p:spPr>
          <a:xfrm rot="19680108">
            <a:off x="7723724" y="5204298"/>
            <a:ext cx="1778748" cy="210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a:extLst>
              <a:ext uri="{FF2B5EF4-FFF2-40B4-BE49-F238E27FC236}">
                <a16:creationId xmlns:a16="http://schemas.microsoft.com/office/drawing/2014/main" id="{59679FA1-36D0-4A98-1431-25A481D0FE1F}"/>
              </a:ext>
            </a:extLst>
          </p:cNvPr>
          <p:cNvSpPr txBox="1"/>
          <p:nvPr/>
        </p:nvSpPr>
        <p:spPr>
          <a:xfrm>
            <a:off x="9762526" y="3651867"/>
            <a:ext cx="2806995" cy="1477328"/>
          </a:xfrm>
          <a:prstGeom prst="rect">
            <a:avLst/>
          </a:prstGeom>
          <a:noFill/>
        </p:spPr>
        <p:txBody>
          <a:bodyPr wrap="square" rtlCol="0">
            <a:spAutoFit/>
          </a:bodyPr>
          <a:lstStyle/>
          <a:p>
            <a:r>
              <a:rPr lang="pt-BR" dirty="0"/>
              <a:t>Precisão espacial.</a:t>
            </a:r>
          </a:p>
          <a:p>
            <a:endParaRPr lang="pt-BR" dirty="0"/>
          </a:p>
          <a:p>
            <a:r>
              <a:rPr lang="pt-BR" dirty="0"/>
              <a:t>Downsamplig, precisão semântica.</a:t>
            </a:r>
          </a:p>
          <a:p>
            <a:endParaRPr lang="pt-BR" dirty="0"/>
          </a:p>
        </p:txBody>
      </p:sp>
      <p:sp>
        <p:nvSpPr>
          <p:cNvPr id="49" name="Meio-quadro 48">
            <a:extLst>
              <a:ext uri="{FF2B5EF4-FFF2-40B4-BE49-F238E27FC236}">
                <a16:creationId xmlns:a16="http://schemas.microsoft.com/office/drawing/2014/main" id="{785AFEE1-C716-209D-C7CB-9357113DDC3D}"/>
              </a:ext>
            </a:extLst>
          </p:cNvPr>
          <p:cNvSpPr/>
          <p:nvPr/>
        </p:nvSpPr>
        <p:spPr>
          <a:xfrm rot="13348415">
            <a:off x="9403138" y="3632568"/>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0" name="Meio-quadro 49">
            <a:extLst>
              <a:ext uri="{FF2B5EF4-FFF2-40B4-BE49-F238E27FC236}">
                <a16:creationId xmlns:a16="http://schemas.microsoft.com/office/drawing/2014/main" id="{3E4984DD-3CAD-01F0-A664-E053D548399C}"/>
              </a:ext>
            </a:extLst>
          </p:cNvPr>
          <p:cNvSpPr/>
          <p:nvPr/>
        </p:nvSpPr>
        <p:spPr>
          <a:xfrm rot="13348415">
            <a:off x="9378418" y="4353083"/>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2" name="CaixaDeTexto 51">
            <a:extLst>
              <a:ext uri="{FF2B5EF4-FFF2-40B4-BE49-F238E27FC236}">
                <a16:creationId xmlns:a16="http://schemas.microsoft.com/office/drawing/2014/main" id="{EA5DD2AB-BB32-1BE8-337F-E00FFBD11502}"/>
              </a:ext>
            </a:extLst>
          </p:cNvPr>
          <p:cNvSpPr txBox="1"/>
          <p:nvPr/>
        </p:nvSpPr>
        <p:spPr>
          <a:xfrm>
            <a:off x="9773600" y="2967673"/>
            <a:ext cx="2244982" cy="646331"/>
          </a:xfrm>
          <a:prstGeom prst="rect">
            <a:avLst/>
          </a:prstGeom>
          <a:noFill/>
        </p:spPr>
        <p:txBody>
          <a:bodyPr wrap="square">
            <a:spAutoFit/>
          </a:bodyPr>
          <a:lstStyle/>
          <a:p>
            <a:r>
              <a:rPr lang="pt-BR" sz="3600" b="1" dirty="0"/>
              <a:t>miRNET</a:t>
            </a:r>
            <a:endParaRPr lang="pt-BR" sz="3600" dirty="0"/>
          </a:p>
        </p:txBody>
      </p:sp>
    </p:spTree>
    <p:extLst>
      <p:ext uri="{BB962C8B-B14F-4D97-AF65-F5344CB8AC3E}">
        <p14:creationId xmlns:p14="http://schemas.microsoft.com/office/powerpoint/2010/main" val="16542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r>
              <a:rPr lang="pt-BR" b="1" dirty="0"/>
              <a:t>Design de rede neural em escala única (alta resolução)</a:t>
            </a:r>
          </a:p>
          <a:p>
            <a:endParaRPr lang="pt-BR" b="1" dirty="0"/>
          </a:p>
          <a:p>
            <a:endParaRPr lang="pt-BR" b="1" dirty="0"/>
          </a:p>
          <a:p>
            <a:endParaRPr lang="pt-BR" b="1" dirty="0"/>
          </a:p>
          <a:p>
            <a:endParaRPr lang="pt-BR" b="1" dirty="0"/>
          </a:p>
          <a:p>
            <a:r>
              <a:rPr lang="pt-BR" b="1" dirty="0"/>
              <a:t>Encode-</a:t>
            </a:r>
            <a:r>
              <a:rPr lang="pt-BR" b="1" dirty="0" err="1"/>
              <a:t>Decoder</a:t>
            </a:r>
            <a:r>
              <a:rPr lang="pt-BR" b="1" dirty="0"/>
              <a:t> (Downsampling and Upsamplig)</a:t>
            </a:r>
          </a:p>
          <a:p>
            <a:endParaRPr lang="pt-BR" b="1" dirty="0"/>
          </a:p>
        </p:txBody>
      </p:sp>
      <p:sp>
        <p:nvSpPr>
          <p:cNvPr id="4" name="Retângulo 3">
            <a:extLst>
              <a:ext uri="{FF2B5EF4-FFF2-40B4-BE49-F238E27FC236}">
                <a16:creationId xmlns:a16="http://schemas.microsoft.com/office/drawing/2014/main" id="{297B3A29-E2FC-E38E-9734-7397A50C31D8}"/>
              </a:ext>
            </a:extLst>
          </p:cNvPr>
          <p:cNvSpPr/>
          <p:nvPr/>
        </p:nvSpPr>
        <p:spPr>
          <a:xfrm>
            <a:off x="977444"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81C57C6B-E3E8-B3B7-9630-0329F55760F1}"/>
              </a:ext>
            </a:extLst>
          </p:cNvPr>
          <p:cNvSpPr txBox="1"/>
          <p:nvPr/>
        </p:nvSpPr>
        <p:spPr>
          <a:xfrm>
            <a:off x="2590728" y="2504786"/>
            <a:ext cx="700873" cy="707886"/>
          </a:xfrm>
          <a:prstGeom prst="rect">
            <a:avLst/>
          </a:prstGeom>
          <a:noFill/>
        </p:spPr>
        <p:txBody>
          <a:bodyPr wrap="square" rtlCol="0">
            <a:spAutoFit/>
          </a:bodyPr>
          <a:lstStyle/>
          <a:p>
            <a:r>
              <a:rPr lang="pt-BR" sz="4000" dirty="0"/>
              <a:t>...</a:t>
            </a:r>
          </a:p>
        </p:txBody>
      </p:sp>
      <p:sp>
        <p:nvSpPr>
          <p:cNvPr id="15" name="Seta: para a Direita 14">
            <a:extLst>
              <a:ext uri="{FF2B5EF4-FFF2-40B4-BE49-F238E27FC236}">
                <a16:creationId xmlns:a16="http://schemas.microsoft.com/office/drawing/2014/main" id="{34F783B7-B94C-B33E-8B0E-39F2B1BA1689}"/>
              </a:ext>
            </a:extLst>
          </p:cNvPr>
          <p:cNvSpPr/>
          <p:nvPr/>
        </p:nvSpPr>
        <p:spPr>
          <a:xfrm>
            <a:off x="3769915" y="2836617"/>
            <a:ext cx="376292" cy="175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C5A95493-D48F-9FDA-C180-5E8F34B17652}"/>
              </a:ext>
            </a:extLst>
          </p:cNvPr>
          <p:cNvSpPr/>
          <p:nvPr/>
        </p:nvSpPr>
        <p:spPr>
          <a:xfrm>
            <a:off x="823757" y="5129195"/>
            <a:ext cx="611439" cy="84631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B1B35C8A-0A1A-E93B-A37F-EDDDAAE82F20}"/>
              </a:ext>
            </a:extLst>
          </p:cNvPr>
          <p:cNvSpPr/>
          <p:nvPr/>
        </p:nvSpPr>
        <p:spPr>
          <a:xfrm>
            <a:off x="1325346" y="5260801"/>
            <a:ext cx="517475" cy="597597"/>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32F4F8C3-8B77-F0C3-16BD-D3BCACB23028}"/>
              </a:ext>
            </a:extLst>
          </p:cNvPr>
          <p:cNvSpPr/>
          <p:nvPr/>
        </p:nvSpPr>
        <p:spPr>
          <a:xfrm>
            <a:off x="1818393" y="5424216"/>
            <a:ext cx="427170" cy="38242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7CC94EEB-E5D6-878D-5AAF-26787DF47782}"/>
              </a:ext>
            </a:extLst>
          </p:cNvPr>
          <p:cNvSpPr txBox="1"/>
          <p:nvPr/>
        </p:nvSpPr>
        <p:spPr>
          <a:xfrm>
            <a:off x="2226019" y="5233265"/>
            <a:ext cx="599402" cy="707886"/>
          </a:xfrm>
          <a:prstGeom prst="rect">
            <a:avLst/>
          </a:prstGeom>
          <a:noFill/>
        </p:spPr>
        <p:txBody>
          <a:bodyPr wrap="square" rtlCol="0">
            <a:spAutoFit/>
          </a:bodyPr>
          <a:lstStyle/>
          <a:p>
            <a:r>
              <a:rPr lang="pt-BR" sz="4000" dirty="0"/>
              <a:t>...</a:t>
            </a:r>
          </a:p>
        </p:txBody>
      </p:sp>
      <p:sp>
        <p:nvSpPr>
          <p:cNvPr id="22" name="Seta: para a Direita 21">
            <a:extLst>
              <a:ext uri="{FF2B5EF4-FFF2-40B4-BE49-F238E27FC236}">
                <a16:creationId xmlns:a16="http://schemas.microsoft.com/office/drawing/2014/main" id="{A140D0D0-E7C4-7344-7750-C88E4F324270}"/>
              </a:ext>
            </a:extLst>
          </p:cNvPr>
          <p:cNvSpPr/>
          <p:nvPr/>
        </p:nvSpPr>
        <p:spPr>
          <a:xfrm>
            <a:off x="440560" y="5439800"/>
            <a:ext cx="383197" cy="1761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Retângulo 26">
            <a:extLst>
              <a:ext uri="{FF2B5EF4-FFF2-40B4-BE49-F238E27FC236}">
                <a16:creationId xmlns:a16="http://schemas.microsoft.com/office/drawing/2014/main" id="{6A708042-0490-C3F6-5898-9A0FB923BF70}"/>
              </a:ext>
            </a:extLst>
          </p:cNvPr>
          <p:cNvSpPr/>
          <p:nvPr/>
        </p:nvSpPr>
        <p:spPr>
          <a:xfrm>
            <a:off x="2857045" y="5479447"/>
            <a:ext cx="427170" cy="38242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1EF9BE0F-D969-5203-5DBB-340D54867C9B}"/>
              </a:ext>
            </a:extLst>
          </p:cNvPr>
          <p:cNvSpPr/>
          <p:nvPr/>
        </p:nvSpPr>
        <p:spPr>
          <a:xfrm>
            <a:off x="3264603" y="5363254"/>
            <a:ext cx="517475" cy="597597"/>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A5FEB2A-D8E6-EC02-6214-DBA60DE41E8D}"/>
              </a:ext>
            </a:extLst>
          </p:cNvPr>
          <p:cNvSpPr/>
          <p:nvPr/>
        </p:nvSpPr>
        <p:spPr>
          <a:xfrm>
            <a:off x="3777898" y="5233265"/>
            <a:ext cx="611439" cy="846312"/>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Seta: para a Direita 29">
            <a:extLst>
              <a:ext uri="{FF2B5EF4-FFF2-40B4-BE49-F238E27FC236}">
                <a16:creationId xmlns:a16="http://schemas.microsoft.com/office/drawing/2014/main" id="{39AE7E59-3112-7C5C-0373-85B6F7425E59}"/>
              </a:ext>
            </a:extLst>
          </p:cNvPr>
          <p:cNvSpPr/>
          <p:nvPr/>
        </p:nvSpPr>
        <p:spPr>
          <a:xfrm>
            <a:off x="4443144" y="5551467"/>
            <a:ext cx="469570" cy="2099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a:extLst>
              <a:ext uri="{FF2B5EF4-FFF2-40B4-BE49-F238E27FC236}">
                <a16:creationId xmlns:a16="http://schemas.microsoft.com/office/drawing/2014/main" id="{DFC127C5-B89C-5933-6A9F-822C4FC91009}"/>
              </a:ext>
            </a:extLst>
          </p:cNvPr>
          <p:cNvSpPr txBox="1"/>
          <p:nvPr/>
        </p:nvSpPr>
        <p:spPr>
          <a:xfrm>
            <a:off x="5623642" y="2343485"/>
            <a:ext cx="2806995" cy="1477328"/>
          </a:xfrm>
          <a:prstGeom prst="rect">
            <a:avLst/>
          </a:prstGeom>
          <a:noFill/>
        </p:spPr>
        <p:txBody>
          <a:bodyPr wrap="square" rtlCol="0">
            <a:spAutoFit/>
          </a:bodyPr>
          <a:lstStyle/>
          <a:p>
            <a:r>
              <a:rPr lang="pt-BR" dirty="0"/>
              <a:t>Downsamplig ou Upsamplig, precisão semântica.</a:t>
            </a:r>
          </a:p>
          <a:p>
            <a:endParaRPr lang="pt-BR" dirty="0"/>
          </a:p>
          <a:p>
            <a:r>
              <a:rPr lang="pt-BR" dirty="0"/>
              <a:t>Precisão espacial.</a:t>
            </a:r>
          </a:p>
        </p:txBody>
      </p:sp>
      <p:sp>
        <p:nvSpPr>
          <p:cNvPr id="35" name="Sinal de Multiplicação 34">
            <a:extLst>
              <a:ext uri="{FF2B5EF4-FFF2-40B4-BE49-F238E27FC236}">
                <a16:creationId xmlns:a16="http://schemas.microsoft.com/office/drawing/2014/main" id="{697375D4-395F-2549-80DE-2DCE45CA597E}"/>
              </a:ext>
            </a:extLst>
          </p:cNvPr>
          <p:cNvSpPr/>
          <p:nvPr/>
        </p:nvSpPr>
        <p:spPr>
          <a:xfrm>
            <a:off x="5138237" y="5143034"/>
            <a:ext cx="396284" cy="438864"/>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1D585B7A-F595-AF3B-E53C-706129AF88DB}"/>
              </a:ext>
            </a:extLst>
          </p:cNvPr>
          <p:cNvSpPr txBox="1"/>
          <p:nvPr/>
        </p:nvSpPr>
        <p:spPr>
          <a:xfrm>
            <a:off x="5526716" y="5060663"/>
            <a:ext cx="2806995" cy="1754326"/>
          </a:xfrm>
          <a:prstGeom prst="rect">
            <a:avLst/>
          </a:prstGeom>
          <a:noFill/>
        </p:spPr>
        <p:txBody>
          <a:bodyPr wrap="square" rtlCol="0">
            <a:spAutoFit/>
          </a:bodyPr>
          <a:lstStyle/>
          <a:p>
            <a:r>
              <a:rPr lang="pt-BR" dirty="0"/>
              <a:t>Precisão espacial.</a:t>
            </a:r>
          </a:p>
          <a:p>
            <a:endParaRPr lang="pt-BR" dirty="0"/>
          </a:p>
          <a:p>
            <a:r>
              <a:rPr lang="pt-BR" dirty="0"/>
              <a:t>Downsamplig ou Upsamplig, precisão semântica.</a:t>
            </a:r>
          </a:p>
          <a:p>
            <a:endParaRPr lang="pt-BR" dirty="0"/>
          </a:p>
        </p:txBody>
      </p:sp>
      <p:sp>
        <p:nvSpPr>
          <p:cNvPr id="37" name="Meio-quadro 36">
            <a:extLst>
              <a:ext uri="{FF2B5EF4-FFF2-40B4-BE49-F238E27FC236}">
                <a16:creationId xmlns:a16="http://schemas.microsoft.com/office/drawing/2014/main" id="{2931471C-7357-D7FF-8DB9-D740EF1FDD69}"/>
              </a:ext>
            </a:extLst>
          </p:cNvPr>
          <p:cNvSpPr/>
          <p:nvPr/>
        </p:nvSpPr>
        <p:spPr>
          <a:xfrm rot="13348415">
            <a:off x="5164058" y="5670651"/>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8" name="Seta: para a Direita 37">
            <a:extLst>
              <a:ext uri="{FF2B5EF4-FFF2-40B4-BE49-F238E27FC236}">
                <a16:creationId xmlns:a16="http://schemas.microsoft.com/office/drawing/2014/main" id="{759D64AE-B30B-785F-58F2-C3E1F0E30644}"/>
              </a:ext>
            </a:extLst>
          </p:cNvPr>
          <p:cNvSpPr/>
          <p:nvPr/>
        </p:nvSpPr>
        <p:spPr>
          <a:xfrm>
            <a:off x="447781" y="2886630"/>
            <a:ext cx="383197" cy="1761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a:extLst>
              <a:ext uri="{FF2B5EF4-FFF2-40B4-BE49-F238E27FC236}">
                <a16:creationId xmlns:a16="http://schemas.microsoft.com/office/drawing/2014/main" id="{1772A806-8E67-B988-C30C-F85722AC8A3A}"/>
              </a:ext>
            </a:extLst>
          </p:cNvPr>
          <p:cNvSpPr/>
          <p:nvPr/>
        </p:nvSpPr>
        <p:spPr>
          <a:xfrm>
            <a:off x="1502692"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C1C099BE-1ADF-7945-54E0-148C432F1219}"/>
              </a:ext>
            </a:extLst>
          </p:cNvPr>
          <p:cNvSpPr/>
          <p:nvPr/>
        </p:nvSpPr>
        <p:spPr>
          <a:xfrm>
            <a:off x="2071817" y="2570577"/>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E6A9E787-7DAB-5226-B57C-8B72E71AD762}"/>
              </a:ext>
            </a:extLst>
          </p:cNvPr>
          <p:cNvSpPr/>
          <p:nvPr/>
        </p:nvSpPr>
        <p:spPr>
          <a:xfrm>
            <a:off x="3077673" y="2558442"/>
            <a:ext cx="628662" cy="808244"/>
          </a:xfrm>
          <a:prstGeom prst="rect">
            <a:avLst/>
          </a:prstGeom>
          <a:scene3d>
            <a:camera prst="isometricOffAxis2Righ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inal de Multiplicação 42">
            <a:extLst>
              <a:ext uri="{FF2B5EF4-FFF2-40B4-BE49-F238E27FC236}">
                <a16:creationId xmlns:a16="http://schemas.microsoft.com/office/drawing/2014/main" id="{9627903B-38CB-49D5-C1AD-303E36FA81E7}"/>
              </a:ext>
            </a:extLst>
          </p:cNvPr>
          <p:cNvSpPr/>
          <p:nvPr/>
        </p:nvSpPr>
        <p:spPr>
          <a:xfrm>
            <a:off x="5138236" y="2504786"/>
            <a:ext cx="396284" cy="438864"/>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Meio-quadro 43">
            <a:extLst>
              <a:ext uri="{FF2B5EF4-FFF2-40B4-BE49-F238E27FC236}">
                <a16:creationId xmlns:a16="http://schemas.microsoft.com/office/drawing/2014/main" id="{D210644D-C510-C82A-A61B-CBF7B48AE7C2}"/>
              </a:ext>
            </a:extLst>
          </p:cNvPr>
          <p:cNvSpPr/>
          <p:nvPr/>
        </p:nvSpPr>
        <p:spPr>
          <a:xfrm rot="13348415">
            <a:off x="5208620" y="3455438"/>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5" name="Seta: para a Direita 44">
            <a:extLst>
              <a:ext uri="{FF2B5EF4-FFF2-40B4-BE49-F238E27FC236}">
                <a16:creationId xmlns:a16="http://schemas.microsoft.com/office/drawing/2014/main" id="{D62C85B3-2074-698D-8FA7-269F1C3D9CB5}"/>
              </a:ext>
            </a:extLst>
          </p:cNvPr>
          <p:cNvSpPr/>
          <p:nvPr/>
        </p:nvSpPr>
        <p:spPr>
          <a:xfrm rot="396671">
            <a:off x="7502433" y="3622350"/>
            <a:ext cx="1778303" cy="2077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a:extLst>
              <a:ext uri="{FF2B5EF4-FFF2-40B4-BE49-F238E27FC236}">
                <a16:creationId xmlns:a16="http://schemas.microsoft.com/office/drawing/2014/main" id="{4F4B133C-C0A0-028E-6598-A95A01628A01}"/>
              </a:ext>
            </a:extLst>
          </p:cNvPr>
          <p:cNvSpPr/>
          <p:nvPr/>
        </p:nvSpPr>
        <p:spPr>
          <a:xfrm rot="19680108">
            <a:off x="7723724" y="5204298"/>
            <a:ext cx="1778748" cy="210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a:extLst>
              <a:ext uri="{FF2B5EF4-FFF2-40B4-BE49-F238E27FC236}">
                <a16:creationId xmlns:a16="http://schemas.microsoft.com/office/drawing/2014/main" id="{59679FA1-36D0-4A98-1431-25A481D0FE1F}"/>
              </a:ext>
            </a:extLst>
          </p:cNvPr>
          <p:cNvSpPr txBox="1"/>
          <p:nvPr/>
        </p:nvSpPr>
        <p:spPr>
          <a:xfrm>
            <a:off x="9762526" y="3651867"/>
            <a:ext cx="2806995" cy="1477328"/>
          </a:xfrm>
          <a:prstGeom prst="rect">
            <a:avLst/>
          </a:prstGeom>
          <a:noFill/>
        </p:spPr>
        <p:txBody>
          <a:bodyPr wrap="square" rtlCol="0">
            <a:spAutoFit/>
          </a:bodyPr>
          <a:lstStyle/>
          <a:p>
            <a:r>
              <a:rPr lang="pt-BR" dirty="0"/>
              <a:t>Precisão espacial.</a:t>
            </a:r>
          </a:p>
          <a:p>
            <a:endParaRPr lang="pt-BR" dirty="0"/>
          </a:p>
          <a:p>
            <a:r>
              <a:rPr lang="pt-BR" dirty="0"/>
              <a:t>Downsamplig, precisão semântica.</a:t>
            </a:r>
          </a:p>
          <a:p>
            <a:endParaRPr lang="pt-BR" dirty="0"/>
          </a:p>
        </p:txBody>
      </p:sp>
      <p:sp>
        <p:nvSpPr>
          <p:cNvPr id="49" name="Meio-quadro 48">
            <a:extLst>
              <a:ext uri="{FF2B5EF4-FFF2-40B4-BE49-F238E27FC236}">
                <a16:creationId xmlns:a16="http://schemas.microsoft.com/office/drawing/2014/main" id="{785AFEE1-C716-209D-C7CB-9357113DDC3D}"/>
              </a:ext>
            </a:extLst>
          </p:cNvPr>
          <p:cNvSpPr/>
          <p:nvPr/>
        </p:nvSpPr>
        <p:spPr>
          <a:xfrm rot="13348415">
            <a:off x="9403138" y="3632568"/>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0" name="Meio-quadro 49">
            <a:extLst>
              <a:ext uri="{FF2B5EF4-FFF2-40B4-BE49-F238E27FC236}">
                <a16:creationId xmlns:a16="http://schemas.microsoft.com/office/drawing/2014/main" id="{3E4984DD-3CAD-01F0-A664-E053D548399C}"/>
              </a:ext>
            </a:extLst>
          </p:cNvPr>
          <p:cNvSpPr/>
          <p:nvPr/>
        </p:nvSpPr>
        <p:spPr>
          <a:xfrm rot="13348415">
            <a:off x="9378418" y="4353083"/>
            <a:ext cx="344641" cy="210409"/>
          </a:xfrm>
          <a:prstGeom prst="halfFram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2" name="CaixaDeTexto 51">
            <a:extLst>
              <a:ext uri="{FF2B5EF4-FFF2-40B4-BE49-F238E27FC236}">
                <a16:creationId xmlns:a16="http://schemas.microsoft.com/office/drawing/2014/main" id="{EA5DD2AB-BB32-1BE8-337F-E00FFBD11502}"/>
              </a:ext>
            </a:extLst>
          </p:cNvPr>
          <p:cNvSpPr txBox="1"/>
          <p:nvPr/>
        </p:nvSpPr>
        <p:spPr>
          <a:xfrm>
            <a:off x="9773600" y="2967673"/>
            <a:ext cx="2244982" cy="646331"/>
          </a:xfrm>
          <a:prstGeom prst="rect">
            <a:avLst/>
          </a:prstGeom>
          <a:noFill/>
        </p:spPr>
        <p:txBody>
          <a:bodyPr wrap="square">
            <a:spAutoFit/>
          </a:bodyPr>
          <a:lstStyle/>
          <a:p>
            <a:r>
              <a:rPr lang="pt-BR" sz="3600" b="1" dirty="0"/>
              <a:t>miRNET</a:t>
            </a:r>
            <a:endParaRPr lang="pt-BR" sz="3600" dirty="0"/>
          </a:p>
        </p:txBody>
      </p:sp>
    </p:spTree>
    <p:extLst>
      <p:ext uri="{BB962C8B-B14F-4D97-AF65-F5344CB8AC3E}">
        <p14:creationId xmlns:p14="http://schemas.microsoft.com/office/powerpoint/2010/main" val="158613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pic>
        <p:nvPicPr>
          <p:cNvPr id="26" name="Espaço Reservado para Conteúdo 25">
            <a:extLst>
              <a:ext uri="{FF2B5EF4-FFF2-40B4-BE49-F238E27FC236}">
                <a16:creationId xmlns:a16="http://schemas.microsoft.com/office/drawing/2014/main" id="{17DF27AE-3C86-393D-F999-B7CF15CBC4A6}"/>
              </a:ext>
            </a:extLst>
          </p:cNvPr>
          <p:cNvPicPr>
            <a:picLocks noGrp="1" noChangeAspect="1"/>
          </p:cNvPicPr>
          <p:nvPr>
            <p:ph idx="1"/>
          </p:nvPr>
        </p:nvPicPr>
        <p:blipFill>
          <a:blip r:embed="rId2"/>
          <a:stretch>
            <a:fillRect/>
          </a:stretch>
        </p:blipFill>
        <p:spPr>
          <a:xfrm>
            <a:off x="1576124" y="1825625"/>
            <a:ext cx="9039751" cy="4351338"/>
          </a:xfrm>
          <a:prstGeom prst="rect">
            <a:avLst/>
          </a:prstGeom>
        </p:spPr>
      </p:pic>
    </p:spTree>
    <p:extLst>
      <p:ext uri="{BB962C8B-B14F-4D97-AF65-F5344CB8AC3E}">
        <p14:creationId xmlns:p14="http://schemas.microsoft.com/office/powerpoint/2010/main" val="397726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pic>
        <p:nvPicPr>
          <p:cNvPr id="5" name="Espaço Reservado para Conteúdo 25">
            <a:extLst>
              <a:ext uri="{FF2B5EF4-FFF2-40B4-BE49-F238E27FC236}">
                <a16:creationId xmlns:a16="http://schemas.microsoft.com/office/drawing/2014/main" id="{236B5B6A-13DA-BD83-7A6A-0CC2F8FFD846}"/>
              </a:ext>
            </a:extLst>
          </p:cNvPr>
          <p:cNvPicPr>
            <a:picLocks noChangeAspect="1"/>
          </p:cNvPicPr>
          <p:nvPr/>
        </p:nvPicPr>
        <p:blipFill rotWithShape="1">
          <a:blip r:embed="rId2"/>
          <a:srcRect l="5854" r="24633" b="26622"/>
          <a:stretch/>
        </p:blipFill>
        <p:spPr>
          <a:xfrm>
            <a:off x="2702442" y="3118959"/>
            <a:ext cx="6283842" cy="3192942"/>
          </a:xfrm>
          <a:prstGeom prst="rect">
            <a:avLst/>
          </a:prstGeom>
        </p:spPr>
      </p:pic>
      <p:pic>
        <p:nvPicPr>
          <p:cNvPr id="7" name="Imagem 6">
            <a:extLst>
              <a:ext uri="{FF2B5EF4-FFF2-40B4-BE49-F238E27FC236}">
                <a16:creationId xmlns:a16="http://schemas.microsoft.com/office/drawing/2014/main" id="{ED0FD9B9-3937-A9E1-B72E-405EC79A4BC3}"/>
              </a:ext>
            </a:extLst>
          </p:cNvPr>
          <p:cNvPicPr>
            <a:picLocks noChangeAspect="1"/>
          </p:cNvPicPr>
          <p:nvPr/>
        </p:nvPicPr>
        <p:blipFill>
          <a:blip r:embed="rId3"/>
          <a:stretch>
            <a:fillRect/>
          </a:stretch>
        </p:blipFill>
        <p:spPr>
          <a:xfrm>
            <a:off x="2702442" y="5667044"/>
            <a:ext cx="2922071" cy="644857"/>
          </a:xfrm>
          <a:prstGeom prst="rect">
            <a:avLst/>
          </a:prstGeom>
        </p:spPr>
      </p:pic>
      <p:pic>
        <p:nvPicPr>
          <p:cNvPr id="8" name="Imagem 7">
            <a:extLst>
              <a:ext uri="{FF2B5EF4-FFF2-40B4-BE49-F238E27FC236}">
                <a16:creationId xmlns:a16="http://schemas.microsoft.com/office/drawing/2014/main" id="{FCAEB51D-EA92-622C-C3CA-06EAA369716C}"/>
              </a:ext>
            </a:extLst>
          </p:cNvPr>
          <p:cNvPicPr>
            <a:picLocks noChangeAspect="1"/>
          </p:cNvPicPr>
          <p:nvPr/>
        </p:nvPicPr>
        <p:blipFill>
          <a:blip r:embed="rId3"/>
          <a:stretch>
            <a:fillRect/>
          </a:stretch>
        </p:blipFill>
        <p:spPr>
          <a:xfrm>
            <a:off x="7892903" y="5957777"/>
            <a:ext cx="1991003" cy="644857"/>
          </a:xfrm>
          <a:prstGeom prst="rect">
            <a:avLst/>
          </a:prstGeom>
        </p:spPr>
      </p:pic>
      <p:pic>
        <p:nvPicPr>
          <p:cNvPr id="9" name="Imagem 8">
            <a:extLst>
              <a:ext uri="{FF2B5EF4-FFF2-40B4-BE49-F238E27FC236}">
                <a16:creationId xmlns:a16="http://schemas.microsoft.com/office/drawing/2014/main" id="{114C295C-E643-081E-1937-E1756FAF2964}"/>
              </a:ext>
            </a:extLst>
          </p:cNvPr>
          <p:cNvPicPr>
            <a:picLocks noChangeAspect="1"/>
          </p:cNvPicPr>
          <p:nvPr/>
        </p:nvPicPr>
        <p:blipFill>
          <a:blip r:embed="rId3"/>
          <a:stretch>
            <a:fillRect/>
          </a:stretch>
        </p:blipFill>
        <p:spPr>
          <a:xfrm>
            <a:off x="6327775" y="5667043"/>
            <a:ext cx="2740026" cy="644857"/>
          </a:xfrm>
          <a:prstGeom prst="rect">
            <a:avLst/>
          </a:prstGeom>
        </p:spPr>
      </p:pic>
      <p:pic>
        <p:nvPicPr>
          <p:cNvPr id="11" name="Imagem 10">
            <a:extLst>
              <a:ext uri="{FF2B5EF4-FFF2-40B4-BE49-F238E27FC236}">
                <a16:creationId xmlns:a16="http://schemas.microsoft.com/office/drawing/2014/main" id="{238FAE77-DD5E-96C8-86EC-807E44F0122D}"/>
              </a:ext>
            </a:extLst>
          </p:cNvPr>
          <p:cNvPicPr>
            <a:picLocks noChangeAspect="1"/>
          </p:cNvPicPr>
          <p:nvPr/>
        </p:nvPicPr>
        <p:blipFill>
          <a:blip r:embed="rId4"/>
          <a:stretch>
            <a:fillRect/>
          </a:stretch>
        </p:blipFill>
        <p:spPr>
          <a:xfrm>
            <a:off x="6042746" y="5729233"/>
            <a:ext cx="285030" cy="123570"/>
          </a:xfrm>
          <a:prstGeom prst="rect">
            <a:avLst/>
          </a:prstGeom>
        </p:spPr>
      </p:pic>
      <p:pic>
        <p:nvPicPr>
          <p:cNvPr id="12" name="Imagem 11">
            <a:extLst>
              <a:ext uri="{FF2B5EF4-FFF2-40B4-BE49-F238E27FC236}">
                <a16:creationId xmlns:a16="http://schemas.microsoft.com/office/drawing/2014/main" id="{6FF1471D-6A58-7599-0B18-09C503CE9495}"/>
              </a:ext>
            </a:extLst>
          </p:cNvPr>
          <p:cNvPicPr>
            <a:picLocks noChangeAspect="1"/>
          </p:cNvPicPr>
          <p:nvPr/>
        </p:nvPicPr>
        <p:blipFill>
          <a:blip r:embed="rId4"/>
          <a:stretch>
            <a:fillRect/>
          </a:stretch>
        </p:blipFill>
        <p:spPr>
          <a:xfrm>
            <a:off x="5602214" y="5707802"/>
            <a:ext cx="285030" cy="123570"/>
          </a:xfrm>
          <a:prstGeom prst="rect">
            <a:avLst/>
          </a:prstGeom>
        </p:spPr>
      </p:pic>
      <p:sp>
        <p:nvSpPr>
          <p:cNvPr id="13" name="Espaço Reservado para Conteúdo 2">
            <a:extLst>
              <a:ext uri="{FF2B5EF4-FFF2-40B4-BE49-F238E27FC236}">
                <a16:creationId xmlns:a16="http://schemas.microsoft.com/office/drawing/2014/main" id="{60E90361-12B9-05AE-F688-8D29DFA1048E}"/>
              </a:ext>
            </a:extLst>
          </p:cNvPr>
          <p:cNvSpPr>
            <a:spLocks noGrp="1"/>
          </p:cNvSpPr>
          <p:nvPr>
            <p:ph idx="1"/>
          </p:nvPr>
        </p:nvSpPr>
        <p:spPr>
          <a:xfrm>
            <a:off x="838200" y="1825625"/>
            <a:ext cx="10515600" cy="4351338"/>
          </a:xfrm>
        </p:spPr>
        <p:txBody>
          <a:bodyPr/>
          <a:lstStyle/>
          <a:p>
            <a:r>
              <a:rPr lang="pt-BR" dirty="0"/>
              <a:t>A rede miRNET é baseada em design residual recursivo. O núcleo desta abordagem é um bloco residual </a:t>
            </a:r>
            <a:r>
              <a:rPr lang="pt-BR" dirty="0" err="1"/>
              <a:t>multi-escala</a:t>
            </a:r>
            <a:r>
              <a:rPr lang="pt-BR" dirty="0"/>
              <a:t> (MRB) onde contém vários elementos chaves para abordagem.</a:t>
            </a:r>
          </a:p>
          <a:p>
            <a:endParaRPr lang="pt-BR" b="1" dirty="0"/>
          </a:p>
        </p:txBody>
      </p:sp>
      <p:pic>
        <p:nvPicPr>
          <p:cNvPr id="15" name="Imagem 14">
            <a:extLst>
              <a:ext uri="{FF2B5EF4-FFF2-40B4-BE49-F238E27FC236}">
                <a16:creationId xmlns:a16="http://schemas.microsoft.com/office/drawing/2014/main" id="{2CB73C0C-B209-58F7-B38D-352304FDD1A7}"/>
              </a:ext>
            </a:extLst>
          </p:cNvPr>
          <p:cNvPicPr>
            <a:picLocks noChangeAspect="1"/>
          </p:cNvPicPr>
          <p:nvPr/>
        </p:nvPicPr>
        <p:blipFill>
          <a:blip r:embed="rId5"/>
          <a:stretch>
            <a:fillRect/>
          </a:stretch>
        </p:blipFill>
        <p:spPr>
          <a:xfrm>
            <a:off x="9030849" y="2830686"/>
            <a:ext cx="3057898" cy="3346277"/>
          </a:xfrm>
          <a:prstGeom prst="rect">
            <a:avLst/>
          </a:prstGeom>
        </p:spPr>
      </p:pic>
    </p:spTree>
    <p:extLst>
      <p:ext uri="{BB962C8B-B14F-4D97-AF65-F5344CB8AC3E}">
        <p14:creationId xmlns:p14="http://schemas.microsoft.com/office/powerpoint/2010/main" val="372569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9F56A-97FC-7CCD-E5BA-3B5E230AD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9DAB9-0612-F0CD-7BB1-AF52B98B321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F22F88A5-87D1-340F-853F-8C2ED8F8C877}"/>
              </a:ext>
            </a:extLst>
          </p:cNvPr>
          <p:cNvSpPr>
            <a:spLocks noGrp="1"/>
          </p:cNvSpPr>
          <p:nvPr>
            <p:ph idx="1"/>
          </p:nvPr>
        </p:nvSpPr>
        <p:spPr/>
        <p:txBody>
          <a:bodyPr/>
          <a:lstStyle/>
          <a:p>
            <a:r>
              <a:rPr lang="pt-BR" dirty="0"/>
              <a:t>o ramo principal é dedicado a preservar a resolução espacial dos recursos em toda rede, permitindo manter detalhes espaciais precisos.</a:t>
            </a:r>
          </a:p>
          <a:p>
            <a:endParaRPr lang="pt-BR" dirty="0"/>
          </a:p>
          <a:p>
            <a:endParaRPr lang="pt-BR" dirty="0"/>
          </a:p>
          <a:p>
            <a:endParaRPr lang="pt-BR" dirty="0"/>
          </a:p>
          <a:p>
            <a:endParaRPr lang="pt-BR" dirty="0"/>
          </a:p>
          <a:p>
            <a:endParaRPr lang="pt-BR" dirty="0"/>
          </a:p>
        </p:txBody>
      </p:sp>
      <p:pic>
        <p:nvPicPr>
          <p:cNvPr id="7" name="Imagem 6">
            <a:extLst>
              <a:ext uri="{FF2B5EF4-FFF2-40B4-BE49-F238E27FC236}">
                <a16:creationId xmlns:a16="http://schemas.microsoft.com/office/drawing/2014/main" id="{BD5B75CC-5E2B-5170-BF03-59DCA18AA72A}"/>
              </a:ext>
            </a:extLst>
          </p:cNvPr>
          <p:cNvPicPr>
            <a:picLocks noChangeAspect="1"/>
          </p:cNvPicPr>
          <p:nvPr/>
        </p:nvPicPr>
        <p:blipFill>
          <a:blip r:embed="rId2"/>
          <a:stretch>
            <a:fillRect/>
          </a:stretch>
        </p:blipFill>
        <p:spPr>
          <a:xfrm>
            <a:off x="961534" y="3572609"/>
            <a:ext cx="7030431" cy="857370"/>
          </a:xfrm>
          <a:prstGeom prst="rect">
            <a:avLst/>
          </a:prstGeom>
        </p:spPr>
      </p:pic>
      <p:pic>
        <p:nvPicPr>
          <p:cNvPr id="9" name="Imagem 8">
            <a:extLst>
              <a:ext uri="{FF2B5EF4-FFF2-40B4-BE49-F238E27FC236}">
                <a16:creationId xmlns:a16="http://schemas.microsoft.com/office/drawing/2014/main" id="{77BEA0BF-7E22-DB16-D43E-E6C9DDD7C275}"/>
              </a:ext>
            </a:extLst>
          </p:cNvPr>
          <p:cNvPicPr>
            <a:picLocks noChangeAspect="1"/>
          </p:cNvPicPr>
          <p:nvPr/>
        </p:nvPicPr>
        <p:blipFill>
          <a:blip r:embed="rId3"/>
          <a:stretch>
            <a:fillRect/>
          </a:stretch>
        </p:blipFill>
        <p:spPr>
          <a:xfrm>
            <a:off x="8084240" y="2734000"/>
            <a:ext cx="3269560" cy="3577900"/>
          </a:xfrm>
          <a:prstGeom prst="rect">
            <a:avLst/>
          </a:prstGeom>
        </p:spPr>
      </p:pic>
    </p:spTree>
    <p:extLst>
      <p:ext uri="{BB962C8B-B14F-4D97-AF65-F5344CB8AC3E}">
        <p14:creationId xmlns:p14="http://schemas.microsoft.com/office/powerpoint/2010/main" val="390698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1" y="1690688"/>
            <a:ext cx="5257800" cy="4351338"/>
          </a:xfrm>
        </p:spPr>
        <p:txBody>
          <a:bodyPr>
            <a:normAutofit lnSpcReduction="10000"/>
          </a:bodyPr>
          <a:lstStyle/>
          <a:p>
            <a:pPr marL="0" indent="0">
              <a:buNone/>
            </a:pPr>
            <a:r>
              <a:rPr lang="pt-BR" dirty="0"/>
              <a:t>Unidade de atenção dupla (DAU)</a:t>
            </a:r>
          </a:p>
          <a:p>
            <a:r>
              <a:rPr lang="pt-BR" sz="2400" dirty="0"/>
              <a:t>Utilizada para extrair características nos fluxos convolucionais. </a:t>
            </a:r>
            <a:br>
              <a:rPr lang="pt-BR" sz="2400" dirty="0"/>
            </a:br>
            <a:endParaRPr lang="pt-BR" sz="2400" dirty="0"/>
          </a:p>
          <a:p>
            <a:r>
              <a:rPr lang="pt-BR" sz="2400" dirty="0"/>
              <a:t>Partilha informações dentro de um tensor de características, tanto ao longo das dimensões espaciais como do canal. </a:t>
            </a:r>
            <a:br>
              <a:rPr lang="pt-BR" sz="2400" dirty="0"/>
            </a:br>
            <a:endParaRPr lang="pt-BR" sz="2400" dirty="0"/>
          </a:p>
          <a:p>
            <a:r>
              <a:rPr lang="pt-BR" sz="2400" dirty="0"/>
              <a:t>suprime as características menos úteis e só permite que as mais informativas passem adiante. </a:t>
            </a:r>
          </a:p>
          <a:p>
            <a:endParaRPr lang="pt-BR" dirty="0"/>
          </a:p>
        </p:txBody>
      </p:sp>
      <p:pic>
        <p:nvPicPr>
          <p:cNvPr id="2050" name="Picture 2">
            <a:extLst>
              <a:ext uri="{FF2B5EF4-FFF2-40B4-BE49-F238E27FC236}">
                <a16:creationId xmlns:a16="http://schemas.microsoft.com/office/drawing/2014/main" id="{200049FB-5B6E-BAE6-185A-7AA0DBB1B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524" y="2638425"/>
            <a:ext cx="6300476" cy="19526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3A98A008-8289-7C6D-71A2-E3E3437CE4F3}"/>
              </a:ext>
            </a:extLst>
          </p:cNvPr>
          <p:cNvPicPr>
            <a:picLocks noChangeAspect="1"/>
          </p:cNvPicPr>
          <p:nvPr/>
        </p:nvPicPr>
        <p:blipFill>
          <a:blip r:embed="rId3"/>
          <a:stretch>
            <a:fillRect/>
          </a:stretch>
        </p:blipFill>
        <p:spPr>
          <a:xfrm>
            <a:off x="7772118" y="756405"/>
            <a:ext cx="4039164" cy="543001"/>
          </a:xfrm>
          <a:prstGeom prst="rect">
            <a:avLst/>
          </a:prstGeom>
        </p:spPr>
      </p:pic>
    </p:spTree>
    <p:extLst>
      <p:ext uri="{BB962C8B-B14F-4D97-AF65-F5344CB8AC3E}">
        <p14:creationId xmlns:p14="http://schemas.microsoft.com/office/powerpoint/2010/main" val="152181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9359096-6B47-BEA3-55AD-95F90CDC8489}"/>
              </a:ext>
            </a:extLst>
          </p:cNvPr>
          <p:cNvSpPr>
            <a:spLocks noGrp="1"/>
          </p:cNvSpPr>
          <p:nvPr>
            <p:ph idx="1"/>
          </p:nvPr>
        </p:nvSpPr>
        <p:spPr/>
        <p:txBody>
          <a:bodyPr/>
          <a:lstStyle/>
          <a:p>
            <a:r>
              <a:rPr lang="pt-BR" dirty="0"/>
              <a:t>O ramo </a:t>
            </a:r>
            <a:r>
              <a:rPr lang="pt-BR" b="1" dirty="0"/>
              <a:t>Spatial Attention </a:t>
            </a:r>
            <a:r>
              <a:rPr lang="pt-BR" dirty="0"/>
              <a:t>foi concebido para explorar as dependências inter-espaciais das características convolucionais. O objetivo da Atenção espacial é gerar um mapa de atenção espacial e utilizá-lo para recalibrar as características de entrada.</a:t>
            </a:r>
          </a:p>
        </p:txBody>
      </p:sp>
      <p:pic>
        <p:nvPicPr>
          <p:cNvPr id="4" name="Picture 2">
            <a:extLst>
              <a:ext uri="{FF2B5EF4-FFF2-40B4-BE49-F238E27FC236}">
                <a16:creationId xmlns:a16="http://schemas.microsoft.com/office/drawing/2014/main" id="{5AC3B38D-D2E7-B3C9-3D09-FA65283EE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9" r="20084" b="54874"/>
          <a:stretch/>
        </p:blipFill>
        <p:spPr bwMode="auto">
          <a:xfrm>
            <a:off x="3114424" y="4001294"/>
            <a:ext cx="5963151" cy="110658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B117AC1D-044C-B11C-E850-798D82BC3E7F}"/>
              </a:ext>
            </a:extLst>
          </p:cNvPr>
          <p:cNvPicPr>
            <a:picLocks noChangeAspect="1"/>
          </p:cNvPicPr>
          <p:nvPr/>
        </p:nvPicPr>
        <p:blipFill>
          <a:blip r:embed="rId3"/>
          <a:stretch>
            <a:fillRect/>
          </a:stretch>
        </p:blipFill>
        <p:spPr>
          <a:xfrm>
            <a:off x="7772118" y="756405"/>
            <a:ext cx="4039164" cy="543001"/>
          </a:xfrm>
          <a:prstGeom prst="rect">
            <a:avLst/>
          </a:prstGeom>
        </p:spPr>
      </p:pic>
    </p:spTree>
    <p:extLst>
      <p:ext uri="{BB962C8B-B14F-4D97-AF65-F5344CB8AC3E}">
        <p14:creationId xmlns:p14="http://schemas.microsoft.com/office/powerpoint/2010/main" val="153253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9359096-6B47-BEA3-55AD-95F90CDC8489}"/>
              </a:ext>
            </a:extLst>
          </p:cNvPr>
          <p:cNvSpPr>
            <a:spLocks noGrp="1"/>
          </p:cNvSpPr>
          <p:nvPr>
            <p:ph idx="1"/>
          </p:nvPr>
        </p:nvSpPr>
        <p:spPr/>
        <p:txBody>
          <a:bodyPr/>
          <a:lstStyle/>
          <a:p>
            <a:r>
              <a:rPr lang="pt-BR" dirty="0"/>
              <a:t> Para gerar o mapa de atenção espacial, o ramo de atenção espacial começa por aplicar de forma independente as operações Global </a:t>
            </a:r>
            <a:r>
              <a:rPr lang="pt-BR" dirty="0" err="1"/>
              <a:t>Average</a:t>
            </a:r>
            <a:r>
              <a:rPr lang="pt-BR" dirty="0"/>
              <a:t> </a:t>
            </a:r>
            <a:r>
              <a:rPr lang="pt-BR" dirty="0" err="1"/>
              <a:t>Pooling</a:t>
            </a:r>
            <a:r>
              <a:rPr lang="pt-BR" dirty="0"/>
              <a:t> e Max </a:t>
            </a:r>
            <a:r>
              <a:rPr lang="pt-BR" dirty="0" err="1"/>
              <a:t>Pooling</a:t>
            </a:r>
            <a:r>
              <a:rPr lang="pt-BR" dirty="0"/>
              <a:t> nas características de entrada ao longo das dimensões do canal e concatena os resultados para formar um mapa de características resultante que é depois passado por uma convolução e ativação sigmoide para obter o mapa de atenção espacial. Este mapa de atenção espacial é então utilizado para redimensionar o mapa de características de entrada.</a:t>
            </a:r>
          </a:p>
        </p:txBody>
      </p:sp>
      <p:pic>
        <p:nvPicPr>
          <p:cNvPr id="4" name="Picture 2">
            <a:extLst>
              <a:ext uri="{FF2B5EF4-FFF2-40B4-BE49-F238E27FC236}">
                <a16:creationId xmlns:a16="http://schemas.microsoft.com/office/drawing/2014/main" id="{5AC3B38D-D2E7-B3C9-3D09-FA65283EE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9" r="20084" b="54874"/>
          <a:stretch/>
        </p:blipFill>
        <p:spPr bwMode="auto">
          <a:xfrm>
            <a:off x="3114424" y="5070383"/>
            <a:ext cx="5963151" cy="11065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5A103DA6-8C68-7E25-FB45-0153D129E248}"/>
              </a:ext>
            </a:extLst>
          </p:cNvPr>
          <p:cNvPicPr>
            <a:picLocks noChangeAspect="1"/>
          </p:cNvPicPr>
          <p:nvPr/>
        </p:nvPicPr>
        <p:blipFill>
          <a:blip r:embed="rId3"/>
          <a:stretch>
            <a:fillRect/>
          </a:stretch>
        </p:blipFill>
        <p:spPr>
          <a:xfrm>
            <a:off x="7772118" y="756405"/>
            <a:ext cx="4039164" cy="543001"/>
          </a:xfrm>
          <a:prstGeom prst="rect">
            <a:avLst/>
          </a:prstGeom>
        </p:spPr>
      </p:pic>
    </p:spTree>
    <p:extLst>
      <p:ext uri="{BB962C8B-B14F-4D97-AF65-F5344CB8AC3E}">
        <p14:creationId xmlns:p14="http://schemas.microsoft.com/office/powerpoint/2010/main" val="112020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r>
              <a:rPr lang="pt-BR" dirty="0"/>
              <a:t>O ramo </a:t>
            </a:r>
            <a:r>
              <a:rPr lang="pt-BR" b="1" dirty="0" err="1"/>
              <a:t>Channel</a:t>
            </a:r>
            <a:r>
              <a:rPr lang="pt-BR" b="1" dirty="0"/>
              <a:t> Attention </a:t>
            </a:r>
            <a:r>
              <a:rPr lang="pt-BR" dirty="0"/>
              <a:t>explora as relações </a:t>
            </a:r>
            <a:r>
              <a:rPr lang="pt-BR" dirty="0" err="1"/>
              <a:t>inter-canais</a:t>
            </a:r>
            <a:r>
              <a:rPr lang="pt-BR" dirty="0"/>
              <a:t> dos mapas de características convolucionais aplicando as operações squeeze e </a:t>
            </a:r>
            <a:r>
              <a:rPr lang="pt-BR" dirty="0" err="1"/>
              <a:t>excitation</a:t>
            </a:r>
            <a:r>
              <a:rPr lang="pt-BR" dirty="0"/>
              <a:t>. O objetivo da Atenção espacial é gerar um mapa de atenção espacial e utilizá-lo para recalibrar as características de entrada.</a:t>
            </a:r>
          </a:p>
        </p:txBody>
      </p:sp>
      <p:pic>
        <p:nvPicPr>
          <p:cNvPr id="4" name="Picture 2">
            <a:extLst>
              <a:ext uri="{FF2B5EF4-FFF2-40B4-BE49-F238E27FC236}">
                <a16:creationId xmlns:a16="http://schemas.microsoft.com/office/drawing/2014/main" id="{16D89671-058F-4792-9EE7-9642D5AA17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30" t="50227" r="20248" b="9238"/>
          <a:stretch/>
        </p:blipFill>
        <p:spPr bwMode="auto">
          <a:xfrm>
            <a:off x="2657475" y="4001294"/>
            <a:ext cx="6877050" cy="115252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FBFD0294-5AFD-96CA-A400-71D876197ED8}"/>
              </a:ext>
            </a:extLst>
          </p:cNvPr>
          <p:cNvPicPr>
            <a:picLocks noChangeAspect="1"/>
          </p:cNvPicPr>
          <p:nvPr/>
        </p:nvPicPr>
        <p:blipFill>
          <a:blip r:embed="rId3"/>
          <a:stretch>
            <a:fillRect/>
          </a:stretch>
        </p:blipFill>
        <p:spPr>
          <a:xfrm>
            <a:off x="7772118" y="756405"/>
            <a:ext cx="4039164" cy="543001"/>
          </a:xfrm>
          <a:prstGeom prst="rect">
            <a:avLst/>
          </a:prstGeom>
        </p:spPr>
      </p:pic>
    </p:spTree>
    <p:extLst>
      <p:ext uri="{BB962C8B-B14F-4D97-AF65-F5344CB8AC3E}">
        <p14:creationId xmlns:p14="http://schemas.microsoft.com/office/powerpoint/2010/main" val="360146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DA84068-671A-9D40-4F76-2C57E4F720C2}"/>
              </a:ext>
            </a:extLst>
          </p:cNvPr>
          <p:cNvSpPr>
            <a:spLocks noGrp="1"/>
          </p:cNvSpPr>
          <p:nvPr>
            <p:ph idx="1"/>
          </p:nvPr>
        </p:nvSpPr>
        <p:spPr/>
        <p:txBody>
          <a:bodyPr/>
          <a:lstStyle/>
          <a:p>
            <a:pPr marL="0" indent="0">
              <a:buNone/>
            </a:pPr>
            <a:r>
              <a:rPr lang="pt-BR" b="1" dirty="0" err="1"/>
              <a:t>MIRNet</a:t>
            </a:r>
            <a:r>
              <a:rPr lang="pt-BR" dirty="0"/>
              <a:t> (</a:t>
            </a:r>
            <a:r>
              <a:rPr lang="pt-BR" dirty="0" err="1"/>
              <a:t>Multi-scale</a:t>
            </a:r>
            <a:r>
              <a:rPr lang="pt-BR" dirty="0"/>
              <a:t> </a:t>
            </a:r>
            <a:r>
              <a:rPr lang="pt-BR" dirty="0" err="1"/>
              <a:t>Information</a:t>
            </a:r>
            <a:r>
              <a:rPr lang="pt-BR" dirty="0"/>
              <a:t> </a:t>
            </a:r>
            <a:r>
              <a:rPr lang="pt-BR" dirty="0" err="1"/>
              <a:t>Recurrent</a:t>
            </a:r>
            <a:r>
              <a:rPr lang="pt-BR" dirty="0"/>
              <a:t> Network) é uma rede neural profunda desenvolvida especificamente para melhoramento de imagens e vídeos. </a:t>
            </a:r>
          </a:p>
        </p:txBody>
      </p:sp>
      <p:pic>
        <p:nvPicPr>
          <p:cNvPr id="5" name="Imagem 4">
            <a:extLst>
              <a:ext uri="{FF2B5EF4-FFF2-40B4-BE49-F238E27FC236}">
                <a16:creationId xmlns:a16="http://schemas.microsoft.com/office/drawing/2014/main" id="{6CADAC12-122F-5790-4FA8-881E343D706A}"/>
              </a:ext>
            </a:extLst>
          </p:cNvPr>
          <p:cNvPicPr>
            <a:picLocks noChangeAspect="1"/>
          </p:cNvPicPr>
          <p:nvPr/>
        </p:nvPicPr>
        <p:blipFill>
          <a:blip r:embed="rId2"/>
          <a:stretch>
            <a:fillRect/>
          </a:stretch>
        </p:blipFill>
        <p:spPr>
          <a:xfrm>
            <a:off x="294465" y="3429000"/>
            <a:ext cx="5801535" cy="2019582"/>
          </a:xfrm>
          <a:prstGeom prst="rect">
            <a:avLst/>
          </a:prstGeom>
        </p:spPr>
      </p:pic>
      <p:pic>
        <p:nvPicPr>
          <p:cNvPr id="7" name="Imagem 6">
            <a:extLst>
              <a:ext uri="{FF2B5EF4-FFF2-40B4-BE49-F238E27FC236}">
                <a16:creationId xmlns:a16="http://schemas.microsoft.com/office/drawing/2014/main" id="{D5FEAF87-04AC-A6BE-5104-37CA28729ADB}"/>
              </a:ext>
            </a:extLst>
          </p:cNvPr>
          <p:cNvPicPr>
            <a:picLocks noChangeAspect="1"/>
          </p:cNvPicPr>
          <p:nvPr/>
        </p:nvPicPr>
        <p:blipFill>
          <a:blip r:embed="rId3"/>
          <a:stretch>
            <a:fillRect/>
          </a:stretch>
        </p:blipFill>
        <p:spPr>
          <a:xfrm>
            <a:off x="6096000" y="3471868"/>
            <a:ext cx="6011114" cy="1933845"/>
          </a:xfrm>
          <a:prstGeom prst="rect">
            <a:avLst/>
          </a:prstGeom>
        </p:spPr>
      </p:pic>
    </p:spTree>
    <p:extLst>
      <p:ext uri="{BB962C8B-B14F-4D97-AF65-F5344CB8AC3E}">
        <p14:creationId xmlns:p14="http://schemas.microsoft.com/office/powerpoint/2010/main" val="36411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r>
              <a:rPr lang="pt-BR" dirty="0"/>
              <a:t> Dado um mapa de características, a operação de compressão aplica o Global </a:t>
            </a:r>
            <a:r>
              <a:rPr lang="pt-BR" dirty="0" err="1"/>
              <a:t>Average</a:t>
            </a:r>
            <a:r>
              <a:rPr lang="pt-BR" dirty="0"/>
              <a:t> </a:t>
            </a:r>
            <a:r>
              <a:rPr lang="pt-BR" dirty="0" err="1"/>
              <a:t>Pooling</a:t>
            </a:r>
            <a:r>
              <a:rPr lang="pt-BR" dirty="0"/>
              <a:t> em todas as dimensões espaciais para codificar o contexto global, produzindo assim um descritor de características. O operador de excitação passa este descritor de características através de duas camadas convolucionais seguidas de um </a:t>
            </a:r>
            <a:r>
              <a:rPr lang="pt-BR" dirty="0" err="1"/>
              <a:t>gating</a:t>
            </a:r>
            <a:r>
              <a:rPr lang="pt-BR" dirty="0"/>
              <a:t> sigmoide e gera </a:t>
            </a:r>
            <a:r>
              <a:rPr lang="pt-BR" dirty="0" err="1"/>
              <a:t>activações</a:t>
            </a:r>
            <a:r>
              <a:rPr lang="pt-BR" dirty="0"/>
              <a:t>. Finalmente, a saída do ramo Atenção do Canal é obtida através do reescalonamento do mapa de características de entrada com as </a:t>
            </a:r>
            <a:r>
              <a:rPr lang="pt-BR" dirty="0" err="1"/>
              <a:t>activações</a:t>
            </a:r>
            <a:r>
              <a:rPr lang="pt-BR" dirty="0"/>
              <a:t> de saída.</a:t>
            </a:r>
          </a:p>
        </p:txBody>
      </p:sp>
      <p:pic>
        <p:nvPicPr>
          <p:cNvPr id="4" name="Picture 2">
            <a:extLst>
              <a:ext uri="{FF2B5EF4-FFF2-40B4-BE49-F238E27FC236}">
                <a16:creationId xmlns:a16="http://schemas.microsoft.com/office/drawing/2014/main" id="{16D89671-058F-4792-9EE7-9642D5AA17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30" t="50227" r="20248" b="9238"/>
          <a:stretch/>
        </p:blipFill>
        <p:spPr bwMode="auto">
          <a:xfrm>
            <a:off x="2657475" y="5159374"/>
            <a:ext cx="6877050" cy="115252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CB7135B2-1C9C-B9D4-A817-898C9EA901CA}"/>
              </a:ext>
            </a:extLst>
          </p:cNvPr>
          <p:cNvPicPr>
            <a:picLocks noChangeAspect="1"/>
          </p:cNvPicPr>
          <p:nvPr/>
        </p:nvPicPr>
        <p:blipFill>
          <a:blip r:embed="rId3"/>
          <a:stretch>
            <a:fillRect/>
          </a:stretch>
        </p:blipFill>
        <p:spPr>
          <a:xfrm>
            <a:off x="7772118" y="756405"/>
            <a:ext cx="4039164" cy="543001"/>
          </a:xfrm>
          <a:prstGeom prst="rect">
            <a:avLst/>
          </a:prstGeom>
        </p:spPr>
      </p:pic>
    </p:spTree>
    <p:extLst>
      <p:ext uri="{BB962C8B-B14F-4D97-AF65-F5344CB8AC3E}">
        <p14:creationId xmlns:p14="http://schemas.microsoft.com/office/powerpoint/2010/main" val="371690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0" y="1690688"/>
            <a:ext cx="10515599" cy="4351338"/>
          </a:xfrm>
        </p:spPr>
        <p:txBody>
          <a:bodyPr>
            <a:normAutofit/>
          </a:bodyPr>
          <a:lstStyle/>
          <a:p>
            <a:pPr marL="0" indent="0">
              <a:buNone/>
            </a:pPr>
            <a:r>
              <a:rPr lang="pt-BR" dirty="0"/>
              <a:t>Em seguida é adicionado fluxo de convolução paralela, que processam recursos, em resoluções espaciais mais baixas (Downsamplig). Fornecendo recursos semanticamente mais ricos.</a:t>
            </a:r>
          </a:p>
        </p:txBody>
      </p:sp>
      <p:pic>
        <p:nvPicPr>
          <p:cNvPr id="9" name="Imagem 8">
            <a:extLst>
              <a:ext uri="{FF2B5EF4-FFF2-40B4-BE49-F238E27FC236}">
                <a16:creationId xmlns:a16="http://schemas.microsoft.com/office/drawing/2014/main" id="{A5E0873F-49BD-5DCB-E7D4-ACD2F5CD8732}"/>
              </a:ext>
            </a:extLst>
          </p:cNvPr>
          <p:cNvPicPr>
            <a:picLocks noChangeAspect="1"/>
          </p:cNvPicPr>
          <p:nvPr/>
        </p:nvPicPr>
        <p:blipFill>
          <a:blip r:embed="rId2"/>
          <a:stretch>
            <a:fillRect/>
          </a:stretch>
        </p:blipFill>
        <p:spPr>
          <a:xfrm>
            <a:off x="1381537" y="3016251"/>
            <a:ext cx="9428923" cy="3030431"/>
          </a:xfrm>
          <a:prstGeom prst="rect">
            <a:avLst/>
          </a:prstGeom>
        </p:spPr>
      </p:pic>
    </p:spTree>
    <p:extLst>
      <p:ext uri="{BB962C8B-B14F-4D97-AF65-F5344CB8AC3E}">
        <p14:creationId xmlns:p14="http://schemas.microsoft.com/office/powerpoint/2010/main" val="294855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0" y="1690688"/>
            <a:ext cx="10515599" cy="4351338"/>
          </a:xfrm>
        </p:spPr>
        <p:txBody>
          <a:bodyPr>
            <a:normAutofit/>
          </a:bodyPr>
          <a:lstStyle/>
          <a:p>
            <a:pPr marL="0" indent="0">
              <a:buNone/>
            </a:pPr>
            <a:r>
              <a:rPr lang="pt-BR" dirty="0"/>
              <a:t>mecanismo de troca de informações é adicionado através dos fluxos, paralelos, para consolidar os recursos de alta resolução com a ajuda de recursos de baixa resolução.</a:t>
            </a:r>
          </a:p>
        </p:txBody>
      </p:sp>
      <p:pic>
        <p:nvPicPr>
          <p:cNvPr id="5" name="Imagem 4">
            <a:extLst>
              <a:ext uri="{FF2B5EF4-FFF2-40B4-BE49-F238E27FC236}">
                <a16:creationId xmlns:a16="http://schemas.microsoft.com/office/drawing/2014/main" id="{606A894D-5320-3BF7-2B1D-B2780756FCCD}"/>
              </a:ext>
            </a:extLst>
          </p:cNvPr>
          <p:cNvPicPr>
            <a:picLocks noChangeAspect="1"/>
          </p:cNvPicPr>
          <p:nvPr/>
        </p:nvPicPr>
        <p:blipFill>
          <a:blip r:embed="rId2"/>
          <a:stretch>
            <a:fillRect/>
          </a:stretch>
        </p:blipFill>
        <p:spPr>
          <a:xfrm>
            <a:off x="1375957" y="3016251"/>
            <a:ext cx="9440086" cy="3025775"/>
          </a:xfrm>
          <a:prstGeom prst="rect">
            <a:avLst/>
          </a:prstGeom>
        </p:spPr>
      </p:pic>
    </p:spTree>
    <p:extLst>
      <p:ext uri="{BB962C8B-B14F-4D97-AF65-F5344CB8AC3E}">
        <p14:creationId xmlns:p14="http://schemas.microsoft.com/office/powerpoint/2010/main" val="294150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0" y="1690688"/>
            <a:ext cx="10515599" cy="4351338"/>
          </a:xfrm>
        </p:spPr>
        <p:txBody>
          <a:bodyPr>
            <a:normAutofit/>
          </a:bodyPr>
          <a:lstStyle/>
          <a:p>
            <a:pPr marL="0" indent="0">
              <a:buNone/>
            </a:pPr>
            <a:r>
              <a:rPr lang="pt-BR" dirty="0"/>
              <a:t>Essa consolidação de recursos é realizada em cada nível de resolução. Os recursos em um determinado nível de resolução são aproveitados com a ajuda de recursos de outros níveis de resolução.</a:t>
            </a:r>
          </a:p>
        </p:txBody>
      </p:sp>
      <p:pic>
        <p:nvPicPr>
          <p:cNvPr id="6" name="Imagem 5">
            <a:extLst>
              <a:ext uri="{FF2B5EF4-FFF2-40B4-BE49-F238E27FC236}">
                <a16:creationId xmlns:a16="http://schemas.microsoft.com/office/drawing/2014/main" id="{636EB795-5CAB-DEB3-B5C8-8A21CCF2C922}"/>
              </a:ext>
            </a:extLst>
          </p:cNvPr>
          <p:cNvPicPr>
            <a:picLocks noChangeAspect="1"/>
          </p:cNvPicPr>
          <p:nvPr/>
        </p:nvPicPr>
        <p:blipFill>
          <a:blip r:embed="rId2"/>
          <a:stretch>
            <a:fillRect/>
          </a:stretch>
        </p:blipFill>
        <p:spPr>
          <a:xfrm>
            <a:off x="1488312" y="3268239"/>
            <a:ext cx="9215373" cy="2983336"/>
          </a:xfrm>
          <a:prstGeom prst="rect">
            <a:avLst/>
          </a:prstGeom>
        </p:spPr>
      </p:pic>
    </p:spTree>
    <p:extLst>
      <p:ext uri="{BB962C8B-B14F-4D97-AF65-F5344CB8AC3E}">
        <p14:creationId xmlns:p14="http://schemas.microsoft.com/office/powerpoint/2010/main" val="76249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1" y="1690688"/>
            <a:ext cx="10515598" cy="4351338"/>
          </a:xfrm>
        </p:spPr>
        <p:txBody>
          <a:bodyPr>
            <a:normAutofit/>
          </a:bodyPr>
          <a:lstStyle/>
          <a:p>
            <a:pPr marL="0" indent="0">
              <a:buNone/>
            </a:pPr>
            <a:r>
              <a:rPr lang="pt-BR" dirty="0"/>
              <a:t>Selective Kernel Feature Fusion (</a:t>
            </a:r>
            <a:r>
              <a:rPr lang="pt-BR" b="1" dirty="0"/>
              <a:t>SKFF</a:t>
            </a:r>
            <a:r>
              <a:rPr lang="pt-BR" dirty="0"/>
              <a:t>) </a:t>
            </a:r>
          </a:p>
          <a:p>
            <a:r>
              <a:rPr lang="pt-BR" sz="2400" dirty="0"/>
              <a:t>Efetua o ajuste dinâmico dos campos receptivos através de duas operações: Fusão e Seleção. </a:t>
            </a:r>
          </a:p>
          <a:p>
            <a:r>
              <a:rPr lang="pt-BR" sz="2400" dirty="0"/>
              <a:t>Aqui no bloco azul a agregação de recursos é realizada. Utiliza aproximadamente 6x menos parâmetros que utilizar soma e concatenação, com melhores resultados.</a:t>
            </a:r>
          </a:p>
        </p:txBody>
      </p:sp>
      <p:pic>
        <p:nvPicPr>
          <p:cNvPr id="5" name="Imagem 4">
            <a:extLst>
              <a:ext uri="{FF2B5EF4-FFF2-40B4-BE49-F238E27FC236}">
                <a16:creationId xmlns:a16="http://schemas.microsoft.com/office/drawing/2014/main" id="{94B32E03-4AEE-A773-91E0-E1B12182619E}"/>
              </a:ext>
            </a:extLst>
          </p:cNvPr>
          <p:cNvPicPr>
            <a:picLocks noChangeAspect="1"/>
          </p:cNvPicPr>
          <p:nvPr/>
        </p:nvPicPr>
        <p:blipFill>
          <a:blip r:embed="rId2"/>
          <a:stretch>
            <a:fillRect/>
          </a:stretch>
        </p:blipFill>
        <p:spPr>
          <a:xfrm>
            <a:off x="7705215" y="665906"/>
            <a:ext cx="3648584" cy="724001"/>
          </a:xfrm>
          <a:prstGeom prst="rect">
            <a:avLst/>
          </a:prstGeom>
        </p:spPr>
      </p:pic>
      <p:pic>
        <p:nvPicPr>
          <p:cNvPr id="5122" name="Picture 2">
            <a:extLst>
              <a:ext uri="{FF2B5EF4-FFF2-40B4-BE49-F238E27FC236}">
                <a16:creationId xmlns:a16="http://schemas.microsoft.com/office/drawing/2014/main" id="{588DB0CF-50BB-EFDE-25B9-AD2ED2F86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56" y="4119562"/>
            <a:ext cx="9256888"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66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1" y="1690688"/>
            <a:ext cx="10515598" cy="4351338"/>
          </a:xfrm>
        </p:spPr>
        <p:txBody>
          <a:bodyPr>
            <a:normAutofit/>
          </a:bodyPr>
          <a:lstStyle/>
          <a:p>
            <a:pPr marL="0" indent="0">
              <a:buNone/>
            </a:pPr>
            <a:r>
              <a:rPr lang="pt-BR" dirty="0"/>
              <a:t>Selective Kernel Feature Fusion (</a:t>
            </a:r>
            <a:r>
              <a:rPr lang="pt-BR" b="1" dirty="0"/>
              <a:t>SKFF</a:t>
            </a:r>
            <a:r>
              <a:rPr lang="pt-BR" dirty="0"/>
              <a:t>) </a:t>
            </a:r>
          </a:p>
          <a:p>
            <a:r>
              <a:rPr lang="pt-BR" sz="2400" dirty="0"/>
              <a:t>Fuse: Gera descritores de recursos globais, combinando as informações de ramificações de multi-resolução.</a:t>
            </a:r>
          </a:p>
          <a:p>
            <a:r>
              <a:rPr lang="pt-BR" sz="2400" dirty="0"/>
              <a:t>Select: Usa estes descritores para recalibrar os mapas de características ou mapas de calor de diferentes fluxos seguidos por sua agregação</a:t>
            </a:r>
          </a:p>
        </p:txBody>
      </p:sp>
      <p:pic>
        <p:nvPicPr>
          <p:cNvPr id="5" name="Imagem 4">
            <a:extLst>
              <a:ext uri="{FF2B5EF4-FFF2-40B4-BE49-F238E27FC236}">
                <a16:creationId xmlns:a16="http://schemas.microsoft.com/office/drawing/2014/main" id="{94B32E03-4AEE-A773-91E0-E1B12182619E}"/>
              </a:ext>
            </a:extLst>
          </p:cNvPr>
          <p:cNvPicPr>
            <a:picLocks noChangeAspect="1"/>
          </p:cNvPicPr>
          <p:nvPr/>
        </p:nvPicPr>
        <p:blipFill>
          <a:blip r:embed="rId2"/>
          <a:stretch>
            <a:fillRect/>
          </a:stretch>
        </p:blipFill>
        <p:spPr>
          <a:xfrm>
            <a:off x="7705215" y="665906"/>
            <a:ext cx="3648584" cy="724001"/>
          </a:xfrm>
          <a:prstGeom prst="rect">
            <a:avLst/>
          </a:prstGeom>
        </p:spPr>
      </p:pic>
      <p:pic>
        <p:nvPicPr>
          <p:cNvPr id="5122" name="Picture 2">
            <a:extLst>
              <a:ext uri="{FF2B5EF4-FFF2-40B4-BE49-F238E27FC236}">
                <a16:creationId xmlns:a16="http://schemas.microsoft.com/office/drawing/2014/main" id="{588DB0CF-50BB-EFDE-25B9-AD2ED2F86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56" y="4119562"/>
            <a:ext cx="9256888"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33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0" y="1704976"/>
            <a:ext cx="10515599" cy="4351338"/>
          </a:xfrm>
        </p:spPr>
        <p:txBody>
          <a:bodyPr>
            <a:normAutofit/>
          </a:bodyPr>
          <a:lstStyle/>
          <a:p>
            <a:pPr marL="0" indent="0">
              <a:buNone/>
            </a:pPr>
            <a:r>
              <a:rPr lang="pt-BR" sz="2000" b="1" dirty="0"/>
              <a:t>Fuse</a:t>
            </a:r>
            <a:r>
              <a:rPr lang="pt-BR" sz="2000" dirty="0"/>
              <a:t>: O </a:t>
            </a:r>
            <a:r>
              <a:rPr lang="pt-BR" sz="2000" b="1" dirty="0"/>
              <a:t>SKFF</a:t>
            </a:r>
            <a:r>
              <a:rPr lang="pt-BR" sz="2000" dirty="0"/>
              <a:t> recebe entradas de três fluxos de convolução paralelos que transportam diferentes escalas de informação.</a:t>
            </a:r>
          </a:p>
          <a:p>
            <a:pPr marL="0" indent="0">
              <a:buNone/>
            </a:pPr>
            <a:r>
              <a:rPr lang="pt-BR" sz="2000" dirty="0"/>
              <a:t>Em primeiro lugar, combinamos estas características </a:t>
            </a:r>
            <a:r>
              <a:rPr lang="pt-BR" sz="2000" dirty="0" err="1"/>
              <a:t>multi-escala</a:t>
            </a:r>
            <a:r>
              <a:rPr lang="pt-BR" sz="2000" dirty="0"/>
              <a:t> utilizando uma soma de elementos, sobre a qual aplicamos Global </a:t>
            </a:r>
            <a:r>
              <a:rPr lang="pt-BR" sz="2000" dirty="0" err="1"/>
              <a:t>Average</a:t>
            </a:r>
            <a:r>
              <a:rPr lang="pt-BR" sz="2000" dirty="0"/>
              <a:t> </a:t>
            </a:r>
            <a:r>
              <a:rPr lang="pt-BR" sz="2000" dirty="0" err="1"/>
              <a:t>Pooling</a:t>
            </a:r>
            <a:r>
              <a:rPr lang="pt-BR" sz="2000" dirty="0"/>
              <a:t> (GAP) em toda a dimensão espacial.</a:t>
            </a:r>
          </a:p>
          <a:p>
            <a:pPr marL="0" indent="0">
              <a:buNone/>
            </a:pPr>
            <a:r>
              <a:rPr lang="pt-BR" sz="2000" dirty="0"/>
              <a:t>Em seguida, aplicamos uma camada de convolução de redução de escala de canal para gerar uma representação de caraterística compacta que passa por três camadas de convolução de aumento de escala de canal paralelo (uma para cada fluxo de resolução) e nos fornece três descritores de caraterística.</a:t>
            </a:r>
          </a:p>
          <a:p>
            <a:pPr marL="0" indent="0">
              <a:buNone/>
            </a:pPr>
            <a:endParaRPr lang="pt-BR" dirty="0"/>
          </a:p>
        </p:txBody>
      </p:sp>
      <p:pic>
        <p:nvPicPr>
          <p:cNvPr id="5" name="Imagem 4">
            <a:extLst>
              <a:ext uri="{FF2B5EF4-FFF2-40B4-BE49-F238E27FC236}">
                <a16:creationId xmlns:a16="http://schemas.microsoft.com/office/drawing/2014/main" id="{94B32E03-4AEE-A773-91E0-E1B12182619E}"/>
              </a:ext>
            </a:extLst>
          </p:cNvPr>
          <p:cNvPicPr>
            <a:picLocks noChangeAspect="1"/>
          </p:cNvPicPr>
          <p:nvPr/>
        </p:nvPicPr>
        <p:blipFill>
          <a:blip r:embed="rId2"/>
          <a:stretch>
            <a:fillRect/>
          </a:stretch>
        </p:blipFill>
        <p:spPr>
          <a:xfrm>
            <a:off x="7705215" y="665906"/>
            <a:ext cx="3648584" cy="724001"/>
          </a:xfrm>
          <a:prstGeom prst="rect">
            <a:avLst/>
          </a:prstGeom>
        </p:spPr>
      </p:pic>
      <p:pic>
        <p:nvPicPr>
          <p:cNvPr id="6" name="Picture 2">
            <a:extLst>
              <a:ext uri="{FF2B5EF4-FFF2-40B4-BE49-F238E27FC236}">
                <a16:creationId xmlns:a16="http://schemas.microsoft.com/office/drawing/2014/main" id="{6BA7E353-8714-1D8F-78B0-217BC0894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747" y="4191000"/>
            <a:ext cx="8802505" cy="255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66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9759-CA4F-DA4F-85C2-F6E51DCED2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2F732D-34CE-6153-324F-D7F6821577F0}"/>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62A55622-8E11-E5D7-8EAF-7AE2CCAA3321}"/>
              </a:ext>
            </a:extLst>
          </p:cNvPr>
          <p:cNvSpPr>
            <a:spLocks noGrp="1"/>
          </p:cNvSpPr>
          <p:nvPr>
            <p:ph idx="1"/>
          </p:nvPr>
        </p:nvSpPr>
        <p:spPr>
          <a:xfrm>
            <a:off x="838201" y="1690688"/>
            <a:ext cx="10515598" cy="4351338"/>
          </a:xfrm>
        </p:spPr>
        <p:txBody>
          <a:bodyPr>
            <a:normAutofit/>
          </a:bodyPr>
          <a:lstStyle/>
          <a:p>
            <a:pPr marL="0" indent="0">
              <a:buNone/>
            </a:pPr>
            <a:r>
              <a:rPr lang="pt-BR" b="1" dirty="0"/>
              <a:t>Select</a:t>
            </a:r>
            <a:r>
              <a:rPr lang="pt-BR" dirty="0"/>
              <a:t>: Este operador aplica a função </a:t>
            </a:r>
            <a:r>
              <a:rPr lang="pt-BR" dirty="0" err="1"/>
              <a:t>softmax</a:t>
            </a:r>
            <a:r>
              <a:rPr lang="pt-BR" dirty="0"/>
              <a:t> aos descritores de características para obter as </a:t>
            </a:r>
            <a:r>
              <a:rPr lang="pt-BR" dirty="0" err="1"/>
              <a:t>activações</a:t>
            </a:r>
            <a:r>
              <a:rPr lang="pt-BR" dirty="0"/>
              <a:t> correspondentes que são utilizadas para recalibrar </a:t>
            </a:r>
            <a:r>
              <a:rPr lang="pt-BR" dirty="0" err="1"/>
              <a:t>adaptativamente</a:t>
            </a:r>
            <a:r>
              <a:rPr lang="pt-BR" dirty="0"/>
              <a:t> os mapas de características </a:t>
            </a:r>
            <a:r>
              <a:rPr lang="pt-BR" dirty="0" err="1"/>
              <a:t>multi-escala</a:t>
            </a:r>
            <a:r>
              <a:rPr lang="pt-BR" dirty="0"/>
              <a:t>. As características agregadas são definidas como a soma do produto da caraterística </a:t>
            </a:r>
            <a:r>
              <a:rPr lang="pt-BR" dirty="0" err="1"/>
              <a:t>multi-escala</a:t>
            </a:r>
            <a:r>
              <a:rPr lang="pt-BR" dirty="0"/>
              <a:t> correspondente e o descritor da caraterística.</a:t>
            </a:r>
          </a:p>
        </p:txBody>
      </p:sp>
      <p:pic>
        <p:nvPicPr>
          <p:cNvPr id="5" name="Imagem 4">
            <a:extLst>
              <a:ext uri="{FF2B5EF4-FFF2-40B4-BE49-F238E27FC236}">
                <a16:creationId xmlns:a16="http://schemas.microsoft.com/office/drawing/2014/main" id="{94B32E03-4AEE-A773-91E0-E1B12182619E}"/>
              </a:ext>
            </a:extLst>
          </p:cNvPr>
          <p:cNvPicPr>
            <a:picLocks noChangeAspect="1"/>
          </p:cNvPicPr>
          <p:nvPr/>
        </p:nvPicPr>
        <p:blipFill>
          <a:blip r:embed="rId2"/>
          <a:stretch>
            <a:fillRect/>
          </a:stretch>
        </p:blipFill>
        <p:spPr>
          <a:xfrm>
            <a:off x="7705215" y="665906"/>
            <a:ext cx="3648584" cy="724001"/>
          </a:xfrm>
          <a:prstGeom prst="rect">
            <a:avLst/>
          </a:prstGeom>
        </p:spPr>
      </p:pic>
      <p:pic>
        <p:nvPicPr>
          <p:cNvPr id="4" name="Picture 2">
            <a:extLst>
              <a:ext uri="{FF2B5EF4-FFF2-40B4-BE49-F238E27FC236}">
                <a16:creationId xmlns:a16="http://schemas.microsoft.com/office/drawing/2014/main" id="{2B1ECAC8-E39A-F7CD-B5A5-1EF094DF7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747" y="4191000"/>
            <a:ext cx="8802505" cy="255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43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Treinamento e otimização</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13174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98396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DA84068-671A-9D40-4F76-2C57E4F720C2}"/>
              </a:ext>
            </a:extLst>
          </p:cNvPr>
          <p:cNvSpPr>
            <a:spLocks noGrp="1"/>
          </p:cNvSpPr>
          <p:nvPr>
            <p:ph idx="1"/>
          </p:nvPr>
        </p:nvSpPr>
        <p:spPr/>
        <p:txBody>
          <a:bodyPr/>
          <a:lstStyle/>
          <a:p>
            <a:pPr marL="0" indent="0">
              <a:buNone/>
            </a:pPr>
            <a:r>
              <a:rPr lang="pt-BR" dirty="0"/>
              <a:t>Ponto inicial é a restauração e aprimoramento de imagens reais. Seja pela câmera do celular, câmera fotográfica, ou fonte de imagem antiga, ou condições naturais de iluminação com clima e o tempo.</a:t>
            </a:r>
          </a:p>
        </p:txBody>
      </p:sp>
      <p:pic>
        <p:nvPicPr>
          <p:cNvPr id="1030" name="Picture 6" descr="CorelDRAW Ajuda | Ajustar cor e tom">
            <a:extLst>
              <a:ext uri="{FF2B5EF4-FFF2-40B4-BE49-F238E27FC236}">
                <a16:creationId xmlns:a16="http://schemas.microsoft.com/office/drawing/2014/main" id="{BCC2727E-1EE4-64BD-559E-D3BF27D77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3159199"/>
            <a:ext cx="9286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81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Exemplo(s) de aplicação</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6245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C8F7-03EF-338A-A90B-280A41AF9688}"/>
              </a:ext>
            </a:extLst>
          </p:cNvPr>
          <p:cNvSpPr>
            <a:spLocks noGrp="1"/>
          </p:cNvSpPr>
          <p:nvPr>
            <p:ph type="title"/>
          </p:nvPr>
        </p:nvSpPr>
        <p:spPr/>
        <p:txBody>
          <a:bodyPr/>
          <a:lstStyle/>
          <a:p>
            <a:r>
              <a:rPr lang="pt-BR" dirty="0"/>
              <a:t>Comparação com outros algoritmos</a:t>
            </a:r>
          </a:p>
        </p:txBody>
      </p:sp>
      <p:sp>
        <p:nvSpPr>
          <p:cNvPr id="3" name="Espaço Reservado para Conteúdo 2">
            <a:extLst>
              <a:ext uri="{FF2B5EF4-FFF2-40B4-BE49-F238E27FC236}">
                <a16:creationId xmlns:a16="http://schemas.microsoft.com/office/drawing/2014/main" id="{C525BCE7-C19D-7DDA-016A-E3016C398CB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809797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32550-8C76-B013-2EC7-989D8C3B19BE}"/>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F043237-7757-7557-B63E-D4EB5152D44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787264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DA84068-671A-9D40-4F76-2C57E4F720C2}"/>
              </a:ext>
            </a:extLst>
          </p:cNvPr>
          <p:cNvSpPr>
            <a:spLocks noGrp="1"/>
          </p:cNvSpPr>
          <p:nvPr>
            <p:ph idx="1"/>
          </p:nvPr>
        </p:nvSpPr>
        <p:spPr/>
        <p:txBody>
          <a:bodyPr/>
          <a:lstStyle/>
          <a:p>
            <a:pPr marL="0" indent="0">
              <a:buNone/>
            </a:pPr>
            <a:r>
              <a:rPr lang="pt-BR" dirty="0"/>
              <a:t>Câmeras de smartphone possui abertura pequena da câmera, por consequência frequentemente produz imagens com ruído e baixo contraste.</a:t>
            </a:r>
          </a:p>
        </p:txBody>
      </p:sp>
      <p:pic>
        <p:nvPicPr>
          <p:cNvPr id="7" name="Imagem 6">
            <a:extLst>
              <a:ext uri="{FF2B5EF4-FFF2-40B4-BE49-F238E27FC236}">
                <a16:creationId xmlns:a16="http://schemas.microsoft.com/office/drawing/2014/main" id="{42DC2B3C-BBDD-4D4E-92BF-53312362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95" y="3199699"/>
            <a:ext cx="11708209" cy="2977264"/>
          </a:xfrm>
          <a:prstGeom prst="rect">
            <a:avLst/>
          </a:prstGeom>
        </p:spPr>
      </p:pic>
      <p:sp>
        <p:nvSpPr>
          <p:cNvPr id="9" name="CaixaDeTexto 8">
            <a:extLst>
              <a:ext uri="{FF2B5EF4-FFF2-40B4-BE49-F238E27FC236}">
                <a16:creationId xmlns:a16="http://schemas.microsoft.com/office/drawing/2014/main" id="{1B9DC04C-DF20-5ED5-3083-ACF839AE8CBA}"/>
              </a:ext>
            </a:extLst>
          </p:cNvPr>
          <p:cNvSpPr txBox="1"/>
          <p:nvPr/>
        </p:nvSpPr>
        <p:spPr>
          <a:xfrm>
            <a:off x="1528430" y="6176963"/>
            <a:ext cx="863895" cy="369332"/>
          </a:xfrm>
          <a:prstGeom prst="rect">
            <a:avLst/>
          </a:prstGeom>
          <a:noFill/>
        </p:spPr>
        <p:txBody>
          <a:bodyPr wrap="square">
            <a:spAutoFit/>
          </a:bodyPr>
          <a:lstStyle/>
          <a:p>
            <a:r>
              <a:rPr lang="pt-BR" dirty="0"/>
              <a:t>Ruído</a:t>
            </a:r>
          </a:p>
        </p:txBody>
      </p:sp>
      <p:sp>
        <p:nvSpPr>
          <p:cNvPr id="10" name="CaixaDeTexto 9">
            <a:extLst>
              <a:ext uri="{FF2B5EF4-FFF2-40B4-BE49-F238E27FC236}">
                <a16:creationId xmlns:a16="http://schemas.microsoft.com/office/drawing/2014/main" id="{5E4B8E61-4C6F-D8FC-55F4-8C0695DDB342}"/>
              </a:ext>
            </a:extLst>
          </p:cNvPr>
          <p:cNvSpPr txBox="1"/>
          <p:nvPr/>
        </p:nvSpPr>
        <p:spPr>
          <a:xfrm>
            <a:off x="4147583" y="6179769"/>
            <a:ext cx="1806649" cy="369332"/>
          </a:xfrm>
          <a:prstGeom prst="rect">
            <a:avLst/>
          </a:prstGeom>
          <a:noFill/>
        </p:spPr>
        <p:txBody>
          <a:bodyPr wrap="square">
            <a:spAutoFit/>
          </a:bodyPr>
          <a:lstStyle/>
          <a:p>
            <a:r>
              <a:rPr lang="pt-BR" dirty="0"/>
              <a:t>Baixo contraste</a:t>
            </a:r>
          </a:p>
        </p:txBody>
      </p:sp>
      <p:sp>
        <p:nvSpPr>
          <p:cNvPr id="11" name="CaixaDeTexto 10">
            <a:extLst>
              <a:ext uri="{FF2B5EF4-FFF2-40B4-BE49-F238E27FC236}">
                <a16:creationId xmlns:a16="http://schemas.microsoft.com/office/drawing/2014/main" id="{57AC5270-4360-E4E6-10A2-589709D5F44B}"/>
              </a:ext>
            </a:extLst>
          </p:cNvPr>
          <p:cNvSpPr txBox="1"/>
          <p:nvPr/>
        </p:nvSpPr>
        <p:spPr>
          <a:xfrm>
            <a:off x="7542913" y="6201587"/>
            <a:ext cx="1494761" cy="369332"/>
          </a:xfrm>
          <a:prstGeom prst="rect">
            <a:avLst/>
          </a:prstGeom>
          <a:noFill/>
        </p:spPr>
        <p:txBody>
          <a:bodyPr wrap="square">
            <a:spAutoFit/>
          </a:bodyPr>
          <a:lstStyle/>
          <a:p>
            <a:r>
              <a:rPr lang="pt-BR" dirty="0"/>
              <a:t>Brilho baixo</a:t>
            </a:r>
          </a:p>
        </p:txBody>
      </p:sp>
      <p:sp>
        <p:nvSpPr>
          <p:cNvPr id="12" name="CaixaDeTexto 11">
            <a:extLst>
              <a:ext uri="{FF2B5EF4-FFF2-40B4-BE49-F238E27FC236}">
                <a16:creationId xmlns:a16="http://schemas.microsoft.com/office/drawing/2014/main" id="{736A2C4A-AE09-B9E9-F68E-BF2C3FF822CD}"/>
              </a:ext>
            </a:extLst>
          </p:cNvPr>
          <p:cNvSpPr txBox="1"/>
          <p:nvPr/>
        </p:nvSpPr>
        <p:spPr>
          <a:xfrm>
            <a:off x="10182000" y="6176963"/>
            <a:ext cx="1343693" cy="369332"/>
          </a:xfrm>
          <a:prstGeom prst="rect">
            <a:avLst/>
          </a:prstGeom>
          <a:noFill/>
        </p:spPr>
        <p:txBody>
          <a:bodyPr wrap="square">
            <a:spAutoFit/>
          </a:bodyPr>
          <a:lstStyle/>
          <a:p>
            <a:r>
              <a:rPr lang="pt-BR" dirty="0"/>
              <a:t>Brilho alto</a:t>
            </a:r>
          </a:p>
        </p:txBody>
      </p:sp>
    </p:spTree>
    <p:extLst>
      <p:ext uri="{BB962C8B-B14F-4D97-AF65-F5344CB8AC3E}">
        <p14:creationId xmlns:p14="http://schemas.microsoft.com/office/powerpoint/2010/main" val="332770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DA84068-671A-9D40-4F76-2C57E4F720C2}"/>
              </a:ext>
            </a:extLst>
          </p:cNvPr>
          <p:cNvSpPr>
            <a:spLocks noGrp="1"/>
          </p:cNvSpPr>
          <p:nvPr>
            <p:ph idx="1"/>
          </p:nvPr>
        </p:nvSpPr>
        <p:spPr/>
        <p:txBody>
          <a:bodyPr/>
          <a:lstStyle/>
          <a:p>
            <a:pPr marL="0" indent="0">
              <a:buNone/>
            </a:pPr>
            <a:r>
              <a:rPr lang="pt-BR" dirty="0"/>
              <a:t>Câmeras de smartphone possui abertura pequena da câmera, por consequência frequentemente produz imagens com ruído e baixo contraste.</a:t>
            </a:r>
          </a:p>
        </p:txBody>
      </p:sp>
      <p:pic>
        <p:nvPicPr>
          <p:cNvPr id="7" name="Imagem 6">
            <a:extLst>
              <a:ext uri="{FF2B5EF4-FFF2-40B4-BE49-F238E27FC236}">
                <a16:creationId xmlns:a16="http://schemas.microsoft.com/office/drawing/2014/main" id="{42DC2B3C-BBDD-4D4E-92BF-53312362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95" y="3199699"/>
            <a:ext cx="11708209" cy="2977264"/>
          </a:xfrm>
          <a:prstGeom prst="rect">
            <a:avLst/>
          </a:prstGeom>
        </p:spPr>
      </p:pic>
      <p:sp>
        <p:nvSpPr>
          <p:cNvPr id="9" name="CaixaDeTexto 8">
            <a:extLst>
              <a:ext uri="{FF2B5EF4-FFF2-40B4-BE49-F238E27FC236}">
                <a16:creationId xmlns:a16="http://schemas.microsoft.com/office/drawing/2014/main" id="{1B9DC04C-DF20-5ED5-3083-ACF839AE8CBA}"/>
              </a:ext>
            </a:extLst>
          </p:cNvPr>
          <p:cNvSpPr txBox="1"/>
          <p:nvPr/>
        </p:nvSpPr>
        <p:spPr>
          <a:xfrm>
            <a:off x="1528430" y="6176963"/>
            <a:ext cx="863895" cy="369332"/>
          </a:xfrm>
          <a:prstGeom prst="rect">
            <a:avLst/>
          </a:prstGeom>
          <a:noFill/>
        </p:spPr>
        <p:txBody>
          <a:bodyPr wrap="square">
            <a:spAutoFit/>
          </a:bodyPr>
          <a:lstStyle/>
          <a:p>
            <a:r>
              <a:rPr lang="pt-BR" dirty="0"/>
              <a:t>Ruído</a:t>
            </a:r>
          </a:p>
        </p:txBody>
      </p:sp>
      <p:sp>
        <p:nvSpPr>
          <p:cNvPr id="10" name="CaixaDeTexto 9">
            <a:extLst>
              <a:ext uri="{FF2B5EF4-FFF2-40B4-BE49-F238E27FC236}">
                <a16:creationId xmlns:a16="http://schemas.microsoft.com/office/drawing/2014/main" id="{5E4B8E61-4C6F-D8FC-55F4-8C0695DDB342}"/>
              </a:ext>
            </a:extLst>
          </p:cNvPr>
          <p:cNvSpPr txBox="1"/>
          <p:nvPr/>
        </p:nvSpPr>
        <p:spPr>
          <a:xfrm>
            <a:off x="4147583" y="6179769"/>
            <a:ext cx="1806649" cy="369332"/>
          </a:xfrm>
          <a:prstGeom prst="rect">
            <a:avLst/>
          </a:prstGeom>
          <a:noFill/>
        </p:spPr>
        <p:txBody>
          <a:bodyPr wrap="square">
            <a:spAutoFit/>
          </a:bodyPr>
          <a:lstStyle/>
          <a:p>
            <a:r>
              <a:rPr lang="pt-BR" dirty="0"/>
              <a:t>Baixo contraste</a:t>
            </a:r>
          </a:p>
        </p:txBody>
      </p:sp>
      <p:sp>
        <p:nvSpPr>
          <p:cNvPr id="11" name="CaixaDeTexto 10">
            <a:extLst>
              <a:ext uri="{FF2B5EF4-FFF2-40B4-BE49-F238E27FC236}">
                <a16:creationId xmlns:a16="http://schemas.microsoft.com/office/drawing/2014/main" id="{57AC5270-4360-E4E6-10A2-589709D5F44B}"/>
              </a:ext>
            </a:extLst>
          </p:cNvPr>
          <p:cNvSpPr txBox="1"/>
          <p:nvPr/>
        </p:nvSpPr>
        <p:spPr>
          <a:xfrm>
            <a:off x="7542913" y="6201587"/>
            <a:ext cx="1494761" cy="369332"/>
          </a:xfrm>
          <a:prstGeom prst="rect">
            <a:avLst/>
          </a:prstGeom>
          <a:noFill/>
        </p:spPr>
        <p:txBody>
          <a:bodyPr wrap="square">
            <a:spAutoFit/>
          </a:bodyPr>
          <a:lstStyle/>
          <a:p>
            <a:r>
              <a:rPr lang="pt-BR" dirty="0"/>
              <a:t>Brilho baixo</a:t>
            </a:r>
          </a:p>
        </p:txBody>
      </p:sp>
      <p:sp>
        <p:nvSpPr>
          <p:cNvPr id="12" name="CaixaDeTexto 11">
            <a:extLst>
              <a:ext uri="{FF2B5EF4-FFF2-40B4-BE49-F238E27FC236}">
                <a16:creationId xmlns:a16="http://schemas.microsoft.com/office/drawing/2014/main" id="{736A2C4A-AE09-B9E9-F68E-BF2C3FF822CD}"/>
              </a:ext>
            </a:extLst>
          </p:cNvPr>
          <p:cNvSpPr txBox="1"/>
          <p:nvPr/>
        </p:nvSpPr>
        <p:spPr>
          <a:xfrm>
            <a:off x="10182000" y="6176963"/>
            <a:ext cx="1343693" cy="369332"/>
          </a:xfrm>
          <a:prstGeom prst="rect">
            <a:avLst/>
          </a:prstGeom>
          <a:noFill/>
        </p:spPr>
        <p:txBody>
          <a:bodyPr wrap="square">
            <a:spAutoFit/>
          </a:bodyPr>
          <a:lstStyle/>
          <a:p>
            <a:r>
              <a:rPr lang="pt-BR" dirty="0"/>
              <a:t>Brilho alto</a:t>
            </a:r>
          </a:p>
        </p:txBody>
      </p:sp>
    </p:spTree>
    <p:extLst>
      <p:ext uri="{BB962C8B-B14F-4D97-AF65-F5344CB8AC3E}">
        <p14:creationId xmlns:p14="http://schemas.microsoft.com/office/powerpoint/2010/main" val="300510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B8438-E56E-2412-517C-8456E4CA773C}"/>
              </a:ext>
            </a:extLst>
          </p:cNvPr>
          <p:cNvSpPr>
            <a:spLocks noGrp="1"/>
          </p:cNvSpPr>
          <p:nvPr>
            <p:ph type="title"/>
          </p:nvPr>
        </p:nvSpPr>
        <p:spPr/>
        <p:txBody>
          <a:bodyPr/>
          <a:lstStyle/>
          <a:p>
            <a:r>
              <a:rPr lang="pt-BR" dirty="0"/>
              <a:t>Fundamentação teórica</a:t>
            </a:r>
          </a:p>
        </p:txBody>
      </p:sp>
      <p:sp>
        <p:nvSpPr>
          <p:cNvPr id="9" name="Espaço Reservado para Conteúdo 8">
            <a:extLst>
              <a:ext uri="{FF2B5EF4-FFF2-40B4-BE49-F238E27FC236}">
                <a16:creationId xmlns:a16="http://schemas.microsoft.com/office/drawing/2014/main" id="{94CA4DA5-F410-6C23-9914-06DE6D60BDBB}"/>
              </a:ext>
            </a:extLst>
          </p:cNvPr>
          <p:cNvSpPr>
            <a:spLocks noGrp="1"/>
          </p:cNvSpPr>
          <p:nvPr>
            <p:ph idx="1"/>
          </p:nvPr>
        </p:nvSpPr>
        <p:spPr/>
        <p:txBody>
          <a:bodyPr/>
          <a:lstStyle/>
          <a:p>
            <a:r>
              <a:rPr lang="pt-BR" dirty="0"/>
              <a:t>Restauração de imagem: processo de reconstruir a imagem original a partir da imagem degradada.</a:t>
            </a:r>
          </a:p>
          <a:p>
            <a:endParaRPr lang="pt-BR" dirty="0"/>
          </a:p>
        </p:txBody>
      </p:sp>
      <p:pic>
        <p:nvPicPr>
          <p:cNvPr id="11" name="Imagem 10">
            <a:extLst>
              <a:ext uri="{FF2B5EF4-FFF2-40B4-BE49-F238E27FC236}">
                <a16:creationId xmlns:a16="http://schemas.microsoft.com/office/drawing/2014/main" id="{7A886CBE-24D6-C894-A595-571999923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37" y="2716508"/>
            <a:ext cx="9464196" cy="2466975"/>
          </a:xfrm>
          <a:prstGeom prst="rect">
            <a:avLst/>
          </a:prstGeom>
        </p:spPr>
      </p:pic>
      <p:sp>
        <p:nvSpPr>
          <p:cNvPr id="12" name="Retângulo 11">
            <a:extLst>
              <a:ext uri="{FF2B5EF4-FFF2-40B4-BE49-F238E27FC236}">
                <a16:creationId xmlns:a16="http://schemas.microsoft.com/office/drawing/2014/main" id="{7BA5DA8E-41EB-F977-D37E-79DABBF498A3}"/>
              </a:ext>
            </a:extLst>
          </p:cNvPr>
          <p:cNvSpPr/>
          <p:nvPr/>
        </p:nvSpPr>
        <p:spPr>
          <a:xfrm>
            <a:off x="5060488" y="3508743"/>
            <a:ext cx="2381693" cy="8825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dirty="0"/>
              <a:t>Eliminar o ruído (Denoising)</a:t>
            </a:r>
          </a:p>
        </p:txBody>
      </p:sp>
    </p:spTree>
    <p:extLst>
      <p:ext uri="{BB962C8B-B14F-4D97-AF65-F5344CB8AC3E}">
        <p14:creationId xmlns:p14="http://schemas.microsoft.com/office/powerpoint/2010/main" val="318707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r>
              <a:rPr lang="pt-BR" dirty="0"/>
              <a:t>Restauração de imagem: processo de reconstruir a imagem original a partir da imagem degradada.</a:t>
            </a:r>
          </a:p>
          <a:p>
            <a:endParaRPr lang="pt-BR" dirty="0"/>
          </a:p>
        </p:txBody>
      </p:sp>
      <p:pic>
        <p:nvPicPr>
          <p:cNvPr id="14" name="Imagem 13">
            <a:extLst>
              <a:ext uri="{FF2B5EF4-FFF2-40B4-BE49-F238E27FC236}">
                <a16:creationId xmlns:a16="http://schemas.microsoft.com/office/drawing/2014/main" id="{913F8D24-4159-584C-8FA7-B44E7C81E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2767806"/>
            <a:ext cx="9182100" cy="2466975"/>
          </a:xfrm>
          <a:prstGeom prst="rect">
            <a:avLst/>
          </a:prstGeom>
        </p:spPr>
      </p:pic>
      <p:sp>
        <p:nvSpPr>
          <p:cNvPr id="4" name="Retângulo 3">
            <a:extLst>
              <a:ext uri="{FF2B5EF4-FFF2-40B4-BE49-F238E27FC236}">
                <a16:creationId xmlns:a16="http://schemas.microsoft.com/office/drawing/2014/main" id="{F82E7DCB-E3AC-64A4-7FA0-ADF6168A8E53}"/>
              </a:ext>
            </a:extLst>
          </p:cNvPr>
          <p:cNvSpPr/>
          <p:nvPr/>
        </p:nvSpPr>
        <p:spPr>
          <a:xfrm>
            <a:off x="4905153" y="3560041"/>
            <a:ext cx="2381693" cy="8825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dirty="0"/>
              <a:t>Alta resolução </a:t>
            </a:r>
            <a:br>
              <a:rPr lang="pt-BR" sz="2000" dirty="0"/>
            </a:br>
            <a:r>
              <a:rPr lang="pt-BR" sz="2000" dirty="0"/>
              <a:t>(Super Resolution</a:t>
            </a:r>
            <a:r>
              <a:rPr lang="pt-BR" dirty="0"/>
              <a:t>)</a:t>
            </a:r>
          </a:p>
        </p:txBody>
      </p:sp>
    </p:spTree>
    <p:extLst>
      <p:ext uri="{BB962C8B-B14F-4D97-AF65-F5344CB8AC3E}">
        <p14:creationId xmlns:p14="http://schemas.microsoft.com/office/powerpoint/2010/main" val="15472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r>
              <a:rPr lang="pt-BR" dirty="0"/>
              <a:t>Aprimoramento da imagem: Procedimento para melhorar a qualidade visual das imagens, com ajustes de cores e contraste.</a:t>
            </a:r>
          </a:p>
        </p:txBody>
      </p:sp>
      <p:pic>
        <p:nvPicPr>
          <p:cNvPr id="8" name="Imagem 7">
            <a:extLst>
              <a:ext uri="{FF2B5EF4-FFF2-40B4-BE49-F238E27FC236}">
                <a16:creationId xmlns:a16="http://schemas.microsoft.com/office/drawing/2014/main" id="{F4D54D49-E5FF-FB74-4552-A7FE5418C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2939256"/>
            <a:ext cx="10629900" cy="2124075"/>
          </a:xfrm>
          <a:prstGeom prst="rect">
            <a:avLst/>
          </a:prstGeom>
        </p:spPr>
      </p:pic>
      <p:sp>
        <p:nvSpPr>
          <p:cNvPr id="9" name="Retângulo 8">
            <a:extLst>
              <a:ext uri="{FF2B5EF4-FFF2-40B4-BE49-F238E27FC236}">
                <a16:creationId xmlns:a16="http://schemas.microsoft.com/office/drawing/2014/main" id="{1783CCA2-7805-4AA7-626C-7DDEFA37D495}"/>
              </a:ext>
            </a:extLst>
          </p:cNvPr>
          <p:cNvSpPr/>
          <p:nvPr/>
        </p:nvSpPr>
        <p:spPr>
          <a:xfrm>
            <a:off x="4805916" y="3560041"/>
            <a:ext cx="2573079" cy="8825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dirty="0"/>
              <a:t>Aprimoramento</a:t>
            </a:r>
            <a:endParaRPr lang="pt-BR" dirty="0"/>
          </a:p>
        </p:txBody>
      </p:sp>
    </p:spTree>
    <p:extLst>
      <p:ext uri="{BB962C8B-B14F-4D97-AF65-F5344CB8AC3E}">
        <p14:creationId xmlns:p14="http://schemas.microsoft.com/office/powerpoint/2010/main" val="244221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F02-0FC8-9F0B-AAB0-565FC99EA70D}"/>
              </a:ext>
            </a:extLst>
          </p:cNvPr>
          <p:cNvSpPr>
            <a:spLocks noGrp="1"/>
          </p:cNvSpPr>
          <p:nvPr>
            <p:ph type="title"/>
          </p:nvPr>
        </p:nvSpPr>
        <p:spPr/>
        <p:txBody>
          <a:bodyPr/>
          <a:lstStyle/>
          <a:p>
            <a:r>
              <a:rPr lang="pt-BR" dirty="0"/>
              <a:t>Arquitetura e funcionamento</a:t>
            </a:r>
          </a:p>
        </p:txBody>
      </p:sp>
      <p:sp>
        <p:nvSpPr>
          <p:cNvPr id="3" name="Espaço Reservado para Conteúdo 2">
            <a:extLst>
              <a:ext uri="{FF2B5EF4-FFF2-40B4-BE49-F238E27FC236}">
                <a16:creationId xmlns:a16="http://schemas.microsoft.com/office/drawing/2014/main" id="{8C5488AE-34B4-EF1D-F674-507FF2FCD122}"/>
              </a:ext>
            </a:extLst>
          </p:cNvPr>
          <p:cNvSpPr>
            <a:spLocks noGrp="1"/>
          </p:cNvSpPr>
          <p:nvPr>
            <p:ph idx="1"/>
          </p:nvPr>
        </p:nvSpPr>
        <p:spPr/>
        <p:txBody>
          <a:bodyPr/>
          <a:lstStyle/>
          <a:p>
            <a:endParaRPr lang="pt-BR" dirty="0"/>
          </a:p>
          <a:p>
            <a:endParaRPr lang="pt-BR" dirty="0"/>
          </a:p>
          <a:p>
            <a:r>
              <a:rPr lang="pt-BR" dirty="0"/>
              <a:t>Redes neurais convolucionais (</a:t>
            </a:r>
            <a:r>
              <a:rPr lang="pt-BR" b="1" dirty="0"/>
              <a:t>CNNs</a:t>
            </a:r>
            <a:r>
              <a:rPr lang="pt-BR" dirty="0"/>
              <a:t>) são bastante efetivas para restauração e aprimoramento de imagens e vídeos.</a:t>
            </a:r>
          </a:p>
          <a:p>
            <a:endParaRPr lang="pt-BR" dirty="0"/>
          </a:p>
          <a:p>
            <a:r>
              <a:rPr lang="pt-BR" b="1" dirty="0"/>
              <a:t>CNNs </a:t>
            </a:r>
            <a:r>
              <a:rPr lang="pt-BR" dirty="0"/>
              <a:t>possui capacidade forte para aprendizado de grandes escalas de datasets como COCO, </a:t>
            </a:r>
            <a:r>
              <a:rPr lang="pt-BR" dirty="0" err="1"/>
              <a:t>ImageNet</a:t>
            </a:r>
            <a:r>
              <a:rPr lang="pt-BR" dirty="0"/>
              <a:t>.</a:t>
            </a:r>
            <a:endParaRPr lang="pt-BR" b="1" dirty="0"/>
          </a:p>
        </p:txBody>
      </p:sp>
    </p:spTree>
    <p:extLst>
      <p:ext uri="{BB962C8B-B14F-4D97-AF65-F5344CB8AC3E}">
        <p14:creationId xmlns:p14="http://schemas.microsoft.com/office/powerpoint/2010/main" val="55442076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8110</TotalTime>
  <Words>1131</Words>
  <Application>Microsoft Office PowerPoint</Application>
  <PresentationFormat>Widescreen</PresentationFormat>
  <Paragraphs>136</Paragraphs>
  <Slides>34</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Calibri</vt:lpstr>
      <vt:lpstr>Calibri Light</vt:lpstr>
      <vt:lpstr>Tema do Office</vt:lpstr>
      <vt:lpstr>TP558 - Tópicos avançados em Machine Learning: miRNET </vt:lpstr>
      <vt:lpstr>Introdução</vt:lpstr>
      <vt:lpstr>Introdução</vt:lpstr>
      <vt:lpstr>Introdução</vt:lpstr>
      <vt:lpstr>Introdução</vt:lpstr>
      <vt:lpstr>Fundamentação teórica</vt:lpstr>
      <vt:lpstr>Fundamentação teórica</vt:lpstr>
      <vt:lpstr>Fundamentação teórica</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Arquitetura e funcionamento</vt:lpstr>
      <vt:lpstr>Treinamento e otimização</vt:lpstr>
      <vt:lpstr>Vantagens e desvantagens</vt:lpstr>
      <vt:lpstr>Exemplo(s) de aplicação</vt:lpstr>
      <vt:lpstr>Comparação com outros algoritmos</vt:lpstr>
      <vt:lpstr>Apresentação do PowerPoint</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Hyago Silva</cp:lastModifiedBy>
  <cp:revision>1733</cp:revision>
  <dcterms:created xsi:type="dcterms:W3CDTF">2020-01-20T13:50:05Z</dcterms:created>
  <dcterms:modified xsi:type="dcterms:W3CDTF">2024-04-28T22:21:19Z</dcterms:modified>
</cp:coreProperties>
</file>