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95" r:id="rId2"/>
    <p:sldId id="287" r:id="rId3"/>
    <p:sldId id="309" r:id="rId4"/>
    <p:sldId id="308" r:id="rId5"/>
    <p:sldId id="311" r:id="rId6"/>
    <p:sldId id="313" r:id="rId7"/>
    <p:sldId id="314" r:id="rId8"/>
    <p:sldId id="315" r:id="rId9"/>
    <p:sldId id="317" r:id="rId10"/>
    <p:sldId id="318" r:id="rId11"/>
    <p:sldId id="312" r:id="rId12"/>
    <p:sldId id="320" r:id="rId13"/>
    <p:sldId id="321" r:id="rId14"/>
    <p:sldId id="322" r:id="rId15"/>
    <p:sldId id="319" r:id="rId16"/>
    <p:sldId id="310" r:id="rId17"/>
    <p:sldId id="323" r:id="rId18"/>
    <p:sldId id="32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58018" autoAdjust="0"/>
  </p:normalViewPr>
  <p:slideViewPr>
    <p:cSldViewPr>
      <p:cViewPr varScale="1">
        <p:scale>
          <a:sx n="76" d="100"/>
          <a:sy n="76" d="100"/>
        </p:scale>
        <p:origin x="26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01.05.2017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Mit </a:t>
            </a:r>
            <a:r>
              <a:rPr lang="de-DE" dirty="0" err="1">
                <a:effectLst/>
              </a:rPr>
              <a:t>php</a:t>
            </a:r>
            <a:r>
              <a:rPr lang="de-DE" dirty="0">
                <a:effectLst/>
              </a:rPr>
              <a:t> werden mit Abstand die meisten dynamischen Webseiten betrieben </a:t>
            </a:r>
          </a:p>
          <a:p>
            <a:r>
              <a:rPr lang="de-DE" dirty="0">
                <a:effectLst/>
              </a:rPr>
              <a:t>                  Hauptgrund ist, dass viele CMS und andere Systeme in </a:t>
            </a:r>
            <a:r>
              <a:rPr lang="de-DE" dirty="0" err="1">
                <a:effectLst/>
              </a:rPr>
              <a:t>php</a:t>
            </a:r>
            <a:r>
              <a:rPr lang="de-DE" dirty="0">
                <a:effectLst/>
              </a:rPr>
              <a:t> geschrieben sind</a:t>
            </a:r>
          </a:p>
          <a:p>
            <a:r>
              <a:rPr lang="de-DE" dirty="0">
                <a:effectLst/>
              </a:rPr>
              <a:t>                  das </a:t>
            </a:r>
            <a:r>
              <a:rPr lang="de-DE" dirty="0" err="1">
                <a:effectLst/>
              </a:rPr>
              <a:t>Nr</a:t>
            </a:r>
            <a:r>
              <a:rPr lang="de-DE" dirty="0">
                <a:effectLst/>
              </a:rPr>
              <a:t> 1 CMS --- WordPress, läuft alleine auf über 74 Millionen Seiten    man sagt das sind 20 % aller Websites weltweit</a:t>
            </a:r>
          </a:p>
          <a:p>
            <a:r>
              <a:rPr lang="de-DE" dirty="0">
                <a:effectLst/>
              </a:rPr>
              <a:t>                   ist zwar nur eine </a:t>
            </a:r>
            <a:r>
              <a:rPr lang="de-DE" dirty="0" err="1">
                <a:effectLst/>
              </a:rPr>
              <a:t>php</a:t>
            </a:r>
            <a:r>
              <a:rPr lang="de-DE" dirty="0">
                <a:effectLst/>
              </a:rPr>
              <a:t> Applikation, wird aber pro eingesetzter Seite gezählt</a:t>
            </a: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ASP.net folgt (weit abgeschlagen)  an 2. Stelle</a:t>
            </a: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Java (nochmal weit abgeschlagen) an 3. Stelle</a:t>
            </a: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https://w3techs.com/technologies/overview/programming_language/all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815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Auch Session </a:t>
            </a:r>
            <a:r>
              <a:rPr lang="de-AT" dirty="0" err="1"/>
              <a:t>Ids</a:t>
            </a:r>
            <a:r>
              <a:rPr lang="de-AT" dirty="0"/>
              <a:t>  werden im Browser zwischengespeichert,</a:t>
            </a:r>
          </a:p>
          <a:p>
            <a:r>
              <a:rPr lang="de-AT" dirty="0"/>
              <a:t>Dieses sind aber GUIDs, verändert man sie hat man nur die Session zerstört</a:t>
            </a:r>
          </a:p>
          <a:p>
            <a:endParaRPr lang="de-AT" dirty="0"/>
          </a:p>
          <a:p>
            <a:r>
              <a:rPr lang="de-AT" dirty="0"/>
              <a:t>Die in der Session gespeicherten Daten verlassen den Server nicht</a:t>
            </a:r>
          </a:p>
          <a:p>
            <a:r>
              <a:rPr lang="de-AT" dirty="0"/>
              <a:t>    und können daher nicht eingesehen und auch nicht verfälscht werden</a:t>
            </a:r>
          </a:p>
          <a:p>
            <a:endParaRPr lang="de-AT" dirty="0"/>
          </a:p>
          <a:p>
            <a:r>
              <a:rPr lang="de-AT" dirty="0"/>
              <a:t>Sessions sind am Webserver durchaus aufwendig, daher nur kleine Datenmengen in die Session speichern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Sessions sind die einzige „State“ Unterstützung am Webserver,</a:t>
            </a:r>
          </a:p>
          <a:p>
            <a:r>
              <a:rPr lang="de-AT" dirty="0"/>
              <a:t>   eigentlich nur ein Speicher, den man mit der via Cookie transferierten Session-ID wieder auslesen kann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Sehr nette Erklärung zur Session:</a:t>
            </a:r>
          </a:p>
          <a:p>
            <a:r>
              <a:rPr lang="de-AT" dirty="0"/>
              <a:t>http://machinesaredigging.com/2013/10/29/how-does-a-web-session-work/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Wie wird wohl ein Login funktionieren,</a:t>
            </a:r>
          </a:p>
          <a:p>
            <a:r>
              <a:rPr lang="de-AT" dirty="0"/>
              <a:t>        ähnlich einer Session, mit einem Login-Cookie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896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Wie alle frühen Internetprotokolle ist auch http ein sehr simples textbasiertes Protokoll,</a:t>
            </a:r>
          </a:p>
          <a:p>
            <a:r>
              <a:rPr lang="de-AT" dirty="0"/>
              <a:t>Die erste Zeile gibt den Request-typ (samt direkte Parameter) bzw. den Response-Code an</a:t>
            </a:r>
          </a:p>
          <a:p>
            <a:r>
              <a:rPr lang="de-AT" dirty="0"/>
              <a:t>Direkt danach kommen die Headerzeilen und eine Leerzeile,</a:t>
            </a:r>
          </a:p>
          <a:p>
            <a:r>
              <a:rPr lang="de-AT" dirty="0"/>
              <a:t>Dann ein (alternativer) Body (Request-Post-Parameter bzw. Response-das </a:t>
            </a:r>
            <a:r>
              <a:rPr lang="de-AT" dirty="0" err="1"/>
              <a:t>html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/>
              <a:t>und zum Schluss wieder eine Leerzeile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https://www.ntu.edu.sg/home/ehchua/programming/webprogramming/HTTP_Basics.html</a:t>
            </a:r>
          </a:p>
          <a:p>
            <a:endParaRPr lang="de-AT" dirty="0"/>
          </a:p>
          <a:p>
            <a:r>
              <a:rPr lang="de-AT" dirty="0"/>
              <a:t>http://www.johner.org/tech-docs/skripts/sote2-skript/servlets/</a:t>
            </a:r>
          </a:p>
          <a:p>
            <a:endParaRPr lang="de-AT" dirty="0"/>
          </a:p>
          <a:p>
            <a:r>
              <a:rPr lang="de-AT" dirty="0"/>
              <a:t>http://www.studytonight.com/servlet/introduction-to-web.php</a:t>
            </a:r>
          </a:p>
          <a:p>
            <a:endParaRPr lang="de-AT" dirty="0"/>
          </a:p>
          <a:p>
            <a:r>
              <a:rPr lang="de-AT" dirty="0"/>
              <a:t>https://www.jmarshall.com/easy/http/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818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Allzuviele</a:t>
            </a:r>
            <a:r>
              <a:rPr lang="de-AT" dirty="0"/>
              <a:t> Webseiten haben heute neben dem eigentlichen Ausliefern der Seite</a:t>
            </a:r>
            <a:br>
              <a:rPr lang="de-AT" dirty="0"/>
            </a:br>
            <a:r>
              <a:rPr lang="de-AT" dirty="0"/>
              <a:t>diversen Sekundär-</a:t>
            </a:r>
            <a:r>
              <a:rPr lang="de-AT" dirty="0" err="1"/>
              <a:t>traffic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/>
              <a:t>sei es Werbung, Protokollierung der Aktivitäten oder schon die Überwachung nahezu jedes Tastendrucks</a:t>
            </a:r>
          </a:p>
          <a:p>
            <a:r>
              <a:rPr lang="de-AT" dirty="0"/>
              <a:t>   (z.B. Einbindung von </a:t>
            </a:r>
            <a:r>
              <a:rPr lang="de-AT" dirty="0" err="1"/>
              <a:t>google-analytics</a:t>
            </a:r>
            <a:r>
              <a:rPr lang="de-AT" dirty="0"/>
              <a:t> liefert Statistiken für den Seitenbetreiber und nebenbei jegliche Info für </a:t>
            </a:r>
            <a:r>
              <a:rPr lang="de-AT" dirty="0" err="1"/>
              <a:t>google</a:t>
            </a:r>
            <a:r>
              <a:rPr lang="de-AT" dirty="0"/>
              <a:t>)</a:t>
            </a:r>
            <a:br>
              <a:rPr lang="de-AT" dirty="0"/>
            </a:br>
            <a:br>
              <a:rPr lang="de-AT" dirty="0"/>
            </a:br>
            <a:r>
              <a:rPr lang="de-AT" dirty="0"/>
              <a:t>deshalb das Beispiel mit Wikipedia, da gibt es nur Cookies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200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/>
              <a:t>der Response ist lange, aber noch durchaus erkennbar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842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Wenn die Response den Code „200 ok“ liefert,</a:t>
            </a:r>
          </a:p>
          <a:p>
            <a:r>
              <a:rPr lang="de-AT" dirty="0"/>
              <a:t>dann verwirft der Browser den alten DOM </a:t>
            </a:r>
            <a:r>
              <a:rPr lang="de-AT" dirty="0" err="1"/>
              <a:t>Tree</a:t>
            </a:r>
            <a:r>
              <a:rPr lang="de-AT" dirty="0"/>
              <a:t> (die letzte Seite) </a:t>
            </a:r>
            <a:br>
              <a:rPr lang="de-AT" dirty="0"/>
            </a:br>
            <a:r>
              <a:rPr lang="de-AT" dirty="0"/>
              <a:t>erzeugt aus dem ankommenden </a:t>
            </a:r>
            <a:r>
              <a:rPr lang="de-AT" dirty="0" err="1"/>
              <a:t>html</a:t>
            </a:r>
            <a:r>
              <a:rPr lang="de-AT" dirty="0"/>
              <a:t> einen neuen DOM-</a:t>
            </a:r>
            <a:r>
              <a:rPr lang="de-AT" dirty="0" err="1"/>
              <a:t>Tree</a:t>
            </a:r>
            <a:r>
              <a:rPr lang="de-AT" dirty="0"/>
              <a:t> und zeigt diesen an</a:t>
            </a:r>
          </a:p>
          <a:p>
            <a:endParaRPr lang="de-AT" dirty="0"/>
          </a:p>
          <a:p>
            <a:r>
              <a:rPr lang="de-AT" dirty="0"/>
              <a:t>Das ist seit jeher die Grundfunktion eines Browser – Webserver Dialogs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75701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Ajax   -  </a:t>
            </a:r>
            <a:r>
              <a:rPr lang="de-DE" i="1" u="sng" dirty="0" err="1">
                <a:effectLst/>
              </a:rPr>
              <a:t>A</a:t>
            </a:r>
            <a:r>
              <a:rPr lang="de-DE" i="1" dirty="0" err="1">
                <a:effectLst/>
              </a:rPr>
              <a:t>synchronous</a:t>
            </a:r>
            <a:r>
              <a:rPr lang="de-DE" i="1" dirty="0">
                <a:effectLst/>
              </a:rPr>
              <a:t> </a:t>
            </a:r>
            <a:r>
              <a:rPr lang="de-DE" i="1" u="sng" dirty="0">
                <a:effectLst/>
              </a:rPr>
              <a:t>J</a:t>
            </a:r>
            <a:r>
              <a:rPr lang="de-DE" i="1" dirty="0">
                <a:effectLst/>
              </a:rPr>
              <a:t>avaScript </a:t>
            </a:r>
            <a:r>
              <a:rPr lang="de-DE" i="1" u="sng" dirty="0" err="1">
                <a:effectLst/>
              </a:rPr>
              <a:t>a</a:t>
            </a:r>
            <a:r>
              <a:rPr lang="de-DE" i="1" dirty="0" err="1">
                <a:effectLst/>
              </a:rPr>
              <a:t>nd</a:t>
            </a:r>
            <a:r>
              <a:rPr lang="de-DE" i="1" dirty="0">
                <a:effectLst/>
              </a:rPr>
              <a:t> </a:t>
            </a:r>
            <a:r>
              <a:rPr lang="de-DE" i="1" u="sng" dirty="0">
                <a:effectLst/>
              </a:rPr>
              <a:t>X</a:t>
            </a:r>
            <a:r>
              <a:rPr lang="de-DE" i="1" dirty="0">
                <a:effectLst/>
              </a:rPr>
              <a:t>ML   </a:t>
            </a:r>
            <a:r>
              <a:rPr lang="de-AT" dirty="0"/>
              <a:t> der Name wurde 2005 geprägt</a:t>
            </a:r>
          </a:p>
          <a:p>
            <a:r>
              <a:rPr lang="de-AT" dirty="0"/>
              <a:t>   steht seither für jede partielle Übertragung von Teilen einer Website</a:t>
            </a:r>
          </a:p>
          <a:p>
            <a:endParaRPr lang="de-AT" dirty="0"/>
          </a:p>
          <a:p>
            <a:r>
              <a:rPr lang="de-AT" dirty="0"/>
              <a:t>In jedem Fall ist dazu </a:t>
            </a:r>
            <a:r>
              <a:rPr lang="de-AT" dirty="0" err="1"/>
              <a:t>Javascript</a:t>
            </a:r>
            <a:r>
              <a:rPr lang="de-AT" dirty="0"/>
              <a:t> im Browser nötig </a:t>
            </a:r>
          </a:p>
          <a:p>
            <a:endParaRPr lang="de-AT" dirty="0"/>
          </a:p>
          <a:p>
            <a:r>
              <a:rPr lang="de-AT" dirty="0"/>
              <a:t>Besteht der Response aus </a:t>
            </a:r>
            <a:r>
              <a:rPr lang="de-AT" dirty="0" err="1"/>
              <a:t>html</a:t>
            </a:r>
            <a:r>
              <a:rPr lang="de-AT" dirty="0"/>
              <a:t> (was auch </a:t>
            </a:r>
            <a:r>
              <a:rPr lang="de-AT" dirty="0" err="1"/>
              <a:t>xml</a:t>
            </a:r>
            <a:r>
              <a:rPr lang="de-AT" dirty="0"/>
              <a:t> ist), dann wird meist ein Teil des Browser Dom </a:t>
            </a:r>
            <a:r>
              <a:rPr lang="de-AT" dirty="0" err="1"/>
              <a:t>Tree</a:t>
            </a:r>
            <a:r>
              <a:rPr lang="de-AT" dirty="0"/>
              <a:t> ersetzt – ein Teilbereich des Browserbildschirms verändert sich</a:t>
            </a:r>
          </a:p>
          <a:p>
            <a:endParaRPr lang="de-AT" dirty="0"/>
          </a:p>
          <a:p>
            <a:r>
              <a:rPr lang="de-AT" dirty="0"/>
              <a:t>Alternativ kann der Response auch nur Daten (als   JSON oder auch XML) enthalten, </a:t>
            </a:r>
            <a:br>
              <a:rPr lang="de-AT" dirty="0"/>
            </a:br>
            <a:r>
              <a:rPr lang="de-AT" dirty="0"/>
              <a:t>            dann muss </a:t>
            </a:r>
            <a:r>
              <a:rPr lang="de-AT" dirty="0" err="1"/>
              <a:t>Javascript</a:t>
            </a:r>
            <a:r>
              <a:rPr lang="de-AT" dirty="0"/>
              <a:t> Code diese verarbeiten und sicherlich auch den Dom </a:t>
            </a:r>
            <a:r>
              <a:rPr lang="de-AT" dirty="0" err="1"/>
              <a:t>Tree</a:t>
            </a:r>
            <a:r>
              <a:rPr lang="de-AT" dirty="0"/>
              <a:t> verändern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3073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Durch jeden Request startet am Webserver sinngemäß eine Methode, die nur lokale Variablen kennt und den Response aufbereitet</a:t>
            </a:r>
          </a:p>
          <a:p>
            <a:endParaRPr lang="de-AT" dirty="0"/>
          </a:p>
          <a:p>
            <a:r>
              <a:rPr lang="de-AT" dirty="0"/>
              <a:t>Dies ist massiv parallel möglich,</a:t>
            </a:r>
          </a:p>
          <a:p>
            <a:r>
              <a:rPr lang="de-AT" dirty="0"/>
              <a:t>Auch die Verteilung auf mehrere Webserver (Serverfarm) ist möglich</a:t>
            </a:r>
          </a:p>
          <a:p>
            <a:endParaRPr lang="de-AT" dirty="0"/>
          </a:p>
          <a:p>
            <a:r>
              <a:rPr lang="de-AT" dirty="0"/>
              <a:t>Keinesfalls darf serverseitige Programmierung diese Parallelität gefährden</a:t>
            </a:r>
          </a:p>
          <a:p>
            <a:r>
              <a:rPr lang="de-AT" dirty="0"/>
              <a:t>                         (durch Wartezeit auf zentrale Ressourcen)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358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http://www.vienna-marathon.com     ist eine Webseite, die den Großteil des Jahres mäßig (normal) besucht ist</a:t>
            </a:r>
          </a:p>
          <a:p>
            <a:r>
              <a:rPr lang="de-AT" dirty="0"/>
              <a:t>              Am Tag des Marathon (Ende April) gibt es aber eine gewaltige (wenn auch vorhersehbare) Performancespitze</a:t>
            </a:r>
          </a:p>
          <a:p>
            <a:r>
              <a:rPr lang="de-AT" dirty="0"/>
              <a:t>In mehr als einem Jahr ist die Seite deshalb schon zusammengebrochen</a:t>
            </a:r>
          </a:p>
          <a:p>
            <a:endParaRPr lang="de-AT" dirty="0"/>
          </a:p>
          <a:p>
            <a:r>
              <a:rPr lang="de-AT" dirty="0"/>
              <a:t>Schon oft  haben z.B. Zeitungsartikel dazu geführt, dass die Zugriffe auf eine Webseite </a:t>
            </a:r>
          </a:p>
          <a:p>
            <a:r>
              <a:rPr lang="de-AT" dirty="0"/>
              <a:t>in kürzester Zeit explosionsartig angestiegen sind.</a:t>
            </a:r>
          </a:p>
          <a:p>
            <a:r>
              <a:rPr lang="de-AT" dirty="0"/>
              <a:t>Man hat dann gar nichts von der plötzlichen Popularität wenn die Site die </a:t>
            </a:r>
            <a:r>
              <a:rPr lang="de-AT" dirty="0" err="1"/>
              <a:t>Requests</a:t>
            </a:r>
            <a:r>
              <a:rPr lang="de-AT" dirty="0"/>
              <a:t> nicht (performant) abarbeiten kann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Die meisten </a:t>
            </a:r>
            <a:r>
              <a:rPr lang="de-AT" dirty="0" err="1"/>
              <a:t>Requests</a:t>
            </a:r>
            <a:r>
              <a:rPr lang="de-AT" dirty="0"/>
              <a:t> bei http://www.vienna-marathon.com  betreffen </a:t>
            </a:r>
            <a:r>
              <a:rPr lang="de-AT" dirty="0" err="1"/>
              <a:t>Plazierungen</a:t>
            </a:r>
            <a:r>
              <a:rPr lang="de-AT" dirty="0"/>
              <a:t> im laufenden </a:t>
            </a:r>
            <a:r>
              <a:rPr lang="de-AT" dirty="0" err="1"/>
              <a:t>Bewerb</a:t>
            </a:r>
            <a:endParaRPr lang="de-AT" dirty="0"/>
          </a:p>
          <a:p>
            <a:r>
              <a:rPr lang="de-AT" dirty="0"/>
              <a:t>Das sind ca. 50 000 verschiedene </a:t>
            </a:r>
            <a:r>
              <a:rPr lang="de-AT" dirty="0" err="1"/>
              <a:t>Requests</a:t>
            </a:r>
            <a:r>
              <a:rPr lang="de-AT" dirty="0"/>
              <a:t>, manche (Startnummer eines wenig bekannten Teilnehmers) werden selten, </a:t>
            </a:r>
            <a:br>
              <a:rPr lang="de-AT" dirty="0"/>
            </a:br>
            <a:r>
              <a:rPr lang="de-AT" dirty="0"/>
              <a:t>andere (die ersten 30) oder Namenssuche mit häufigen Namen werden oftmals angefragt</a:t>
            </a:r>
          </a:p>
          <a:p>
            <a:endParaRPr lang="de-AT" dirty="0"/>
          </a:p>
          <a:p>
            <a:r>
              <a:rPr lang="de-AT" dirty="0"/>
              <a:t>Statt jedes Mal die Seite aus der Datenbank aufzubauen definiert man einen parameterabhängigen Cache mit mehreren Sekunden Gültigkeit.</a:t>
            </a:r>
          </a:p>
          <a:p>
            <a:r>
              <a:rPr lang="de-AT" dirty="0"/>
              <a:t>Wenn der gleiche Request (mit den gleichen Parametern, welche die Suche definieren) in diesem Zeitraum wieder gestellt wird,</a:t>
            </a:r>
            <a:br>
              <a:rPr lang="de-AT" dirty="0"/>
            </a:br>
            <a:r>
              <a:rPr lang="de-AT" dirty="0"/>
              <a:t>dann wird der Response aus dem Cache beantwortet und nicht die Datenbank abgefragt.</a:t>
            </a:r>
          </a:p>
          <a:p>
            <a:r>
              <a:rPr lang="de-AT" dirty="0"/>
              <a:t>Je nach dem, wie oft sich die Seite (mit bestimmten Parametern) verändern wird wählt man eine kürzere oder längere Cache-Gültigkeitsdauer</a:t>
            </a:r>
          </a:p>
          <a:p>
            <a:r>
              <a:rPr lang="de-AT" dirty="0"/>
              <a:t>Die aktuell Website führt </a:t>
            </a:r>
            <a:r>
              <a:rPr lang="de-AT" dirty="0" err="1"/>
              <a:t>Plazierungsabfragen</a:t>
            </a:r>
            <a:r>
              <a:rPr lang="de-AT" dirty="0"/>
              <a:t> zusätzlich als Ajax Call durch – somit werden auch geringere Datenmengen ausgeliefert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3954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39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Links, die grafische Darstellungen haben: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http://schule.pelz-familie.de/?q=system/files/daniel-nico-webserver.pdf</a:t>
            </a:r>
          </a:p>
          <a:p>
            <a:endParaRPr lang="de-AT" dirty="0"/>
          </a:p>
          <a:p>
            <a:r>
              <a:rPr lang="de-AT" dirty="0"/>
              <a:t>http://www.oszhandel.de/gymnasium/faecher/informatik/datenbanken/online/aufruf_webdatenbanken.html</a:t>
            </a:r>
          </a:p>
          <a:p>
            <a:endParaRPr lang="de-AT" dirty="0"/>
          </a:p>
          <a:p>
            <a:r>
              <a:rPr lang="de-AT" dirty="0"/>
              <a:t>http://www.webmasterpro.de/coding/article/ajax-ajax-aufbau-und-ablauf.html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82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Die Grundidee des WWW ist das ausliefern statischer Seiten,</a:t>
            </a:r>
          </a:p>
          <a:p>
            <a:r>
              <a:rPr lang="de-AT" dirty="0"/>
              <a:t>Bei Bildern ist es auch heute noch der Normalfall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218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.</a:t>
            </a:r>
            <a:r>
              <a:rPr lang="de-AT" dirty="0" err="1"/>
              <a:t>php</a:t>
            </a:r>
            <a:r>
              <a:rPr lang="de-AT" dirty="0"/>
              <a:t> und .</a:t>
            </a:r>
            <a:r>
              <a:rPr lang="de-AT" dirty="0" err="1"/>
              <a:t>aspx</a:t>
            </a:r>
            <a:r>
              <a:rPr lang="de-AT" dirty="0"/>
              <a:t>  sind Seiten, die neben </a:t>
            </a:r>
            <a:r>
              <a:rPr lang="de-AT" dirty="0" err="1"/>
              <a:t>html</a:t>
            </a:r>
            <a:r>
              <a:rPr lang="de-AT" dirty="0"/>
              <a:t> in speziellen Tags auch Code oder Komponenten enthalten.</a:t>
            </a:r>
          </a:p>
          <a:p>
            <a:endParaRPr lang="de-AT" dirty="0"/>
          </a:p>
          <a:p>
            <a:r>
              <a:rPr lang="de-AT" dirty="0"/>
              <a:t>Daher müssen sie am Server ausgeführt werden.</a:t>
            </a:r>
          </a:p>
          <a:p>
            <a:endParaRPr lang="de-AT" dirty="0"/>
          </a:p>
          <a:p>
            <a:r>
              <a:rPr lang="de-AT" dirty="0"/>
              <a:t>Das Ergebnis, welches an den Browser zurückgeliefert wird ist in jedem Fall </a:t>
            </a:r>
            <a:r>
              <a:rPr lang="de-AT" dirty="0" err="1"/>
              <a:t>html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WebServer</a:t>
            </a:r>
            <a:r>
              <a:rPr lang="de-AT" dirty="0"/>
              <a:t> benötigen </a:t>
            </a:r>
            <a:r>
              <a:rPr lang="de-AT" dirty="0" err="1"/>
              <a:t>Addons</a:t>
            </a:r>
            <a:r>
              <a:rPr lang="de-AT" dirty="0"/>
              <a:t>, damit sie dynamische Seiten ausführen können</a:t>
            </a:r>
          </a:p>
          <a:p>
            <a:endParaRPr lang="de-AT" dirty="0"/>
          </a:p>
          <a:p>
            <a:r>
              <a:rPr lang="de-AT" dirty="0"/>
              <a:t>Für </a:t>
            </a:r>
            <a:r>
              <a:rPr lang="de-AT" dirty="0" err="1"/>
              <a:t>aspx</a:t>
            </a:r>
            <a:r>
              <a:rPr lang="de-AT" dirty="0"/>
              <a:t>  braucht es eine .net </a:t>
            </a:r>
            <a:r>
              <a:rPr lang="de-AT" dirty="0" err="1"/>
              <a:t>Runtime</a:t>
            </a:r>
            <a:r>
              <a:rPr lang="de-AT" dirty="0"/>
              <a:t> (CLR)</a:t>
            </a:r>
          </a:p>
          <a:p>
            <a:r>
              <a:rPr lang="de-AT" dirty="0"/>
              <a:t>Für Java (Servlets, </a:t>
            </a:r>
            <a:r>
              <a:rPr lang="de-AT" dirty="0" err="1"/>
              <a:t>Jsp</a:t>
            </a:r>
            <a:r>
              <a:rPr lang="de-AT" dirty="0"/>
              <a:t>) braucht es eine Virtual </a:t>
            </a:r>
            <a:r>
              <a:rPr lang="de-AT" dirty="0" err="1"/>
              <a:t>Machine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Für </a:t>
            </a:r>
            <a:r>
              <a:rPr lang="de-AT" dirty="0" err="1"/>
              <a:t>php</a:t>
            </a:r>
            <a:r>
              <a:rPr lang="de-AT" dirty="0"/>
              <a:t> gibt es ein </a:t>
            </a:r>
            <a:r>
              <a:rPr lang="de-AT" dirty="0" err="1"/>
              <a:t>Addon</a:t>
            </a:r>
            <a:r>
              <a:rPr lang="de-AT" dirty="0"/>
              <a:t>, welches z.B. beim Apache Webserver mittels Konfigurationsfile Eintrag geladen wird</a:t>
            </a:r>
          </a:p>
          <a:p>
            <a:endParaRPr lang="de-AT" dirty="0"/>
          </a:p>
          <a:p>
            <a:r>
              <a:rPr lang="de-AT" dirty="0"/>
              <a:t>#</a:t>
            </a:r>
          </a:p>
          <a:p>
            <a:r>
              <a:rPr lang="de-AT" dirty="0"/>
              <a:t># PHP-Module </a:t>
            </a:r>
            <a:r>
              <a:rPr lang="de-AT" dirty="0" err="1"/>
              <a:t>setup</a:t>
            </a:r>
            <a:endParaRPr lang="de-AT" dirty="0"/>
          </a:p>
          <a:p>
            <a:r>
              <a:rPr lang="de-AT" dirty="0"/>
              <a:t>#</a:t>
            </a:r>
          </a:p>
          <a:p>
            <a:r>
              <a:rPr lang="de-AT" dirty="0" err="1"/>
              <a:t>LoadFile</a:t>
            </a:r>
            <a:r>
              <a:rPr lang="de-AT" dirty="0"/>
              <a:t> "/</a:t>
            </a:r>
            <a:r>
              <a:rPr lang="de-AT" dirty="0" err="1"/>
              <a:t>xampp</a:t>
            </a:r>
            <a:r>
              <a:rPr lang="de-AT" dirty="0"/>
              <a:t>/</a:t>
            </a:r>
            <a:r>
              <a:rPr lang="de-AT" dirty="0" err="1"/>
              <a:t>php</a:t>
            </a:r>
            <a:r>
              <a:rPr lang="de-AT" dirty="0"/>
              <a:t>/php5ts.dll"</a:t>
            </a:r>
          </a:p>
          <a:p>
            <a:r>
              <a:rPr lang="de-AT" dirty="0" err="1"/>
              <a:t>LoadModule</a:t>
            </a:r>
            <a:r>
              <a:rPr lang="de-AT" dirty="0"/>
              <a:t> php5_module "/</a:t>
            </a:r>
            <a:r>
              <a:rPr lang="de-AT" dirty="0" err="1"/>
              <a:t>xampp</a:t>
            </a:r>
            <a:r>
              <a:rPr lang="de-AT" dirty="0"/>
              <a:t>/</a:t>
            </a:r>
            <a:r>
              <a:rPr lang="de-AT" dirty="0" err="1"/>
              <a:t>php</a:t>
            </a:r>
            <a:r>
              <a:rPr lang="de-AT" dirty="0"/>
              <a:t>/php5apache2_4.dll„</a:t>
            </a:r>
          </a:p>
          <a:p>
            <a:endParaRPr lang="de-AT" dirty="0"/>
          </a:p>
          <a:p>
            <a:r>
              <a:rPr lang="en-US" dirty="0"/>
              <a:t>&lt;</a:t>
            </a:r>
            <a:r>
              <a:rPr lang="en-US" dirty="0" err="1"/>
              <a:t>FilesMatch</a:t>
            </a:r>
            <a:r>
              <a:rPr lang="en-US" dirty="0"/>
              <a:t> "\.</a:t>
            </a:r>
            <a:r>
              <a:rPr lang="en-US" dirty="0" err="1"/>
              <a:t>php</a:t>
            </a:r>
            <a:r>
              <a:rPr lang="en-US" dirty="0"/>
              <a:t>$"&gt;</a:t>
            </a:r>
          </a:p>
          <a:p>
            <a:r>
              <a:rPr lang="en-US" dirty="0"/>
              <a:t>    </a:t>
            </a:r>
            <a:r>
              <a:rPr lang="en-US" dirty="0" err="1"/>
              <a:t>SetHandler</a:t>
            </a:r>
            <a:r>
              <a:rPr lang="en-US" dirty="0"/>
              <a:t> application/x-</a:t>
            </a:r>
            <a:r>
              <a:rPr lang="en-US" dirty="0" err="1"/>
              <a:t>httpd</a:t>
            </a:r>
            <a:r>
              <a:rPr lang="en-US" dirty="0"/>
              <a:t>-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FilesMatch</a:t>
            </a:r>
            <a:r>
              <a:rPr lang="en-US" dirty="0"/>
              <a:t>&gt;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067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Alle angeführten Produkte sind kleine oder größere Frameworks</a:t>
            </a:r>
          </a:p>
          <a:p>
            <a:r>
              <a:rPr lang="de-AT" dirty="0"/>
              <a:t>Man hat keine </a:t>
            </a:r>
            <a:r>
              <a:rPr lang="de-AT" dirty="0" err="1"/>
              <a:t>main</a:t>
            </a:r>
            <a:r>
              <a:rPr lang="de-AT" dirty="0"/>
              <a:t>, am Besten stellt man sich vor, es würde eine Methode ausgeführt, die nur lokale Variablen hat (die </a:t>
            </a:r>
            <a:r>
              <a:rPr lang="de-AT" dirty="0" err="1"/>
              <a:t>php</a:t>
            </a:r>
            <a:r>
              <a:rPr lang="de-AT" dirty="0"/>
              <a:t> Seite)</a:t>
            </a:r>
          </a:p>
          <a:p>
            <a:endParaRPr lang="de-AT" dirty="0"/>
          </a:p>
          <a:p>
            <a:r>
              <a:rPr lang="de-AT" dirty="0"/>
              <a:t>Kleine Frameworks bilden nur diesen Rahmen, man muss mit echo (oder anderen befehlen)   </a:t>
            </a:r>
            <a:r>
              <a:rPr lang="de-AT" dirty="0" err="1"/>
              <a:t>html</a:t>
            </a:r>
            <a:r>
              <a:rPr lang="de-AT" dirty="0"/>
              <a:t> ausgeben</a:t>
            </a:r>
          </a:p>
          <a:p>
            <a:r>
              <a:rPr lang="de-AT" dirty="0"/>
              <a:t>Größere Frameworks haben erweiterte Architektur oder Darstellungsmöglichkeiten</a:t>
            </a:r>
          </a:p>
          <a:p>
            <a:endParaRPr lang="de-AT" dirty="0"/>
          </a:p>
          <a:p>
            <a:r>
              <a:rPr lang="de-AT" dirty="0"/>
              <a:t>Am Webserver wird Code exekutiert, dessen Ausgabe an den Browser geliefert wird und </a:t>
            </a:r>
            <a:r>
              <a:rPr lang="de-AT" dirty="0" err="1"/>
              <a:t>html</a:t>
            </a:r>
            <a:r>
              <a:rPr lang="de-AT" dirty="0"/>
              <a:t> sein muss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Php</a:t>
            </a:r>
            <a:r>
              <a:rPr lang="de-AT" dirty="0"/>
              <a:t> ist zwar viel eingesetzt, hatte aber immer viele Amateure als Entwickler</a:t>
            </a:r>
          </a:p>
          <a:p>
            <a:r>
              <a:rPr lang="de-AT" dirty="0"/>
              <a:t>Während schon vor 2010 manche Bibliotheken wie </a:t>
            </a:r>
            <a:r>
              <a:rPr lang="de-AT" dirty="0" err="1"/>
              <a:t>pear</a:t>
            </a:r>
            <a:r>
              <a:rPr lang="de-AT" dirty="0"/>
              <a:t>, </a:t>
            </a:r>
            <a:r>
              <a:rPr lang="de-AT" dirty="0" err="1"/>
              <a:t>sigma</a:t>
            </a:r>
            <a:r>
              <a:rPr lang="de-AT" dirty="0"/>
              <a:t> </a:t>
            </a:r>
            <a:r>
              <a:rPr lang="de-AT" dirty="0" err="1"/>
              <a:t>templates</a:t>
            </a:r>
            <a:r>
              <a:rPr lang="de-AT" dirty="0"/>
              <a:t> eingesetzt wurden</a:t>
            </a:r>
            <a:br>
              <a:rPr lang="de-AT" dirty="0"/>
            </a:br>
            <a:r>
              <a:rPr lang="de-AT" dirty="0"/>
              <a:t>entstanden ernsthafte </a:t>
            </a:r>
            <a:r>
              <a:rPr lang="de-AT" dirty="0" err="1"/>
              <a:t>php</a:t>
            </a:r>
            <a:r>
              <a:rPr lang="de-AT" dirty="0"/>
              <a:t> </a:t>
            </a:r>
            <a:r>
              <a:rPr lang="de-AT" dirty="0" err="1"/>
              <a:t>frameworks</a:t>
            </a:r>
            <a:r>
              <a:rPr lang="de-AT" dirty="0"/>
              <a:t> erst nach 2010    z.B.   </a:t>
            </a:r>
            <a:r>
              <a:rPr lang="de-AT" dirty="0" err="1"/>
              <a:t>Laravel</a:t>
            </a:r>
            <a:r>
              <a:rPr lang="de-AT" dirty="0"/>
              <a:t> ab 2014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DE" dirty="0">
                <a:effectLst/>
              </a:rPr>
              <a:t>Eine </a:t>
            </a:r>
            <a:r>
              <a:rPr lang="de-DE" dirty="0" err="1">
                <a:effectLst/>
              </a:rPr>
              <a:t>TimeLine</a:t>
            </a:r>
            <a:r>
              <a:rPr lang="de-DE" dirty="0">
                <a:effectLst/>
              </a:rPr>
              <a:t> früherer serverseitiger Webtechnologien</a:t>
            </a:r>
          </a:p>
          <a:p>
            <a:r>
              <a:rPr lang="de-DE" dirty="0">
                <a:effectLst/>
              </a:rPr>
              <a:t>http://royal.pingdom.com/2007/12/07/a-history-of-the-dynamic-web/</a:t>
            </a: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endParaRPr lang="de-DE" dirty="0">
              <a:effectLst/>
            </a:endParaRPr>
          </a:p>
          <a:p>
            <a:r>
              <a:rPr lang="de-AT" dirty="0">
                <a:effectLst/>
              </a:rPr>
              <a:t>CGI   rief C oder Perl </a:t>
            </a:r>
            <a:r>
              <a:rPr lang="de-AT" dirty="0" err="1">
                <a:effectLst/>
              </a:rPr>
              <a:t>Progs</a:t>
            </a:r>
            <a:r>
              <a:rPr lang="de-AT" dirty="0">
                <a:effectLst/>
              </a:rPr>
              <a:t> auf, diese erhielten Parameter ( wwww.x.com?par1=25)</a:t>
            </a:r>
          </a:p>
          <a:p>
            <a:r>
              <a:rPr lang="de-AT" dirty="0">
                <a:effectLst/>
              </a:rPr>
              <a:t>       mussten als Standardausgabe  </a:t>
            </a:r>
            <a:r>
              <a:rPr lang="de-AT" dirty="0" err="1">
                <a:effectLst/>
              </a:rPr>
              <a:t>html</a:t>
            </a:r>
            <a:r>
              <a:rPr lang="de-AT" dirty="0">
                <a:effectLst/>
              </a:rPr>
              <a:t> liefern</a:t>
            </a:r>
          </a:p>
          <a:p>
            <a:r>
              <a:rPr lang="de-AT" dirty="0">
                <a:effectLst/>
              </a:rPr>
              <a:t>       genauso funktionieren auch noch Java Servlets</a:t>
            </a:r>
          </a:p>
          <a:p>
            <a:r>
              <a:rPr lang="de-AT" dirty="0">
                <a:effectLst/>
              </a:rPr>
              <a:t>       es ist schwierig Seiten einerseits zu designen und</a:t>
            </a:r>
          </a:p>
          <a:p>
            <a:r>
              <a:rPr lang="de-AT" dirty="0">
                <a:effectLst/>
              </a:rPr>
              <a:t>       diesen </a:t>
            </a:r>
            <a:r>
              <a:rPr lang="de-AT" dirty="0" err="1">
                <a:effectLst/>
              </a:rPr>
              <a:t>html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code</a:t>
            </a:r>
            <a:r>
              <a:rPr lang="de-AT" dirty="0">
                <a:effectLst/>
              </a:rPr>
              <a:t> dann in </a:t>
            </a:r>
            <a:r>
              <a:rPr lang="de-AT" dirty="0" err="1">
                <a:effectLst/>
              </a:rPr>
              <a:t>PrintLine</a:t>
            </a:r>
            <a:r>
              <a:rPr lang="de-AT" dirty="0">
                <a:effectLst/>
              </a:rPr>
              <a:t> Befehlen auszugeben</a:t>
            </a:r>
          </a:p>
          <a:p>
            <a:r>
              <a:rPr lang="de-AT" dirty="0">
                <a:effectLst/>
              </a:rPr>
              <a:t>       </a:t>
            </a:r>
          </a:p>
          <a:p>
            <a:r>
              <a:rPr lang="de-AT" dirty="0">
                <a:effectLst/>
              </a:rPr>
              <a:t>ASP, </a:t>
            </a:r>
            <a:r>
              <a:rPr lang="de-AT" dirty="0" err="1">
                <a:effectLst/>
              </a:rPr>
              <a:t>php</a:t>
            </a:r>
            <a:r>
              <a:rPr lang="de-AT" dirty="0">
                <a:effectLst/>
              </a:rPr>
              <a:t>, JSP   ermöglichen im </a:t>
            </a:r>
            <a:r>
              <a:rPr lang="de-AT" dirty="0" err="1">
                <a:effectLst/>
              </a:rPr>
              <a:t>html</a:t>
            </a:r>
            <a:r>
              <a:rPr lang="de-AT" dirty="0">
                <a:effectLst/>
              </a:rPr>
              <a:t> Code einzubetten  </a:t>
            </a:r>
          </a:p>
          <a:p>
            <a:r>
              <a:rPr lang="de-AT" dirty="0">
                <a:effectLst/>
              </a:rPr>
              <a:t>                  z.B.   &lt;%  echo </a:t>
            </a:r>
            <a:r>
              <a:rPr lang="de-AT" dirty="0" err="1">
                <a:effectLst/>
              </a:rPr>
              <a:t>tagesdatum</a:t>
            </a:r>
            <a:r>
              <a:rPr lang="de-AT" dirty="0">
                <a:effectLst/>
              </a:rPr>
              <a:t> %&gt;</a:t>
            </a:r>
          </a:p>
          <a:p>
            <a:r>
              <a:rPr lang="de-AT" dirty="0">
                <a:effectLst/>
              </a:rPr>
              <a:t>                die Codeteile werden ausgeführt und deren Ausgaben</a:t>
            </a:r>
          </a:p>
          <a:p>
            <a:r>
              <a:rPr lang="de-AT" dirty="0">
                <a:effectLst/>
              </a:rPr>
              <a:t>                an Stelle des Codes im umgebenden </a:t>
            </a:r>
            <a:r>
              <a:rPr lang="de-AT" dirty="0" err="1">
                <a:effectLst/>
              </a:rPr>
              <a:t>html</a:t>
            </a:r>
            <a:r>
              <a:rPr lang="de-AT" dirty="0">
                <a:effectLst/>
              </a:rPr>
              <a:t> eingefügt</a:t>
            </a:r>
          </a:p>
          <a:p>
            <a:r>
              <a:rPr lang="de-AT" dirty="0">
                <a:effectLst/>
              </a:rPr>
              <a:t>        ist schon besser, führt aber bei </a:t>
            </a:r>
            <a:r>
              <a:rPr lang="de-AT" dirty="0" err="1">
                <a:effectLst/>
              </a:rPr>
              <a:t>grösseren</a:t>
            </a:r>
            <a:r>
              <a:rPr lang="de-AT" dirty="0">
                <a:effectLst/>
              </a:rPr>
              <a:t> Seiten</a:t>
            </a:r>
          </a:p>
          <a:p>
            <a:r>
              <a:rPr lang="de-AT" dirty="0">
                <a:effectLst/>
              </a:rPr>
              <a:t>        zu sehr schwer lesbaren Code                </a:t>
            </a:r>
          </a:p>
          <a:p>
            <a:r>
              <a:rPr lang="de-AT" dirty="0">
                <a:effectLst/>
              </a:rPr>
              <a:t>                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head</a:t>
            </a:r>
            <a:r>
              <a:rPr lang="de-AT" dirty="0">
                <a:effectLst/>
              </a:rPr>
              <a:t>&gt;</a:t>
            </a:r>
          </a:p>
          <a:p>
            <a:r>
              <a:rPr lang="de-AT" dirty="0">
                <a:effectLst/>
              </a:rPr>
              <a:t>			&lt;title&gt; Einmaleins!&lt;/title&gt;</a:t>
            </a:r>
          </a:p>
          <a:p>
            <a:r>
              <a:rPr lang="de-AT" dirty="0">
                <a:effectLst/>
              </a:rPr>
              <a:t>			&lt;/</a:t>
            </a:r>
            <a:r>
              <a:rPr lang="de-AT" dirty="0" err="1">
                <a:effectLst/>
              </a:rPr>
              <a:t>head</a:t>
            </a:r>
            <a:r>
              <a:rPr lang="de-AT" dirty="0">
                <a:effectLst/>
              </a:rPr>
              <a:t>&gt;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body</a:t>
            </a:r>
            <a:r>
              <a:rPr lang="de-AT" dirty="0">
                <a:effectLst/>
              </a:rPr>
              <a:t>&gt;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center</a:t>
            </a:r>
            <a:r>
              <a:rPr lang="de-AT" dirty="0">
                <a:effectLst/>
              </a:rPr>
              <a:t>&gt;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table</a:t>
            </a:r>
            <a:r>
              <a:rPr lang="de-AT" dirty="0">
                <a:effectLst/>
              </a:rPr>
              <a:t> </a:t>
            </a:r>
            <a:r>
              <a:rPr lang="de-AT" dirty="0" err="1">
                <a:effectLst/>
              </a:rPr>
              <a:t>border</a:t>
            </a:r>
            <a:r>
              <a:rPr lang="de-AT" dirty="0">
                <a:effectLst/>
              </a:rPr>
              <a:t>="1"&gt;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tr</a:t>
            </a:r>
            <a:r>
              <a:rPr lang="de-AT" dirty="0">
                <a:effectLst/>
              </a:rPr>
              <a:t>&gt;&lt;</a:t>
            </a:r>
            <a:r>
              <a:rPr lang="de-AT" dirty="0" err="1">
                <a:effectLst/>
              </a:rPr>
              <a:t>th</a:t>
            </a:r>
            <a:r>
              <a:rPr lang="de-AT" dirty="0">
                <a:effectLst/>
              </a:rPr>
              <a:t>&gt;&lt;/</a:t>
            </a:r>
            <a:r>
              <a:rPr lang="de-AT" dirty="0" err="1">
                <a:effectLst/>
              </a:rPr>
              <a:t>th</a:t>
            </a:r>
            <a:r>
              <a:rPr lang="de-AT" dirty="0">
                <a:effectLst/>
              </a:rPr>
              <a:t>&gt;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php</a:t>
            </a:r>
            <a:r>
              <a:rPr lang="de-AT" dirty="0">
                <a:effectLst/>
              </a:rPr>
              <a:t>?</a:t>
            </a:r>
          </a:p>
          <a:p>
            <a:r>
              <a:rPr lang="de-AT" dirty="0">
                <a:effectLst/>
              </a:rPr>
              <a:t>			</a:t>
            </a:r>
            <a:r>
              <a:rPr lang="de-AT" dirty="0" err="1">
                <a:effectLst/>
              </a:rPr>
              <a:t>for</a:t>
            </a:r>
            <a:r>
              <a:rPr lang="de-AT" dirty="0">
                <a:effectLst/>
              </a:rPr>
              <a:t>($i=1;$i&lt;=10;$i++){</a:t>
            </a:r>
          </a:p>
          <a:p>
            <a:r>
              <a:rPr lang="de-AT" dirty="0">
                <a:effectLst/>
              </a:rPr>
              <a:t>				echo "&lt;</a:t>
            </a:r>
            <a:r>
              <a:rPr lang="de-AT" dirty="0" err="1">
                <a:effectLst/>
              </a:rPr>
              <a:t>th</a:t>
            </a:r>
            <a:r>
              <a:rPr lang="de-AT" dirty="0">
                <a:effectLst/>
              </a:rPr>
              <a:t>&gt;".$i."&lt;/</a:t>
            </a:r>
            <a:r>
              <a:rPr lang="de-AT" dirty="0" err="1">
                <a:effectLst/>
              </a:rPr>
              <a:t>th</a:t>
            </a:r>
            <a:r>
              <a:rPr lang="de-AT" dirty="0">
                <a:effectLst/>
              </a:rPr>
              <a:t>&gt;";</a:t>
            </a:r>
          </a:p>
          <a:p>
            <a:r>
              <a:rPr lang="de-AT" dirty="0">
                <a:effectLst/>
              </a:rPr>
              <a:t>			}</a:t>
            </a:r>
          </a:p>
          <a:p>
            <a:r>
              <a:rPr lang="de-AT" dirty="0">
                <a:effectLst/>
              </a:rPr>
              <a:t>			?&gt;</a:t>
            </a:r>
          </a:p>
          <a:p>
            <a:r>
              <a:rPr lang="de-AT" dirty="0">
                <a:effectLst/>
              </a:rPr>
              <a:t>			</a:t>
            </a:r>
          </a:p>
          <a:p>
            <a:r>
              <a:rPr lang="de-AT" dirty="0">
                <a:effectLst/>
              </a:rPr>
              <a:t>			&lt;</a:t>
            </a:r>
            <a:r>
              <a:rPr lang="de-AT" dirty="0" err="1">
                <a:effectLst/>
              </a:rPr>
              <a:t>php</a:t>
            </a:r>
            <a:r>
              <a:rPr lang="de-AT" dirty="0">
                <a:effectLst/>
              </a:rPr>
              <a:t>?</a:t>
            </a:r>
          </a:p>
          <a:p>
            <a:r>
              <a:rPr lang="de-AT" dirty="0">
                <a:effectLst/>
              </a:rPr>
              <a:t>			</a:t>
            </a:r>
            <a:r>
              <a:rPr lang="de-AT" dirty="0" err="1">
                <a:effectLst/>
              </a:rPr>
              <a:t>for</a:t>
            </a:r>
            <a:r>
              <a:rPr lang="de-AT" dirty="0">
                <a:effectLst/>
              </a:rPr>
              <a:t>($j=1;$j&lt;=10;$</a:t>
            </a:r>
            <a:r>
              <a:rPr lang="de-AT" dirty="0" err="1">
                <a:effectLst/>
              </a:rPr>
              <a:t>j++</a:t>
            </a:r>
            <a:r>
              <a:rPr lang="de-AT" dirty="0">
                <a:effectLst/>
              </a:rPr>
              <a:t>){</a:t>
            </a:r>
          </a:p>
          <a:p>
            <a:r>
              <a:rPr lang="de-AT" dirty="0">
                <a:effectLst/>
              </a:rPr>
              <a:t>				echo "&lt;</a:t>
            </a:r>
            <a:r>
              <a:rPr lang="de-AT" dirty="0" err="1">
                <a:effectLst/>
              </a:rPr>
              <a:t>tr</a:t>
            </a:r>
            <a:r>
              <a:rPr lang="de-AT" dirty="0">
                <a:effectLst/>
              </a:rPr>
              <a:t>&gt;";</a:t>
            </a:r>
          </a:p>
          <a:p>
            <a:r>
              <a:rPr lang="de-AT" dirty="0">
                <a:effectLst/>
              </a:rPr>
              <a:t>				echo "&lt;</a:t>
            </a:r>
            <a:r>
              <a:rPr lang="de-AT" dirty="0" err="1">
                <a:effectLst/>
              </a:rPr>
              <a:t>th</a:t>
            </a:r>
            <a:r>
              <a:rPr lang="de-AT" dirty="0">
                <a:effectLst/>
              </a:rPr>
              <a:t>&gt;*".$j."&lt;/</a:t>
            </a:r>
            <a:r>
              <a:rPr lang="de-AT" dirty="0" err="1">
                <a:effectLst/>
              </a:rPr>
              <a:t>th</a:t>
            </a:r>
            <a:r>
              <a:rPr lang="de-AT" dirty="0">
                <a:effectLst/>
              </a:rPr>
              <a:t>&gt;";</a:t>
            </a:r>
          </a:p>
          <a:p>
            <a:r>
              <a:rPr lang="de-AT" dirty="0">
                <a:effectLst/>
              </a:rPr>
              <a:t>				</a:t>
            </a:r>
            <a:r>
              <a:rPr lang="de-AT" dirty="0" err="1">
                <a:effectLst/>
              </a:rPr>
              <a:t>for</a:t>
            </a:r>
            <a:r>
              <a:rPr lang="de-AT" dirty="0">
                <a:effectLst/>
              </a:rPr>
              <a:t>($i=1;$i&lt;=10;$i++){</a:t>
            </a:r>
          </a:p>
          <a:p>
            <a:r>
              <a:rPr lang="de-AT" dirty="0">
                <a:effectLst/>
              </a:rPr>
              <a:t>					echo "&lt;</a:t>
            </a:r>
            <a:r>
              <a:rPr lang="de-AT" dirty="0" err="1">
                <a:effectLst/>
              </a:rPr>
              <a:t>td</a:t>
            </a:r>
            <a:r>
              <a:rPr lang="de-AT" dirty="0">
                <a:effectLst/>
              </a:rPr>
              <a:t>&gt;". $i*$j ."&lt;/</a:t>
            </a:r>
            <a:r>
              <a:rPr lang="de-AT" dirty="0" err="1">
                <a:effectLst/>
              </a:rPr>
              <a:t>td</a:t>
            </a:r>
            <a:r>
              <a:rPr lang="de-AT" dirty="0">
                <a:effectLst/>
              </a:rPr>
              <a:t>&gt;";</a:t>
            </a:r>
          </a:p>
          <a:p>
            <a:r>
              <a:rPr lang="de-AT" dirty="0">
                <a:effectLst/>
              </a:rPr>
              <a:t>				}</a:t>
            </a:r>
          </a:p>
          <a:p>
            <a:r>
              <a:rPr lang="de-AT" dirty="0">
                <a:effectLst/>
              </a:rPr>
              <a:t>				echo "&lt;/</a:t>
            </a:r>
            <a:r>
              <a:rPr lang="de-AT" dirty="0" err="1">
                <a:effectLst/>
              </a:rPr>
              <a:t>tr</a:t>
            </a:r>
            <a:r>
              <a:rPr lang="de-AT" dirty="0">
                <a:effectLst/>
              </a:rPr>
              <a:t>&gt;";</a:t>
            </a:r>
          </a:p>
          <a:p>
            <a:r>
              <a:rPr lang="de-AT" dirty="0">
                <a:effectLst/>
              </a:rPr>
              <a:t>			}</a:t>
            </a:r>
          </a:p>
          <a:p>
            <a:r>
              <a:rPr lang="de-AT" dirty="0">
                <a:effectLst/>
              </a:rPr>
              <a:t>			?&gt;</a:t>
            </a:r>
          </a:p>
          <a:p>
            <a:r>
              <a:rPr lang="de-AT" dirty="0">
                <a:effectLst/>
              </a:rPr>
              <a:t>			&lt;/</a:t>
            </a:r>
            <a:r>
              <a:rPr lang="de-AT" dirty="0" err="1">
                <a:effectLst/>
              </a:rPr>
              <a:t>table</a:t>
            </a:r>
            <a:r>
              <a:rPr lang="de-AT" dirty="0">
                <a:effectLst/>
              </a:rPr>
              <a:t>&gt;   &lt;/</a:t>
            </a:r>
            <a:r>
              <a:rPr lang="de-AT" dirty="0" err="1">
                <a:effectLst/>
              </a:rPr>
              <a:t>body</a:t>
            </a:r>
            <a:r>
              <a:rPr lang="de-AT" dirty="0">
                <a:effectLst/>
              </a:rPr>
              <a:t>&gt;             </a:t>
            </a:r>
          </a:p>
          <a:p>
            <a:r>
              <a:rPr lang="de-AT" dirty="0">
                <a:effectLst/>
              </a:rPr>
              <a:t>                  </a:t>
            </a:r>
          </a:p>
          <a:p>
            <a:r>
              <a:rPr lang="de-AT" dirty="0">
                <a:effectLst/>
              </a:rPr>
              <a:t>        Weil dieses Beispiel gut zeigt das die Vermischung von design und </a:t>
            </a:r>
            <a:r>
              <a:rPr lang="de-AT" dirty="0" err="1">
                <a:effectLst/>
              </a:rPr>
              <a:t>code</a:t>
            </a:r>
            <a:endParaRPr lang="de-AT" dirty="0">
              <a:effectLst/>
            </a:endParaRPr>
          </a:p>
          <a:p>
            <a:r>
              <a:rPr lang="de-AT" dirty="0">
                <a:effectLst/>
              </a:rPr>
              <a:t>        rasch unübersichtlich wird</a:t>
            </a:r>
          </a:p>
          <a:p>
            <a:r>
              <a:rPr lang="de-AT" dirty="0">
                <a:effectLst/>
              </a:rPr>
              <a:t>        </a:t>
            </a:r>
            <a:r>
              <a:rPr lang="de-AT" dirty="0" err="1">
                <a:effectLst/>
              </a:rPr>
              <a:t>arbeit</a:t>
            </a:r>
            <a:r>
              <a:rPr lang="de-AT" dirty="0">
                <a:effectLst/>
              </a:rPr>
              <a:t> man z.B. in </a:t>
            </a:r>
            <a:r>
              <a:rPr lang="de-AT" dirty="0" err="1">
                <a:effectLst/>
              </a:rPr>
              <a:t>php</a:t>
            </a:r>
            <a:r>
              <a:rPr lang="de-AT" dirty="0">
                <a:effectLst/>
              </a:rPr>
              <a:t> mit </a:t>
            </a:r>
            <a:r>
              <a:rPr lang="de-AT" dirty="0" err="1">
                <a:effectLst/>
              </a:rPr>
              <a:t>templates</a:t>
            </a:r>
            <a:r>
              <a:rPr lang="de-AT" dirty="0">
                <a:effectLst/>
              </a:rPr>
              <a:t>          </a:t>
            </a:r>
          </a:p>
          <a:p>
            <a:r>
              <a:rPr lang="de-AT" dirty="0">
                <a:effectLst/>
              </a:rPr>
              <a:t>                          </a:t>
            </a:r>
          </a:p>
          <a:p>
            <a:r>
              <a:rPr lang="de-AT" dirty="0">
                <a:effectLst/>
              </a:rPr>
              <a:t>                  </a:t>
            </a:r>
          </a:p>
          <a:p>
            <a:r>
              <a:rPr lang="de-AT" dirty="0">
                <a:effectLst/>
              </a:rPr>
              <a:t> </a:t>
            </a:r>
          </a:p>
          <a:p>
            <a:r>
              <a:rPr lang="de-AT" dirty="0">
                <a:effectLst/>
              </a:rPr>
              <a:t> ASP.net</a:t>
            </a:r>
          </a:p>
          <a:p>
            <a:r>
              <a:rPr lang="de-AT" dirty="0">
                <a:effectLst/>
              </a:rPr>
              <a:t>  -  führt  Komponenten und Events im Rahmen des WWW ein!!</a:t>
            </a:r>
          </a:p>
          <a:p>
            <a:r>
              <a:rPr lang="de-AT" dirty="0">
                <a:effectLst/>
              </a:rPr>
              <a:t>  </a:t>
            </a:r>
          </a:p>
          <a:p>
            <a:r>
              <a:rPr lang="de-AT" dirty="0">
                <a:effectLst/>
              </a:rPr>
              <a:t>  - man definiert diese Komponenten als Tags innerhalb des </a:t>
            </a:r>
            <a:r>
              <a:rPr lang="de-AT" dirty="0" err="1">
                <a:effectLst/>
              </a:rPr>
              <a:t>hmtl</a:t>
            </a:r>
            <a:r>
              <a:rPr lang="de-AT" dirty="0">
                <a:effectLst/>
              </a:rPr>
              <a:t>,</a:t>
            </a:r>
          </a:p>
          <a:p>
            <a:r>
              <a:rPr lang="de-AT" dirty="0">
                <a:effectLst/>
              </a:rPr>
              <a:t>  - der Code zu den Events steht in davon getrennten Code-Dateien</a:t>
            </a:r>
            <a:endParaRPr lang="de-DE" dirty="0">
              <a:effectLst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565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 err="1"/>
              <a:t>Javascript</a:t>
            </a:r>
            <a:r>
              <a:rPr lang="de-AT" dirty="0"/>
              <a:t> wurde lange Zeit nur für Kleinigkeiten benutzt.</a:t>
            </a:r>
          </a:p>
          <a:p>
            <a:endParaRPr lang="de-AT" dirty="0"/>
          </a:p>
          <a:p>
            <a:r>
              <a:rPr lang="de-AT" dirty="0"/>
              <a:t>Weil aber die Browser zunehmend mehr und homogeneres  </a:t>
            </a:r>
            <a:r>
              <a:rPr lang="de-AT" dirty="0" err="1"/>
              <a:t>Javascript</a:t>
            </a:r>
            <a:r>
              <a:rPr lang="de-AT" dirty="0"/>
              <a:t> unterstützen</a:t>
            </a:r>
            <a:br>
              <a:rPr lang="de-AT" dirty="0"/>
            </a:br>
            <a:r>
              <a:rPr lang="de-AT" dirty="0"/>
              <a:t>und Bibliotheken wie  </a:t>
            </a:r>
            <a:r>
              <a:rPr lang="de-AT" dirty="0" err="1"/>
              <a:t>jQuery</a:t>
            </a:r>
            <a:r>
              <a:rPr lang="de-AT" dirty="0"/>
              <a:t> Browserunterschiede ausgleichen</a:t>
            </a:r>
          </a:p>
          <a:p>
            <a:r>
              <a:rPr lang="de-AT" dirty="0"/>
              <a:t>Ist </a:t>
            </a:r>
            <a:r>
              <a:rPr lang="de-AT" dirty="0" err="1"/>
              <a:t>Javascript</a:t>
            </a:r>
            <a:r>
              <a:rPr lang="de-AT" dirty="0"/>
              <a:t> zunehmend wichtiger und wird wohl noch weiter an Bedeutung gewinnen.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Auch weil die Browser </a:t>
            </a:r>
            <a:r>
              <a:rPr lang="de-AT" dirty="0" err="1"/>
              <a:t>plugins</a:t>
            </a:r>
            <a:r>
              <a:rPr lang="de-AT" dirty="0"/>
              <a:t> (trotz guter Funktionalität) heute praktisch geächtet sind und kaum eine Zukunft haben.</a:t>
            </a:r>
          </a:p>
          <a:p>
            <a:endParaRPr lang="de-AT" dirty="0"/>
          </a:p>
          <a:p>
            <a:r>
              <a:rPr lang="de-AT" dirty="0"/>
              <a:t>Das ist schade, die Funktionalität und Produktivität eines Flash oder Silverlight ist nach wie vor unerreicht</a:t>
            </a:r>
          </a:p>
          <a:p>
            <a:endParaRPr lang="de-AT" dirty="0"/>
          </a:p>
          <a:p>
            <a:r>
              <a:rPr lang="de-AT" dirty="0"/>
              <a:t>Flash hatte vollständigen Vektorgrafik Support und eine </a:t>
            </a:r>
            <a:r>
              <a:rPr lang="de-AT" dirty="0" err="1"/>
              <a:t>Animations</a:t>
            </a:r>
            <a:r>
              <a:rPr lang="de-AT" dirty="0"/>
              <a:t> IDE</a:t>
            </a:r>
          </a:p>
          <a:p>
            <a:r>
              <a:rPr lang="de-AT" dirty="0"/>
              <a:t>Silverlight hatte (</a:t>
            </a:r>
            <a:r>
              <a:rPr lang="de-AT" dirty="0" err="1"/>
              <a:t>DomainContext</a:t>
            </a:r>
            <a:r>
              <a:rPr lang="de-AT" dirty="0"/>
              <a:t>) hervorragenden Support für Client Server Datentausch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6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http ist ein </a:t>
            </a:r>
            <a:r>
              <a:rPr lang="de-AT" dirty="0" err="1"/>
              <a:t>stateless</a:t>
            </a:r>
            <a:r>
              <a:rPr lang="de-AT" dirty="0"/>
              <a:t> Protokoll  (wie fast alle Protokolle aus der frühen Internetzeit)</a:t>
            </a:r>
          </a:p>
          <a:p>
            <a:endParaRPr lang="de-AT" dirty="0"/>
          </a:p>
          <a:p>
            <a:r>
              <a:rPr lang="de-AT" dirty="0" err="1"/>
              <a:t>Requests</a:t>
            </a:r>
            <a:r>
              <a:rPr lang="de-AT" dirty="0"/>
              <a:t> werden mit einem Response beantwortet, </a:t>
            </a:r>
          </a:p>
          <a:p>
            <a:r>
              <a:rPr lang="de-AT" dirty="0"/>
              <a:t>  es gibt keine Verbindung zwischen verschiedenen </a:t>
            </a:r>
            <a:r>
              <a:rPr lang="de-AT" dirty="0" err="1"/>
              <a:t>Requests</a:t>
            </a:r>
            <a:r>
              <a:rPr lang="de-AT" dirty="0"/>
              <a:t>, auch dann nicht, wenn sie vom gleichen Browser kommen</a:t>
            </a:r>
          </a:p>
          <a:p>
            <a:endParaRPr lang="de-AT" dirty="0"/>
          </a:p>
          <a:p>
            <a:r>
              <a:rPr lang="de-AT" dirty="0"/>
              <a:t>Dies ist für Applikationen nicht gerade praktisch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320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Intelligente Seiten haben zahlreiche gut aufbereitete Links    ? Trennt </a:t>
            </a:r>
            <a:r>
              <a:rPr lang="de-AT" dirty="0" err="1"/>
              <a:t>Url</a:t>
            </a:r>
            <a:r>
              <a:rPr lang="de-AT" dirty="0"/>
              <a:t> von Parametern,  &amp; trennt Parameter,   + steht anstelle von Leerzeichen</a:t>
            </a:r>
          </a:p>
          <a:p>
            <a:r>
              <a:rPr lang="de-AT" dirty="0"/>
              <a:t>                                                    % Notationen für Sonderzeichen  (z.B. %2B für +)</a:t>
            </a:r>
          </a:p>
          <a:p>
            <a:r>
              <a:rPr lang="de-AT" dirty="0"/>
              <a:t>    </a:t>
            </a:r>
          </a:p>
          <a:p>
            <a:r>
              <a:rPr lang="de-AT" dirty="0"/>
              <a:t>http://URL</a:t>
            </a:r>
            <a:r>
              <a:rPr lang="de-AT" sz="3200" dirty="0">
                <a:solidFill>
                  <a:srgbClr val="FF0000"/>
                </a:solidFill>
              </a:rPr>
              <a:t>?</a:t>
            </a:r>
            <a:r>
              <a:rPr lang="de-AT" dirty="0"/>
              <a:t>param=wert&amp;param2=wert2</a:t>
            </a:r>
          </a:p>
          <a:p>
            <a:r>
              <a:rPr lang="de-AT" dirty="0"/>
              <a:t>https://www.google.at/search?sclient=googlesVerfolgerid&amp;btnG=Suche&amp;q=cookies&amp;oq=cookies</a:t>
            </a:r>
          </a:p>
          <a:p>
            <a:endParaRPr lang="de-AT" dirty="0"/>
          </a:p>
          <a:p>
            <a:r>
              <a:rPr lang="de-AT" dirty="0"/>
              <a:t>Link Parameter kommen zum Webserver, wenn eben dieser Link geklickt wird</a:t>
            </a:r>
          </a:p>
          <a:p>
            <a:r>
              <a:rPr lang="de-AT" dirty="0"/>
              <a:t>Hidden Felder benötigen ein Form, kommen zum Server, wenn der (ein) </a:t>
            </a:r>
            <a:r>
              <a:rPr lang="de-AT" dirty="0" err="1"/>
              <a:t>Submit</a:t>
            </a:r>
            <a:r>
              <a:rPr lang="de-AT" dirty="0"/>
              <a:t>-Button gedrückt wird</a:t>
            </a:r>
          </a:p>
          <a:p>
            <a:endParaRPr lang="de-AT" dirty="0"/>
          </a:p>
          <a:p>
            <a:r>
              <a:rPr lang="de-AT" dirty="0"/>
              <a:t>Cookies werden grundsätzlich bei jedem Request an den Server übertragen</a:t>
            </a:r>
          </a:p>
          <a:p>
            <a:r>
              <a:rPr lang="de-AT" dirty="0"/>
              <a:t>              (sofern das Cookie von ebendiesem Server [gleiche URL] gesetzt wurde)</a:t>
            </a:r>
          </a:p>
          <a:p>
            <a:r>
              <a:rPr lang="de-AT" dirty="0"/>
              <a:t>Kurzlebige Cookies existieren nur solange der Browser läuft (Browser-Sitzungs-Cookies)</a:t>
            </a:r>
          </a:p>
          <a:p>
            <a:r>
              <a:rPr lang="de-AT" dirty="0"/>
              <a:t>Normale langlebige Cookies werden bei den temporären Internetdateien (= clientseitiger Cache) gespeichert</a:t>
            </a:r>
          </a:p>
          <a:p>
            <a:r>
              <a:rPr lang="de-AT" dirty="0"/>
              <a:t>                sie leben so lange wie der setzende Webserver abgegeben hat (Tage, </a:t>
            </a:r>
            <a:r>
              <a:rPr lang="de-AT" dirty="0" err="1"/>
              <a:t>wochen</a:t>
            </a:r>
            <a:r>
              <a:rPr lang="de-AT" dirty="0"/>
              <a:t>)</a:t>
            </a:r>
          </a:p>
          <a:p>
            <a:r>
              <a:rPr lang="de-AT" dirty="0"/>
              <a:t>       Wenn eine Website wie </a:t>
            </a:r>
            <a:r>
              <a:rPr lang="de-AT" dirty="0" err="1"/>
              <a:t>z,B</a:t>
            </a:r>
            <a:r>
              <a:rPr lang="de-AT" dirty="0"/>
              <a:t>. Amazon „Willkommen zurück ….“   sagt, dann war wohl ein Cookie gesetzt.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740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Wann immer man Daten im Klartext über den Response im nächsten Browser-Request zurück bekommt</a:t>
            </a:r>
            <a:br>
              <a:rPr lang="de-AT" dirty="0"/>
            </a:br>
            <a:r>
              <a:rPr lang="de-AT" dirty="0"/>
              <a:t>können sie vom Browser-User verändert worden sein.</a:t>
            </a:r>
          </a:p>
          <a:p>
            <a:endParaRPr lang="de-AT" dirty="0"/>
          </a:p>
          <a:p>
            <a:r>
              <a:rPr lang="de-AT" dirty="0"/>
              <a:t>Das gleiche gilt für Felder, die man beispielsweise </a:t>
            </a:r>
            <a:r>
              <a:rPr lang="de-AT" dirty="0" err="1"/>
              <a:t>disabled</a:t>
            </a:r>
            <a:r>
              <a:rPr lang="de-AT" dirty="0"/>
              <a:t> hat – </a:t>
            </a:r>
            <a:br>
              <a:rPr lang="de-AT" dirty="0"/>
            </a:br>
            <a:r>
              <a:rPr lang="de-AT" dirty="0"/>
              <a:t>  am Browser kann man jegliches </a:t>
            </a:r>
            <a:r>
              <a:rPr lang="de-AT" dirty="0" err="1"/>
              <a:t>html</a:t>
            </a:r>
            <a:r>
              <a:rPr lang="de-AT" dirty="0"/>
              <a:t> verändern.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Lösung: Man verschlüsselt die Info am Server beim Senden des Response</a:t>
            </a:r>
          </a:p>
          <a:p>
            <a:r>
              <a:rPr lang="de-AT" dirty="0"/>
              <a:t>              und entschlüsselt wieder wenn man den Request bekommt</a:t>
            </a:r>
          </a:p>
          <a:p>
            <a:endParaRPr lang="de-AT" dirty="0"/>
          </a:p>
          <a:p>
            <a:r>
              <a:rPr lang="de-AT" dirty="0"/>
              <a:t>              Verändert der User die Daten, dann scheitert das entschlüsseln,   Fehlermeldung folgt</a:t>
            </a:r>
          </a:p>
          <a:p>
            <a:r>
              <a:rPr lang="de-AT" dirty="0"/>
              <a:t>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209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01.05.2017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de-DE" dirty="0"/>
              <a:t>PR – C# und .net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80120"/>
          </a:xfrm>
        </p:spPr>
        <p:txBody>
          <a:bodyPr>
            <a:normAutofit fontScale="90000"/>
          </a:bodyPr>
          <a:lstStyle/>
          <a:p>
            <a:r>
              <a:rPr lang="de-AT" dirty="0"/>
              <a:t>ASP.net   –   die .net WEB Frameworks</a:t>
            </a:r>
            <a:br>
              <a:rPr lang="de-AT" dirty="0"/>
            </a:br>
            <a:r>
              <a:rPr lang="de-AT" dirty="0"/>
              <a:t>                      Allgemeines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4" b="31138"/>
          <a:stretch/>
        </p:blipFill>
        <p:spPr>
          <a:xfrm>
            <a:off x="6588224" y="5733256"/>
            <a:ext cx="2345233" cy="72008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3" y="1630987"/>
            <a:ext cx="7625465" cy="41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     NO State on a Webserver but SESSION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Sessions werden von Webservern angeboten, </a:t>
            </a:r>
            <a:br>
              <a:rPr lang="de-AT" dirty="0"/>
            </a:br>
            <a:r>
              <a:rPr lang="de-AT" dirty="0"/>
              <a:t>es sind Key – (Key/Value) Collections.</a:t>
            </a:r>
          </a:p>
          <a:p>
            <a:r>
              <a:rPr lang="de-AT" dirty="0"/>
              <a:t>Der Webserver verwaltet die Session ID (den Key) und speichert ihn in einem kurzlebigem Cookie</a:t>
            </a:r>
          </a:p>
          <a:p>
            <a:r>
              <a:rPr lang="de-AT" dirty="0"/>
              <a:t>Der Programmierer kann beliebige Key/Values hinterlegen, die unter seiner Session ID gespeichert werden</a:t>
            </a:r>
          </a:p>
          <a:p>
            <a:r>
              <a:rPr lang="de-AT" dirty="0"/>
              <a:t>Bei einem neuerlichem Request stellt der Webserver (via Session-Cookie) die früher gespeicherte Collection wieder bereit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5378467"/>
            <a:ext cx="4447619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2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  http Protokoll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http ist ein eher </a:t>
            </a:r>
            <a:br>
              <a:rPr lang="de-AT" dirty="0"/>
            </a:br>
            <a:r>
              <a:rPr lang="de-AT" dirty="0"/>
              <a:t>triviales, </a:t>
            </a:r>
            <a:br>
              <a:rPr lang="de-AT" dirty="0"/>
            </a:br>
            <a:r>
              <a:rPr lang="de-AT" dirty="0"/>
              <a:t>zustandsloses </a:t>
            </a:r>
            <a:br>
              <a:rPr lang="de-AT" dirty="0"/>
            </a:br>
            <a:r>
              <a:rPr lang="de-AT" dirty="0"/>
              <a:t>textbasiertes </a:t>
            </a:r>
            <a:br>
              <a:rPr lang="de-AT" dirty="0"/>
            </a:br>
            <a:r>
              <a:rPr lang="de-AT" dirty="0"/>
              <a:t>Protokoll</a:t>
            </a:r>
          </a:p>
          <a:p>
            <a:r>
              <a:rPr lang="de-AT" dirty="0"/>
              <a:t>GET, POST</a:t>
            </a:r>
            <a:br>
              <a:rPr lang="de-AT" dirty="0"/>
            </a:br>
            <a:r>
              <a:rPr lang="de-AT" dirty="0"/>
              <a:t>selten auch</a:t>
            </a:r>
            <a:br>
              <a:rPr lang="de-AT" dirty="0"/>
            </a:br>
            <a:r>
              <a:rPr lang="de-AT" dirty="0"/>
              <a:t>HEAD,</a:t>
            </a:r>
            <a:br>
              <a:rPr lang="de-AT" dirty="0"/>
            </a:br>
            <a:r>
              <a:rPr lang="de-AT" dirty="0"/>
              <a:t>PUT,</a:t>
            </a:r>
            <a:br>
              <a:rPr lang="de-AT" dirty="0"/>
            </a:br>
            <a:r>
              <a:rPr lang="de-AT" dirty="0"/>
              <a:t>DELETE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76" y="3335651"/>
            <a:ext cx="5422105" cy="32532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3" y="1078653"/>
            <a:ext cx="5490085" cy="20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  http Protokoll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Wikipedia</a:t>
            </a:r>
            <a:br>
              <a:rPr lang="de-AT" dirty="0"/>
            </a:br>
            <a:r>
              <a:rPr lang="de-AT" dirty="0"/>
              <a:t>Suche</a:t>
            </a:r>
            <a:br>
              <a:rPr lang="de-AT" dirty="0"/>
            </a:br>
            <a:r>
              <a:rPr lang="de-AT" dirty="0"/>
              <a:t>„HTTP-</a:t>
            </a:r>
            <a:br>
              <a:rPr lang="de-AT" dirty="0"/>
            </a:br>
            <a:r>
              <a:rPr lang="de-AT" dirty="0"/>
              <a:t>Cookie“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endParaRPr lang="de-AT" dirty="0"/>
          </a:p>
          <a:p>
            <a:r>
              <a:rPr lang="de-AT" dirty="0"/>
              <a:t>der Request: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099054"/>
            <a:ext cx="6530198" cy="29710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646283"/>
            <a:ext cx="8320164" cy="12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3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  http Protokoll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Wikipedia</a:t>
            </a:r>
            <a:br>
              <a:rPr lang="de-AT" dirty="0"/>
            </a:b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54734"/>
            <a:ext cx="5190476" cy="51714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341" y="1834977"/>
            <a:ext cx="4857143" cy="35809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702" y="4087631"/>
            <a:ext cx="4019048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Traditionell erwartet ein Browser von einem Webserver jeweils eine komplette Seite, kommt </a:t>
            </a:r>
            <a:r>
              <a:rPr lang="de-AT" dirty="0" err="1"/>
              <a:t>html</a:t>
            </a:r>
            <a:r>
              <a:rPr lang="de-AT" dirty="0"/>
              <a:t>, so ist dies eine komplett neue Seite, die einen neuen DOM-</a:t>
            </a:r>
            <a:r>
              <a:rPr lang="de-AT" dirty="0" err="1"/>
              <a:t>Tree</a:t>
            </a:r>
            <a:r>
              <a:rPr lang="de-AT" dirty="0"/>
              <a:t> im Browser erstellt, dieser wird angezeigt </a:t>
            </a:r>
          </a:p>
          <a:p>
            <a:r>
              <a:rPr lang="de-AT" dirty="0"/>
              <a:t>Auch wenn sich wenig auf einer angezeigten Seite ändert (z.B. nur Fehlermeldung), dann wird trotzdem die gesamte Seite neu übertragen</a:t>
            </a:r>
          </a:p>
          <a:p>
            <a:r>
              <a:rPr lang="de-AT" dirty="0"/>
              <a:t>Bei heutigen Internetverbindungen (Bandbreiten) fällt das auch nicht weiter auf</a:t>
            </a:r>
          </a:p>
          <a:p>
            <a:r>
              <a:rPr lang="de-AT" dirty="0"/>
              <a:t>Alternativ ist auch partielles Übertragen möglich</a:t>
            </a:r>
          </a:p>
          <a:p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293132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AJAX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Ajax - </a:t>
            </a:r>
            <a:r>
              <a:rPr lang="de-AT" dirty="0" err="1"/>
              <a:t>Asynchronous</a:t>
            </a:r>
            <a:r>
              <a:rPr lang="de-AT" dirty="0"/>
              <a:t> JavaScript </a:t>
            </a:r>
            <a:r>
              <a:rPr lang="de-AT" dirty="0" err="1"/>
              <a:t>and</a:t>
            </a:r>
            <a:r>
              <a:rPr lang="de-AT" dirty="0"/>
              <a:t> XML</a:t>
            </a:r>
          </a:p>
          <a:p>
            <a:r>
              <a:rPr lang="de-AT" dirty="0" err="1"/>
              <a:t>Javascript</a:t>
            </a:r>
            <a:r>
              <a:rPr lang="de-AT" dirty="0"/>
              <a:t> im Browser</a:t>
            </a:r>
            <a:br>
              <a:rPr lang="de-AT" dirty="0"/>
            </a:br>
            <a:r>
              <a:rPr lang="de-AT" dirty="0"/>
              <a:t>sendet via </a:t>
            </a:r>
            <a:r>
              <a:rPr lang="de-AT" dirty="0" err="1"/>
              <a:t>XMLHttpRequest</a:t>
            </a:r>
            <a:br>
              <a:rPr lang="de-AT" dirty="0"/>
            </a:br>
            <a:r>
              <a:rPr lang="de-AT" dirty="0"/>
              <a:t>einen Request an</a:t>
            </a:r>
            <a:br>
              <a:rPr lang="de-AT" dirty="0"/>
            </a:br>
            <a:r>
              <a:rPr lang="de-AT" dirty="0"/>
              <a:t>den Server, dieser </a:t>
            </a:r>
            <a:br>
              <a:rPr lang="de-AT" dirty="0"/>
            </a:br>
            <a:r>
              <a:rPr lang="de-AT" dirty="0"/>
              <a:t>liefert einen Response,</a:t>
            </a:r>
            <a:br>
              <a:rPr lang="de-AT" dirty="0"/>
            </a:br>
            <a:r>
              <a:rPr lang="de-AT" dirty="0"/>
              <a:t>der von </a:t>
            </a:r>
            <a:r>
              <a:rPr lang="de-AT" dirty="0" err="1"/>
              <a:t>Javascript</a:t>
            </a:r>
            <a:r>
              <a:rPr lang="de-AT" dirty="0"/>
              <a:t> Code</a:t>
            </a:r>
            <a:br>
              <a:rPr lang="de-AT" dirty="0"/>
            </a:br>
            <a:r>
              <a:rPr lang="de-AT" dirty="0"/>
              <a:t>verarbeitet wird</a:t>
            </a:r>
            <a:br>
              <a:rPr lang="de-AT" dirty="0"/>
            </a:br>
            <a:br>
              <a:rPr lang="de-AT" dirty="0"/>
            </a:br>
            <a:r>
              <a:rPr lang="de-AT" dirty="0"/>
              <a:t>- ersetzt Teile des DOM </a:t>
            </a:r>
            <a:r>
              <a:rPr lang="de-AT" dirty="0" err="1"/>
              <a:t>Tree</a:t>
            </a:r>
            <a:br>
              <a:rPr lang="de-AT" dirty="0"/>
            </a:br>
            <a:r>
              <a:rPr lang="de-AT" dirty="0"/>
              <a:t>- oder modifiziert DOM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2570" y="2013659"/>
            <a:ext cx="4217902" cy="41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- Parallelität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Webserver beherrschen nur Request-Response</a:t>
            </a:r>
            <a:br>
              <a:rPr lang="de-AT" dirty="0"/>
            </a:br>
            <a:r>
              <a:rPr lang="de-AT" dirty="0"/>
              <a:t>dafür braucht es keine zentralen Ressourcen</a:t>
            </a:r>
          </a:p>
          <a:p>
            <a:r>
              <a:rPr lang="de-AT" dirty="0">
                <a:solidFill>
                  <a:srgbClr val="FF0000"/>
                </a:solidFill>
              </a:rPr>
              <a:t>Paralleles Ausführen ist daher problemlos möglich und in Webservern implementiert</a:t>
            </a:r>
          </a:p>
          <a:p>
            <a:r>
              <a:rPr lang="de-AT" dirty="0">
                <a:solidFill>
                  <a:srgbClr val="FF0000"/>
                </a:solidFill>
              </a:rPr>
              <a:t>Serverseitige Programmierung (</a:t>
            </a:r>
            <a:r>
              <a:rPr lang="de-AT" dirty="0" err="1">
                <a:solidFill>
                  <a:srgbClr val="FF0000"/>
                </a:solidFill>
              </a:rPr>
              <a:t>php</a:t>
            </a:r>
            <a:r>
              <a:rPr lang="de-AT" dirty="0">
                <a:solidFill>
                  <a:srgbClr val="FF0000"/>
                </a:solidFill>
              </a:rPr>
              <a:t>, ASP, …) </a:t>
            </a:r>
            <a:br>
              <a:rPr lang="de-AT" dirty="0">
                <a:solidFill>
                  <a:srgbClr val="FF0000"/>
                </a:solidFill>
              </a:rPr>
            </a:br>
            <a:r>
              <a:rPr lang="de-AT" dirty="0">
                <a:solidFill>
                  <a:srgbClr val="FF0000"/>
                </a:solidFill>
              </a:rPr>
              <a:t>darf die parallele Ausführung nicht verhindern</a:t>
            </a:r>
          </a:p>
          <a:p>
            <a:r>
              <a:rPr lang="de-AT" dirty="0"/>
              <a:t>Daher ist z.B. Schreiben in Dateien tabu</a:t>
            </a:r>
          </a:p>
          <a:p>
            <a:r>
              <a:rPr lang="de-AT" dirty="0"/>
              <a:t>Deshalb verwenden dynamische Webseiten seit jeher Datenbanken – diese arbeiten auch parallel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53146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Performance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184576"/>
          </a:xfrm>
        </p:spPr>
        <p:txBody>
          <a:bodyPr>
            <a:normAutofit/>
          </a:bodyPr>
          <a:lstStyle/>
          <a:p>
            <a:r>
              <a:rPr lang="de-AT" dirty="0"/>
              <a:t>Webseiten können über Nacht berühmt werden – ein massiver Anstieg der </a:t>
            </a:r>
            <a:r>
              <a:rPr lang="de-AT" dirty="0" err="1"/>
              <a:t>Requests</a:t>
            </a:r>
            <a:r>
              <a:rPr lang="de-AT" dirty="0"/>
              <a:t> muss dann bewerkstelligt werden.  Man soll vorbereitet sein!</a:t>
            </a:r>
          </a:p>
          <a:p>
            <a:r>
              <a:rPr lang="de-AT" dirty="0"/>
              <a:t>Einerseits sollte Servercode (wie immer) performant sein und auch darauf getestet werden.</a:t>
            </a:r>
          </a:p>
          <a:p>
            <a:r>
              <a:rPr lang="de-AT" dirty="0"/>
              <a:t>Diverse Web-Hoster können auch binnen kurzer Zeit mehr (virtuelle) Hardware bereitstellen</a:t>
            </a:r>
          </a:p>
          <a:p>
            <a:r>
              <a:rPr lang="de-AT" dirty="0"/>
              <a:t>Dynamische Webseiten können durch geplantes Caching wesentlich mehr Performance erreichen</a:t>
            </a:r>
          </a:p>
          <a:p>
            <a:r>
              <a:rPr lang="de-AT" dirty="0"/>
              <a:t>Cache = Gleichartige </a:t>
            </a:r>
            <a:r>
              <a:rPr lang="de-AT" dirty="0" err="1"/>
              <a:t>Requests</a:t>
            </a:r>
            <a:r>
              <a:rPr lang="de-AT" dirty="0"/>
              <a:t> aus Cache </a:t>
            </a:r>
            <a:r>
              <a:rPr lang="de-AT" dirty="0" err="1"/>
              <a:t>be</a:t>
            </a:r>
            <a:r>
              <a:rPr lang="de-AT" dirty="0"/>
              <a:t>-antworten, Seite nicht jedes Mal dynamisch aufbauen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35390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Webserver ..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9061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Web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Browser senden </a:t>
            </a:r>
            <a:r>
              <a:rPr lang="de-AT" dirty="0" err="1"/>
              <a:t>Url</a:t>
            </a:r>
            <a:r>
              <a:rPr lang="de-AT" dirty="0"/>
              <a:t> Request </a:t>
            </a:r>
            <a:br>
              <a:rPr lang="de-AT" dirty="0"/>
            </a:br>
            <a:r>
              <a:rPr lang="de-AT" dirty="0"/>
              <a:t>   (über Browser-Adresszeile </a:t>
            </a:r>
            <a:br>
              <a:rPr lang="de-AT" dirty="0"/>
            </a:br>
            <a:r>
              <a:rPr lang="de-AT" dirty="0"/>
              <a:t>    oder Link oder </a:t>
            </a:r>
            <a:r>
              <a:rPr lang="de-AT" dirty="0" err="1"/>
              <a:t>Submit</a:t>
            </a:r>
            <a:r>
              <a:rPr lang="de-AT" dirty="0"/>
              <a:t>-B.)</a:t>
            </a:r>
            <a:br>
              <a:rPr lang="de-AT" dirty="0"/>
            </a:br>
            <a:endParaRPr lang="de-AT" dirty="0"/>
          </a:p>
          <a:p>
            <a:r>
              <a:rPr lang="de-AT" dirty="0"/>
              <a:t>via http Protokoll</a:t>
            </a:r>
            <a:br>
              <a:rPr lang="de-AT" dirty="0"/>
            </a:br>
            <a:endParaRPr lang="de-AT" sz="1000" dirty="0"/>
          </a:p>
          <a:p>
            <a:r>
              <a:rPr lang="de-AT" dirty="0"/>
              <a:t>an den Webserver</a:t>
            </a:r>
            <a:br>
              <a:rPr lang="de-AT" dirty="0"/>
            </a:br>
            <a:endParaRPr lang="de-AT" dirty="0"/>
          </a:p>
          <a:p>
            <a:r>
              <a:rPr lang="de-AT" dirty="0"/>
              <a:t>Dieser sucht </a:t>
            </a:r>
            <a:r>
              <a:rPr lang="de-AT" dirty="0" err="1"/>
              <a:t>html</a:t>
            </a:r>
            <a:r>
              <a:rPr lang="de-AT" dirty="0"/>
              <a:t> (oder </a:t>
            </a:r>
            <a:r>
              <a:rPr lang="de-AT" dirty="0" err="1"/>
              <a:t>gif</a:t>
            </a:r>
            <a:r>
              <a:rPr lang="de-AT" dirty="0"/>
              <a:t>) Datei </a:t>
            </a:r>
            <a:r>
              <a:rPr lang="de-AT" sz="2400" dirty="0"/>
              <a:t>(wenn statische Seite)</a:t>
            </a:r>
            <a:br>
              <a:rPr lang="de-AT" dirty="0"/>
            </a:br>
            <a:r>
              <a:rPr lang="de-AT" dirty="0"/>
              <a:t>oder führt eine </a:t>
            </a:r>
            <a:r>
              <a:rPr lang="de-AT" dirty="0" err="1"/>
              <a:t>php</a:t>
            </a:r>
            <a:r>
              <a:rPr lang="de-AT" dirty="0"/>
              <a:t> oder </a:t>
            </a:r>
            <a:r>
              <a:rPr lang="de-AT" dirty="0" err="1"/>
              <a:t>aspx</a:t>
            </a:r>
            <a:r>
              <a:rPr lang="de-AT" dirty="0"/>
              <a:t> oder … Datei aus</a:t>
            </a:r>
          </a:p>
          <a:p>
            <a:r>
              <a:rPr lang="de-AT" dirty="0"/>
              <a:t>sendet </a:t>
            </a:r>
            <a:r>
              <a:rPr lang="de-AT" dirty="0" err="1"/>
              <a:t>html</a:t>
            </a:r>
            <a:r>
              <a:rPr lang="de-AT" dirty="0"/>
              <a:t> an den Browser, der dieses darstellt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93" y="2933154"/>
            <a:ext cx="3611476" cy="155180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45" y="941695"/>
            <a:ext cx="3243645" cy="175832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5047">
            <a:off x="6933544" y="1805744"/>
            <a:ext cx="2466667" cy="60952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714975">
            <a:off x="8124588" y="2307196"/>
            <a:ext cx="950989" cy="4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Web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Statische Seiten (das eigentliche Konzept des WWW): </a:t>
            </a:r>
            <a:br>
              <a:rPr lang="de-AT" dirty="0">
                <a:solidFill>
                  <a:srgbClr val="FF0000"/>
                </a:solidFill>
              </a:rPr>
            </a:b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2" y="1628800"/>
            <a:ext cx="832135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grundlegendes Web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Dynamische Seiten (serverseitiger Code)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1628799"/>
            <a:ext cx="7853456" cy="4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 serverseitige Web Programmierung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1993 	</a:t>
            </a:r>
            <a:r>
              <a:rPr lang="de-AT" b="1" dirty="0"/>
              <a:t>CGI, Perl </a:t>
            </a:r>
            <a:r>
              <a:rPr lang="de-AT" dirty="0"/>
              <a:t>(Webserver exekutiert lokale</a:t>
            </a:r>
            <a:br>
              <a:rPr lang="de-AT" dirty="0"/>
            </a:br>
            <a:r>
              <a:rPr lang="de-AT" dirty="0"/>
              <a:t>		Programme, liefert Ausgabe an den Browser</a:t>
            </a:r>
          </a:p>
          <a:p>
            <a:r>
              <a:rPr lang="de-AT" dirty="0"/>
              <a:t>1996	</a:t>
            </a:r>
            <a:r>
              <a:rPr lang="de-AT" b="1" dirty="0"/>
              <a:t>ASP, </a:t>
            </a:r>
            <a:r>
              <a:rPr lang="de-AT" b="1" dirty="0" err="1"/>
              <a:t>php</a:t>
            </a:r>
            <a:r>
              <a:rPr lang="de-AT" dirty="0"/>
              <a:t>, </a:t>
            </a:r>
            <a:r>
              <a:rPr lang="de-AT" dirty="0" err="1"/>
              <a:t>Coldfusion</a:t>
            </a:r>
            <a:r>
              <a:rPr lang="de-AT" dirty="0"/>
              <a:t> (im </a:t>
            </a:r>
            <a:r>
              <a:rPr lang="de-AT" dirty="0" err="1"/>
              <a:t>html</a:t>
            </a:r>
            <a:r>
              <a:rPr lang="de-AT" dirty="0"/>
              <a:t> File ist mit </a:t>
            </a:r>
            <a:br>
              <a:rPr lang="de-AT" dirty="0"/>
            </a:br>
            <a:r>
              <a:rPr lang="de-AT" dirty="0"/>
              <a:t>		speziellen Tags Code enthalten, der durch </a:t>
            </a:r>
            <a:br>
              <a:rPr lang="de-AT" dirty="0"/>
            </a:br>
            <a:r>
              <a:rPr lang="de-AT" dirty="0"/>
              <a:t>		seine eigene Ausgabe ersetzt wird</a:t>
            </a:r>
          </a:p>
          <a:p>
            <a:r>
              <a:rPr lang="de-AT" dirty="0"/>
              <a:t>1999	Java Servlets, später JSP, später JSF</a:t>
            </a:r>
          </a:p>
          <a:p>
            <a:r>
              <a:rPr lang="de-AT" dirty="0"/>
              <a:t>2002	</a:t>
            </a:r>
            <a:r>
              <a:rPr lang="de-AT" dirty="0">
                <a:solidFill>
                  <a:srgbClr val="FF0000"/>
                </a:solidFill>
              </a:rPr>
              <a:t>ASP.net </a:t>
            </a:r>
            <a:r>
              <a:rPr lang="de-AT" dirty="0" err="1">
                <a:solidFill>
                  <a:srgbClr val="FF0000"/>
                </a:solidFill>
              </a:rPr>
              <a:t>WebForms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/>
              <a:t>(Komponenten und </a:t>
            </a:r>
            <a:br>
              <a:rPr lang="de-AT" dirty="0"/>
            </a:br>
            <a:r>
              <a:rPr lang="de-AT" dirty="0"/>
              <a:t>		Events, ein wenig wie am Desktop)</a:t>
            </a:r>
          </a:p>
          <a:p>
            <a:r>
              <a:rPr lang="de-AT" dirty="0"/>
              <a:t>2005	Ruby on </a:t>
            </a:r>
            <a:r>
              <a:rPr lang="de-AT" dirty="0" err="1"/>
              <a:t>Rails</a:t>
            </a:r>
            <a:r>
              <a:rPr lang="de-AT" dirty="0"/>
              <a:t> (erstes MVC Framework)</a:t>
            </a:r>
            <a:br>
              <a:rPr lang="de-AT" dirty="0"/>
            </a:br>
            <a:r>
              <a:rPr lang="de-AT" dirty="0"/>
              <a:t>		MVC Pattern passt gut für Web Apps</a:t>
            </a:r>
          </a:p>
          <a:p>
            <a:r>
              <a:rPr lang="de-AT" dirty="0"/>
              <a:t>2009	</a:t>
            </a:r>
            <a:r>
              <a:rPr lang="de-AT" dirty="0">
                <a:solidFill>
                  <a:srgbClr val="FF0000"/>
                </a:solidFill>
              </a:rPr>
              <a:t>Asp.net MVC </a:t>
            </a:r>
            <a:r>
              <a:rPr lang="de-AT" dirty="0"/>
              <a:t>(für alle Neuentwicklungen)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70632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clientseitige Programmierung (Browser)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157617"/>
          </a:xfrm>
        </p:spPr>
        <p:txBody>
          <a:bodyPr>
            <a:normAutofit/>
          </a:bodyPr>
          <a:lstStyle/>
          <a:p>
            <a:r>
              <a:rPr lang="de-AT" dirty="0" err="1"/>
              <a:t>Javascript</a:t>
            </a:r>
            <a:r>
              <a:rPr lang="de-AT" dirty="0"/>
              <a:t> (1995 als </a:t>
            </a:r>
            <a:r>
              <a:rPr lang="de-AT" dirty="0" err="1"/>
              <a:t>Livescript</a:t>
            </a:r>
            <a:r>
              <a:rPr lang="de-AT" dirty="0"/>
              <a:t>) gibt es schon lange in Browsern – allerdings mit verschiedenen APIs,</a:t>
            </a:r>
            <a:br>
              <a:rPr lang="de-AT" dirty="0"/>
            </a:br>
            <a:r>
              <a:rPr lang="de-AT" dirty="0"/>
              <a:t>daher lange Zeit kaum benutzt (benutzbar)</a:t>
            </a:r>
            <a:br>
              <a:rPr lang="de-AT" dirty="0"/>
            </a:br>
            <a:r>
              <a:rPr lang="de-AT" dirty="0"/>
              <a:t>das ist heute anders, man braucht JS / </a:t>
            </a:r>
            <a:r>
              <a:rPr lang="de-AT" dirty="0" err="1"/>
              <a:t>jQuery</a:t>
            </a:r>
            <a:r>
              <a:rPr lang="de-AT" dirty="0"/>
              <a:t>, …</a:t>
            </a:r>
          </a:p>
          <a:p>
            <a:r>
              <a:rPr lang="de-AT" dirty="0"/>
              <a:t>Browser </a:t>
            </a:r>
            <a:r>
              <a:rPr lang="de-AT" dirty="0" err="1"/>
              <a:t>plugins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- Java Applets (der Beginn von Java vor 2000)</a:t>
            </a:r>
            <a:br>
              <a:rPr lang="de-AT" dirty="0"/>
            </a:br>
            <a:r>
              <a:rPr lang="de-AT" dirty="0"/>
              <a:t>- Flash (Adobe)  seit 1997 Vektorgrafik und Animation</a:t>
            </a:r>
            <a:br>
              <a:rPr lang="de-AT" dirty="0"/>
            </a:br>
            <a:r>
              <a:rPr lang="de-AT" dirty="0"/>
              <a:t>- Silverlight (WPF im Browser) </a:t>
            </a:r>
          </a:p>
          <a:p>
            <a:r>
              <a:rPr lang="de-AT" dirty="0"/>
              <a:t>Aus der Sicht eines Programmierers waren Flash und Silverlight ausgezeichnete Programmierwerkzeuge!</a:t>
            </a:r>
            <a:br>
              <a:rPr lang="de-AT" dirty="0"/>
            </a:br>
            <a:r>
              <a:rPr lang="de-AT" dirty="0"/>
              <a:t>--- Schade, dass sie keine Zukunft haben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349630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         NO State on a Webserver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Desktop Apps starten und laufen so lange bis sie geschlossen werden, Instanzen, sogar DB Connections können lange existieren (sind lange verfügbar), </a:t>
            </a:r>
            <a:br>
              <a:rPr lang="de-AT" dirty="0"/>
            </a:br>
            <a:r>
              <a:rPr lang="de-AT" dirty="0"/>
              <a:t>sekundenlange Initialisierungen sind kein Problem</a:t>
            </a:r>
            <a:br>
              <a:rPr lang="de-AT" dirty="0"/>
            </a:br>
            <a:r>
              <a:rPr lang="de-AT" dirty="0">
                <a:solidFill>
                  <a:srgbClr val="FF0000"/>
                </a:solidFill>
              </a:rPr>
              <a:t>Desktop Apps haben State</a:t>
            </a:r>
          </a:p>
          <a:p>
            <a:r>
              <a:rPr lang="de-AT" dirty="0"/>
              <a:t>Browser setzen einen Request an den Webserver ab, dieser antwortet (schnell) mit Response, </a:t>
            </a:r>
            <a:br>
              <a:rPr lang="de-AT" dirty="0"/>
            </a:br>
            <a:r>
              <a:rPr lang="de-AT" dirty="0"/>
              <a:t>danach VERGISST der Webserver ALLES. </a:t>
            </a:r>
            <a:br>
              <a:rPr lang="de-AT" dirty="0"/>
            </a:br>
            <a:r>
              <a:rPr lang="de-AT" dirty="0"/>
              <a:t>Spätere </a:t>
            </a:r>
            <a:r>
              <a:rPr lang="de-AT" dirty="0" err="1"/>
              <a:t>Requests</a:t>
            </a:r>
            <a:r>
              <a:rPr lang="de-AT" dirty="0"/>
              <a:t> sind von früheren unabhängig</a:t>
            </a:r>
            <a:br>
              <a:rPr lang="de-AT" dirty="0"/>
            </a:br>
            <a:r>
              <a:rPr lang="de-AT" dirty="0" err="1">
                <a:solidFill>
                  <a:srgbClr val="FF0000"/>
                </a:solidFill>
              </a:rPr>
              <a:t>WebServer</a:t>
            </a:r>
            <a:r>
              <a:rPr lang="de-AT" dirty="0">
                <a:solidFill>
                  <a:srgbClr val="FF0000"/>
                </a:solidFill>
              </a:rPr>
              <a:t> haben keinen State – sind </a:t>
            </a:r>
            <a:r>
              <a:rPr lang="de-AT" dirty="0" err="1">
                <a:solidFill>
                  <a:srgbClr val="FF0000"/>
                </a:solidFill>
              </a:rPr>
              <a:t>stateless</a:t>
            </a:r>
            <a:endParaRPr lang="de-AT" dirty="0">
              <a:solidFill>
                <a:srgbClr val="FF0000"/>
              </a:solidFill>
            </a:endParaRPr>
          </a:p>
          <a:p>
            <a:r>
              <a:rPr lang="de-AT" dirty="0">
                <a:solidFill>
                  <a:srgbClr val="FF0000"/>
                </a:solidFill>
              </a:rPr>
              <a:t>Das ist völlig anderes programmieren!!!</a:t>
            </a: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6866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         NO State on a Webserver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Wie kann ein Zusammenhang zwischen mehreren </a:t>
            </a:r>
            <a:r>
              <a:rPr lang="de-AT" dirty="0" err="1"/>
              <a:t>Requests</a:t>
            </a:r>
            <a:r>
              <a:rPr lang="de-AT" dirty="0"/>
              <a:t> vom gleichen Browser hergestellt werden?</a:t>
            </a:r>
            <a:br>
              <a:rPr lang="de-AT" dirty="0"/>
            </a:br>
            <a:r>
              <a:rPr lang="de-AT" dirty="0">
                <a:solidFill>
                  <a:srgbClr val="FF0000"/>
                </a:solidFill>
              </a:rPr>
              <a:t>Dies ist für Applikationen unbedingt notwendig!!!!</a:t>
            </a:r>
          </a:p>
          <a:p>
            <a:r>
              <a:rPr lang="de-AT" dirty="0"/>
              <a:t>Nur durch zwischenspeichern von Information im Browser      (letzter Response </a:t>
            </a:r>
            <a:r>
              <a:rPr lang="de-AT" dirty="0">
                <a:sym typeface="Wingdings" panose="05000000000000000000" pitchFamily="2" charset="2"/>
              </a:rPr>
              <a:t> nächster Request)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- vorbereitete Links mit Parameter     (z.B. </a:t>
            </a:r>
            <a:r>
              <a:rPr lang="de-AT" dirty="0" err="1"/>
              <a:t>url?id</a:t>
            </a:r>
            <a:r>
              <a:rPr lang="de-AT" dirty="0"/>
              <a:t>=1)</a:t>
            </a:r>
            <a:br>
              <a:rPr lang="de-AT" dirty="0"/>
            </a:br>
            <a:br>
              <a:rPr lang="de-AT" sz="900" dirty="0"/>
            </a:br>
            <a:br>
              <a:rPr lang="de-AT" sz="800" dirty="0"/>
            </a:br>
            <a:r>
              <a:rPr lang="de-AT" dirty="0"/>
              <a:t>- </a:t>
            </a:r>
            <a:r>
              <a:rPr lang="de-AT" dirty="0" err="1"/>
              <a:t>hidden</a:t>
            </a:r>
            <a:r>
              <a:rPr lang="de-AT" dirty="0"/>
              <a:t> Felder</a:t>
            </a:r>
            <a:br>
              <a:rPr lang="de-AT" dirty="0"/>
            </a:br>
            <a:br>
              <a:rPr lang="de-AT" sz="3600" dirty="0"/>
            </a:br>
            <a:r>
              <a:rPr lang="de-AT" dirty="0"/>
              <a:t>- Cookies (kurzlebig – nur während Browser läuft)</a:t>
            </a:r>
            <a:br>
              <a:rPr lang="de-AT" dirty="0"/>
            </a:br>
            <a:r>
              <a:rPr lang="de-AT" dirty="0"/>
              <a:t>- Cookies (persistent am Client)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843" y="3809498"/>
            <a:ext cx="6439478" cy="2339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92" y="4152982"/>
            <a:ext cx="4971429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9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682" y="158025"/>
            <a:ext cx="8876674" cy="778098"/>
          </a:xfrm>
        </p:spPr>
        <p:txBody>
          <a:bodyPr/>
          <a:lstStyle/>
          <a:p>
            <a:r>
              <a:rPr lang="de-AT" dirty="0"/>
              <a:t>Asp.net          NO State on a Webserver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PR – C# und .net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Problem:  Am Browser geparkte Infos können von diesem beliebig verändert werden (F12)</a:t>
            </a:r>
          </a:p>
          <a:p>
            <a:r>
              <a:rPr lang="de-AT" dirty="0"/>
              <a:t>Lösungsprinzip: Ein mutwilliges abändern der Daten im Browser darf dem User niemals Vorteile bringen!</a:t>
            </a:r>
            <a:br>
              <a:rPr lang="de-AT" dirty="0"/>
            </a:br>
            <a:r>
              <a:rPr lang="de-AT" dirty="0"/>
              <a:t>Stattdessen sollte es nur zu Fehlermeldungen führen!</a:t>
            </a:r>
          </a:p>
          <a:p>
            <a:r>
              <a:rPr lang="de-AT" dirty="0"/>
              <a:t>Also bitte keinen </a:t>
            </a:r>
            <a:r>
              <a:rPr lang="de-AT" dirty="0" err="1"/>
              <a:t>Highscore</a:t>
            </a:r>
            <a:r>
              <a:rPr lang="de-AT" dirty="0"/>
              <a:t> Cheat ermöglichen,</a:t>
            </a:r>
            <a:br>
              <a:rPr lang="de-AT" dirty="0"/>
            </a:br>
            <a:r>
              <a:rPr lang="de-AT" dirty="0"/>
              <a:t>kein Löschen von Daten, die man nicht sehen kann</a:t>
            </a:r>
            <a:br>
              <a:rPr lang="de-AT" dirty="0"/>
            </a:br>
            <a:endParaRPr lang="de-AT" dirty="0"/>
          </a:p>
          <a:p>
            <a:r>
              <a:rPr lang="de-AT" dirty="0"/>
              <a:t>Eine Ausnahme existiert allerdings, </a:t>
            </a:r>
            <a:r>
              <a:rPr lang="de-AT" dirty="0" err="1"/>
              <a:t>WebServer</a:t>
            </a:r>
            <a:r>
              <a:rPr lang="de-AT" dirty="0"/>
              <a:t> bieten eine Speichermöglichkeit – welche?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95828" y="158025"/>
            <a:ext cx="13681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Browser</a:t>
            </a:r>
            <a:br>
              <a:rPr lang="de-AT" dirty="0"/>
            </a:br>
            <a:r>
              <a:rPr lang="de-AT" sz="900" dirty="0"/>
              <a:t>|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119812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1724</Words>
  <Application>Microsoft Office PowerPoint</Application>
  <PresentationFormat>Bildschirmpräsentation (4:3)</PresentationFormat>
  <Paragraphs>396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HTL Spengergasse Vorlage V01</vt:lpstr>
      <vt:lpstr>ASP.net   –   die .net WEB Frameworks                       Allgemeines</vt:lpstr>
      <vt:lpstr>Asp.net grundlegendes Web</vt:lpstr>
      <vt:lpstr>Asp.net grundlegendes Web</vt:lpstr>
      <vt:lpstr>Asp.net grundlegendes Web</vt:lpstr>
      <vt:lpstr>Asp.net  serverseitige Web Programmierung </vt:lpstr>
      <vt:lpstr>Asp.net clientseitige Programmierung (Browser)</vt:lpstr>
      <vt:lpstr>Asp.net          NO State on a Webserver</vt:lpstr>
      <vt:lpstr>Asp.net          NO State on a Webserver</vt:lpstr>
      <vt:lpstr>Asp.net          NO State on a Webserver</vt:lpstr>
      <vt:lpstr>Asp.net      NO State on a Webserver but SESSION</vt:lpstr>
      <vt:lpstr>Asp.net grundlegendes   http Protokoll</vt:lpstr>
      <vt:lpstr>Asp.net grundlegendes   http Protokoll</vt:lpstr>
      <vt:lpstr>Asp.net grundlegendes   http Protokoll</vt:lpstr>
      <vt:lpstr>Asp.net grundlegendes</vt:lpstr>
      <vt:lpstr>Asp.net grundlegendes AJAX</vt:lpstr>
      <vt:lpstr>Asp.net grundlegendes - Parallelität</vt:lpstr>
      <vt:lpstr>Asp.net grundlegendes Performance </vt:lpstr>
      <vt:lpstr>Asp.net grundlegendes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Johann Preissl</cp:lastModifiedBy>
  <cp:revision>336</cp:revision>
  <dcterms:created xsi:type="dcterms:W3CDTF">2010-09-09T10:26:00Z</dcterms:created>
  <dcterms:modified xsi:type="dcterms:W3CDTF">2017-05-01T23:53:42Z</dcterms:modified>
</cp:coreProperties>
</file>