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rimo"/>
      <p:regular r:id="rId30"/>
      <p:bold r:id="rId31"/>
      <p:italic r:id="rId32"/>
      <p:boldItalic r:id="rId33"/>
    </p:embeddedFont>
    <p:embeddedFont>
      <p:font typeface="Arimo SemiBold"/>
      <p:regular r:id="rId34"/>
      <p:bold r:id="rId35"/>
      <p:italic r:id="rId36"/>
      <p:boldItalic r:id="rId37"/>
    </p:embeddedFont>
    <p:embeddedFont>
      <p:font typeface="Azeret Mono"/>
      <p:regular r:id="rId38"/>
      <p:bold r:id="rId39"/>
      <p:italic r:id="rId40"/>
      <p:boldItalic r:id="rId41"/>
    </p:embeddedFont>
    <p:embeddedFont>
      <p:font typeface="Arimo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zeretMono-italic.fntdata"/><Relationship Id="rId20" Type="http://schemas.openxmlformats.org/officeDocument/2006/relationships/slide" Target="slides/slide15.xml"/><Relationship Id="rId42" Type="http://schemas.openxmlformats.org/officeDocument/2006/relationships/font" Target="fonts/ArimoMedium-regular.fntdata"/><Relationship Id="rId41" Type="http://schemas.openxmlformats.org/officeDocument/2006/relationships/font" Target="fonts/AzeretMono-boldItalic.fntdata"/><Relationship Id="rId22" Type="http://schemas.openxmlformats.org/officeDocument/2006/relationships/slide" Target="slides/slide17.xml"/><Relationship Id="rId44" Type="http://schemas.openxmlformats.org/officeDocument/2006/relationships/font" Target="fonts/ArimoMedium-italic.fntdata"/><Relationship Id="rId21" Type="http://schemas.openxmlformats.org/officeDocument/2006/relationships/slide" Target="slides/slide16.xml"/><Relationship Id="rId43" Type="http://schemas.openxmlformats.org/officeDocument/2006/relationships/font" Target="fonts/Arimo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Arim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bold.fntdata"/><Relationship Id="rId30" Type="http://schemas.openxmlformats.org/officeDocument/2006/relationships/font" Target="fonts/Arimo-regular.fntdata"/><Relationship Id="rId11" Type="http://schemas.openxmlformats.org/officeDocument/2006/relationships/slide" Target="slides/slide6.xml"/><Relationship Id="rId33" Type="http://schemas.openxmlformats.org/officeDocument/2006/relationships/font" Target="fonts/Arimo-boldItalic.fntdata"/><Relationship Id="rId10" Type="http://schemas.openxmlformats.org/officeDocument/2006/relationships/slide" Target="slides/slide5.xml"/><Relationship Id="rId32" Type="http://schemas.openxmlformats.org/officeDocument/2006/relationships/font" Target="fonts/Arimo-italic.fntdata"/><Relationship Id="rId13" Type="http://schemas.openxmlformats.org/officeDocument/2006/relationships/slide" Target="slides/slide8.xml"/><Relationship Id="rId35" Type="http://schemas.openxmlformats.org/officeDocument/2006/relationships/font" Target="fonts/ArimoSemiBold-bold.fntdata"/><Relationship Id="rId12" Type="http://schemas.openxmlformats.org/officeDocument/2006/relationships/slide" Target="slides/slide7.xml"/><Relationship Id="rId34" Type="http://schemas.openxmlformats.org/officeDocument/2006/relationships/font" Target="fonts/Arimo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Arimo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Arimo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AzeretMono-bold.fntdata"/><Relationship Id="rId16" Type="http://schemas.openxmlformats.org/officeDocument/2006/relationships/slide" Target="slides/slide11.xml"/><Relationship Id="rId38" Type="http://schemas.openxmlformats.org/officeDocument/2006/relationships/font" Target="fonts/Azeret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2fe2a9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2fe2a9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2fe2a9e4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2fe2a9e4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2fe2a9e44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2fe2a9e4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2fe2a9e4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2fe2a9e4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2fe2a9e4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2fe2a9e4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2fe2a9e4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2fe2a9e4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Diversity initiatives are not conflicting with employee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Satisfaction drivers are universal, not demographic-specific.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2fe2a9e4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2fe2a9e4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initiatives are not conflicting with employee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drivers are universal, not demographic-specific.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2fe2a9e44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2fe2a9e4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initiatives are not conflicting with employee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drivers are universal, not demographic-specific.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2fe2a9e44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2fe2a9e4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initiatives are not conflicting with employee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drivers are universal, not demographic-specific.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52fe2a9e44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52fe2a9e44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initiatives are not conflicting with employee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drivers are universal, not demographic-specific.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2fe2a9e44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2fe2a9e44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initiatives are not conflicting with employee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drivers are universal, not demographic-specific.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2fe2a9e4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2fe2a9e4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2fe2a9e44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2fe2a9e44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initiatives are not conflicting with employee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drivers are universal, not demographic-specific.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2fe2a9e44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2fe2a9e4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"This graph visualizes the termination risk scores generated by our predictive model. Most employees fall into the low-risk category, which aligns with our current retention trends. However, the model identifies a smaller group—roughly 20–30%—with medium to high risk of leaving. By acting on these insights, we can proactively retain key talent before issues escalate."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2fe2a9e44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2fe2a9e44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2fe2a9e4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2fe2a9e4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2fe2a9e44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2fe2a9e44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2fe2a9e4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2fe2a9e4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2fe2a9e4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2fe2a9e4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2fe2a9e4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2fe2a9e4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2fe2a9e4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2fe2a9e4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2fe2a9e44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2fe2a9e4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2fe2a9e4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2fe2a9e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2fe2a9e4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2fe2a9e4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_3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4816" l="0" r="0" t="0"/>
          <a:stretch/>
        </p:blipFill>
        <p:spPr>
          <a:xfrm>
            <a:off x="277500" y="277500"/>
            <a:ext cx="8589000" cy="4599000"/>
          </a:xfrm>
          <a:prstGeom prst="roundRect">
            <a:avLst>
              <a:gd fmla="val 13515" name="adj"/>
            </a:avLst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805650" y="7925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805650" y="45217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795525" y="2323100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CUSTOM_11"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>
            <p:ph idx="2" type="pic"/>
          </p:nvPr>
        </p:nvSpPr>
        <p:spPr>
          <a:xfrm>
            <a:off x="7480825" y="734600"/>
            <a:ext cx="1383900" cy="1660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09" name="Google Shape;109;p11"/>
          <p:cNvSpPr/>
          <p:nvPr>
            <p:ph idx="3" type="pic"/>
          </p:nvPr>
        </p:nvSpPr>
        <p:spPr>
          <a:xfrm>
            <a:off x="7480825" y="2521175"/>
            <a:ext cx="1383900" cy="1879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10" name="Google Shape;110;p11"/>
          <p:cNvSpPr/>
          <p:nvPr>
            <p:ph idx="4" type="pic"/>
          </p:nvPr>
        </p:nvSpPr>
        <p:spPr>
          <a:xfrm>
            <a:off x="4665550" y="850900"/>
            <a:ext cx="2589300" cy="3433200"/>
          </a:xfrm>
          <a:prstGeom prst="roundRect">
            <a:avLst>
              <a:gd fmla="val 6330" name="adj"/>
            </a:avLst>
          </a:prstGeom>
          <a:noFill/>
          <a:ln>
            <a:noFill/>
          </a:ln>
        </p:spPr>
      </p:sp>
      <p:sp>
        <p:nvSpPr>
          <p:cNvPr id="111" name="Google Shape;111;p11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CUSTOM_11_1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6107109" y="582300"/>
            <a:ext cx="2759400" cy="3586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2"/>
          <p:cNvSpPr/>
          <p:nvPr>
            <p:ph idx="2" type="pic"/>
          </p:nvPr>
        </p:nvSpPr>
        <p:spPr>
          <a:xfrm>
            <a:off x="6220309" y="696000"/>
            <a:ext cx="2532900" cy="3358800"/>
          </a:xfrm>
          <a:prstGeom prst="roundRect">
            <a:avLst>
              <a:gd fmla="val 7223" name="adj"/>
            </a:avLst>
          </a:prstGeom>
          <a:noFill/>
          <a:ln>
            <a:noFill/>
          </a:ln>
        </p:spPr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CUSTOM_11_1_1">
    <p:bg>
      <p:bgPr>
        <a:solidFill>
          <a:schemeClr val="accent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CUSTOM_12">
    <p:bg>
      <p:bgPr>
        <a:solidFill>
          <a:schemeClr val="accent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95652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38947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7" name="Google Shape;137;p14"/>
          <p:cNvSpPr txBox="1"/>
          <p:nvPr>
            <p:ph idx="5" type="subTitle"/>
          </p:nvPr>
        </p:nvSpPr>
        <p:spPr>
          <a:xfrm>
            <a:off x="47992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14"/>
          <p:cNvSpPr txBox="1"/>
          <p:nvPr>
            <p:ph idx="6" type="subTitle"/>
          </p:nvPr>
        </p:nvSpPr>
        <p:spPr>
          <a:xfrm>
            <a:off x="486827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CUSTOM_13">
    <p:bg>
      <p:bgPr>
        <a:solidFill>
          <a:schemeClr val="accent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>
            <p:ph idx="2" type="pic"/>
          </p:nvPr>
        </p:nvSpPr>
        <p:spPr>
          <a:xfrm>
            <a:off x="50280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5"/>
          <p:cNvSpPr/>
          <p:nvPr>
            <p:ph idx="3" type="pic"/>
          </p:nvPr>
        </p:nvSpPr>
        <p:spPr>
          <a:xfrm>
            <a:off x="633475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2" name="Google Shape;142;p15"/>
          <p:cNvSpPr/>
          <p:nvPr>
            <p:ph idx="4" type="pic"/>
          </p:nvPr>
        </p:nvSpPr>
        <p:spPr>
          <a:xfrm>
            <a:off x="3418775" y="2080550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5"/>
          <p:cNvSpPr txBox="1"/>
          <p:nvPr>
            <p:ph idx="6" type="body"/>
          </p:nvPr>
        </p:nvSpPr>
        <p:spPr>
          <a:xfrm>
            <a:off x="480250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8" name="Google Shape;148;p15"/>
          <p:cNvSpPr txBox="1"/>
          <p:nvPr>
            <p:ph idx="7" type="body"/>
          </p:nvPr>
        </p:nvSpPr>
        <p:spPr>
          <a:xfrm>
            <a:off x="3422476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9" name="Google Shape;149;p15"/>
          <p:cNvSpPr txBox="1"/>
          <p:nvPr>
            <p:ph idx="8" type="body"/>
          </p:nvPr>
        </p:nvSpPr>
        <p:spPr>
          <a:xfrm>
            <a:off x="6326625" y="3608000"/>
            <a:ext cx="23172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48025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3422476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632880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13_1"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>
            <p:ph idx="2" type="pic"/>
          </p:nvPr>
        </p:nvSpPr>
        <p:spPr>
          <a:xfrm>
            <a:off x="4644850" y="12992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5" name="Google Shape;155;p16"/>
          <p:cNvSpPr/>
          <p:nvPr>
            <p:ph idx="3" type="pic"/>
          </p:nvPr>
        </p:nvSpPr>
        <p:spPr>
          <a:xfrm>
            <a:off x="4644850" y="36428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6" name="Google Shape;156;p16"/>
          <p:cNvSpPr/>
          <p:nvPr>
            <p:ph idx="4" type="pic"/>
          </p:nvPr>
        </p:nvSpPr>
        <p:spPr>
          <a:xfrm>
            <a:off x="7828875" y="24710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7" name="Google Shape;157;p16"/>
          <p:cNvSpPr/>
          <p:nvPr>
            <p:ph idx="5" type="pic"/>
          </p:nvPr>
        </p:nvSpPr>
        <p:spPr>
          <a:xfrm>
            <a:off x="373175" y="1147525"/>
            <a:ext cx="3579900" cy="3607500"/>
          </a:xfrm>
          <a:prstGeom prst="roundRect">
            <a:avLst>
              <a:gd fmla="val 11548" name="adj"/>
            </a:avLst>
          </a:prstGeom>
          <a:noFill/>
          <a:ln>
            <a:noFill/>
          </a:ln>
        </p:spPr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277500" y="4162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6"/>
          <p:cNvSpPr txBox="1"/>
          <p:nvPr>
            <p:ph idx="7" type="title"/>
          </p:nvPr>
        </p:nvSpPr>
        <p:spPr>
          <a:xfrm>
            <a:off x="6033800" y="15393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8" type="title"/>
          </p:nvPr>
        </p:nvSpPr>
        <p:spPr>
          <a:xfrm>
            <a:off x="6033800" y="18086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9" type="title"/>
          </p:nvPr>
        </p:nvSpPr>
        <p:spPr>
          <a:xfrm>
            <a:off x="4869750" y="27111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3" type="title"/>
          </p:nvPr>
        </p:nvSpPr>
        <p:spPr>
          <a:xfrm>
            <a:off x="4869750" y="29804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4" type="title"/>
          </p:nvPr>
        </p:nvSpPr>
        <p:spPr>
          <a:xfrm>
            <a:off x="6033800" y="38829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5" type="title"/>
          </p:nvPr>
        </p:nvSpPr>
        <p:spPr>
          <a:xfrm>
            <a:off x="6033800" y="41522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CUSTOM_14">
    <p:bg>
      <p:bgPr>
        <a:solidFill>
          <a:schemeClr val="accent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17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4" name="Google Shape;174;p17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5" name="Google Shape;175;p17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6" name="Google Shape;176;p17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7" name="Google Shape;177;p17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image">
  <p:cSld name="CUSTOM_15"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5321925" y="506100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83" name="Google Shape;183;p18"/>
          <p:cNvSpPr/>
          <p:nvPr>
            <p:ph idx="2" type="pic"/>
          </p:nvPr>
        </p:nvSpPr>
        <p:spPr>
          <a:xfrm>
            <a:off x="392100" y="411300"/>
            <a:ext cx="4297500" cy="4333200"/>
          </a:xfrm>
          <a:prstGeom prst="roundRect">
            <a:avLst>
              <a:gd fmla="val 12298" name="adj"/>
            </a:avLst>
          </a:prstGeom>
          <a:noFill/>
          <a:ln>
            <a:noFill/>
          </a:ln>
        </p:spPr>
      </p:sp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 ">
  <p:cSld name="CUSTOM_17_1"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2775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8" name="Google Shape;188;p19"/>
          <p:cNvSpPr/>
          <p:nvPr>
            <p:ph idx="2" type="pic"/>
          </p:nvPr>
        </p:nvSpPr>
        <p:spPr>
          <a:xfrm>
            <a:off x="2891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89" name="Google Shape;189;p19"/>
          <p:cNvSpPr/>
          <p:nvPr>
            <p:ph idx="3" type="pic"/>
          </p:nvPr>
        </p:nvSpPr>
        <p:spPr>
          <a:xfrm>
            <a:off x="21522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0" name="Google Shape;190;p19"/>
          <p:cNvSpPr/>
          <p:nvPr>
            <p:ph idx="4" type="pic"/>
          </p:nvPr>
        </p:nvSpPr>
        <p:spPr>
          <a:xfrm>
            <a:off x="40153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1" name="Google Shape;191;p19"/>
          <p:cNvSpPr/>
          <p:nvPr>
            <p:ph idx="5" type="pic"/>
          </p:nvPr>
        </p:nvSpPr>
        <p:spPr>
          <a:xfrm>
            <a:off x="586625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2" name="Google Shape;192;p19"/>
          <p:cNvSpPr txBox="1"/>
          <p:nvPr>
            <p:ph idx="6" type="body"/>
          </p:nvPr>
        </p:nvSpPr>
        <p:spPr>
          <a:xfrm>
            <a:off x="2775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3" name="Google Shape;193;p19"/>
          <p:cNvSpPr txBox="1"/>
          <p:nvPr>
            <p:ph idx="7" type="subTitle"/>
          </p:nvPr>
        </p:nvSpPr>
        <p:spPr>
          <a:xfrm>
            <a:off x="21481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8" type="body"/>
          </p:nvPr>
        </p:nvSpPr>
        <p:spPr>
          <a:xfrm>
            <a:off x="21481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5" name="Google Shape;195;p19"/>
          <p:cNvSpPr txBox="1"/>
          <p:nvPr>
            <p:ph idx="9" type="subTitle"/>
          </p:nvPr>
        </p:nvSpPr>
        <p:spPr>
          <a:xfrm>
            <a:off x="40188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13" type="body"/>
          </p:nvPr>
        </p:nvSpPr>
        <p:spPr>
          <a:xfrm>
            <a:off x="40188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14" type="subTitle"/>
          </p:nvPr>
        </p:nvSpPr>
        <p:spPr>
          <a:xfrm>
            <a:off x="58536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15" type="body"/>
          </p:nvPr>
        </p:nvSpPr>
        <p:spPr>
          <a:xfrm>
            <a:off x="58536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16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17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"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>
            <p:ph idx="2" type="pic"/>
          </p:nvPr>
        </p:nvSpPr>
        <p:spPr>
          <a:xfrm>
            <a:off x="392100" y="411300"/>
            <a:ext cx="4915800" cy="4333200"/>
          </a:xfrm>
          <a:prstGeom prst="roundRect">
            <a:avLst>
              <a:gd fmla="val 11160" name="adj"/>
            </a:avLst>
          </a:prstGeom>
          <a:noFill/>
          <a:ln>
            <a:noFill/>
          </a:ln>
        </p:spPr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60451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3" type="title"/>
          </p:nvPr>
        </p:nvSpPr>
        <p:spPr>
          <a:xfrm>
            <a:off x="60451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5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2">
  <p:cSld name="BLANK_1_1_1">
    <p:bg>
      <p:bgPr>
        <a:solidFill>
          <a:schemeClr val="accent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77515" y="277501"/>
            <a:ext cx="8589075" cy="4593888"/>
            <a:chOff x="277500" y="277500"/>
            <a:chExt cx="8589075" cy="4593888"/>
          </a:xfrm>
        </p:grpSpPr>
        <p:pic>
          <p:nvPicPr>
            <p:cNvPr id="19" name="Google Shape;19;p3"/>
            <p:cNvPicPr preferRelativeResize="0"/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277575" y="277500"/>
              <a:ext cx="8589000" cy="459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3"/>
            <p:cNvSpPr/>
            <p:nvPr/>
          </p:nvSpPr>
          <p:spPr>
            <a:xfrm>
              <a:off x="277500" y="277500"/>
              <a:ext cx="8589000" cy="4582500"/>
            </a:xfrm>
            <a:prstGeom prst="roundRect">
              <a:avLst>
                <a:gd fmla="val 6093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1" name="Google Shape;21;p3"/>
          <p:cNvSpPr/>
          <p:nvPr/>
        </p:nvSpPr>
        <p:spPr>
          <a:xfrm>
            <a:off x="601356" y="3751056"/>
            <a:ext cx="576000" cy="57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651558" y="3801258"/>
            <a:ext cx="475500" cy="47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01325" y="3751025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1341900" y="4039025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598475" y="3493075"/>
            <a:ext cx="59853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characteristics">
  <p:cSld name="CUSTOM_19_2">
    <p:bg>
      <p:bgPr>
        <a:solidFill>
          <a:schemeClr val="accent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6766675" y="282250"/>
            <a:ext cx="2099700" cy="3008100"/>
          </a:xfrm>
          <a:prstGeom prst="roundRect">
            <a:avLst>
              <a:gd fmla="val 1195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77425" y="3414025"/>
            <a:ext cx="3513600" cy="1447800"/>
          </a:xfrm>
          <a:prstGeom prst="roundRect">
            <a:avLst>
              <a:gd fmla="val 156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298000" y="1843500"/>
            <a:ext cx="1350600" cy="1447800"/>
          </a:xfrm>
          <a:prstGeom prst="roundRect">
            <a:avLst>
              <a:gd fmla="val 2070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7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3" name="Google Shape;213;p21"/>
          <p:cNvSpPr/>
          <p:nvPr/>
        </p:nvSpPr>
        <p:spPr>
          <a:xfrm rot="-5400000">
            <a:off x="5577475" y="2049100"/>
            <a:ext cx="566700" cy="867300"/>
          </a:xfrm>
          <a:prstGeom prst="round2SameRect">
            <a:avLst>
              <a:gd fmla="val 4974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426850" y="2194075"/>
            <a:ext cx="1092900" cy="57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5" name="Google Shape;215;p21"/>
          <p:cNvSpPr/>
          <p:nvPr>
            <p:ph idx="2" type="pic"/>
          </p:nvPr>
        </p:nvSpPr>
        <p:spPr>
          <a:xfrm>
            <a:off x="3910200" y="3408075"/>
            <a:ext cx="34863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16" name="Google Shape;216;p21"/>
          <p:cNvSpPr/>
          <p:nvPr>
            <p:ph idx="3" type="pic"/>
          </p:nvPr>
        </p:nvSpPr>
        <p:spPr>
          <a:xfrm>
            <a:off x="277500" y="277500"/>
            <a:ext cx="2765700" cy="3013800"/>
          </a:xfrm>
          <a:prstGeom prst="roundRect">
            <a:avLst>
              <a:gd fmla="val 8721" name="adj"/>
            </a:avLst>
          </a:prstGeom>
          <a:noFill/>
          <a:ln>
            <a:noFill/>
          </a:ln>
        </p:spPr>
      </p:sp>
      <p:sp>
        <p:nvSpPr>
          <p:cNvPr id="217" name="Google Shape;217;p21"/>
          <p:cNvSpPr/>
          <p:nvPr>
            <p:ph idx="4" type="pic"/>
          </p:nvPr>
        </p:nvSpPr>
        <p:spPr>
          <a:xfrm>
            <a:off x="3161225" y="277500"/>
            <a:ext cx="1350600" cy="1447800"/>
          </a:xfrm>
          <a:prstGeom prst="roundRect">
            <a:avLst>
              <a:gd fmla="val 15267" name="adj"/>
            </a:avLst>
          </a:prstGeom>
          <a:noFill/>
          <a:ln>
            <a:noFill/>
          </a:ln>
        </p:spPr>
      </p:sp>
      <p:sp>
        <p:nvSpPr>
          <p:cNvPr id="218" name="Google Shape;218;p21"/>
          <p:cNvSpPr/>
          <p:nvPr>
            <p:ph idx="5" type="pic"/>
          </p:nvPr>
        </p:nvSpPr>
        <p:spPr>
          <a:xfrm>
            <a:off x="6883575" y="399550"/>
            <a:ext cx="1866000" cy="2775000"/>
          </a:xfrm>
          <a:prstGeom prst="roundRect">
            <a:avLst>
              <a:gd fmla="val 9097" name="adj"/>
            </a:avLst>
          </a:prstGeom>
          <a:noFill/>
          <a:ln>
            <a:noFill/>
          </a:ln>
        </p:spPr>
      </p:sp>
      <p:sp>
        <p:nvSpPr>
          <p:cNvPr id="219" name="Google Shape;219;p21"/>
          <p:cNvSpPr/>
          <p:nvPr>
            <p:ph idx="6" type="pic"/>
          </p:nvPr>
        </p:nvSpPr>
        <p:spPr>
          <a:xfrm>
            <a:off x="7516025" y="3407700"/>
            <a:ext cx="13506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20" name="Google Shape;220;p21"/>
          <p:cNvSpPr/>
          <p:nvPr>
            <p:ph idx="7" type="pic"/>
          </p:nvPr>
        </p:nvSpPr>
        <p:spPr>
          <a:xfrm>
            <a:off x="394425" y="3528475"/>
            <a:ext cx="3279600" cy="1218900"/>
          </a:xfrm>
          <a:prstGeom prst="roundRect">
            <a:avLst>
              <a:gd fmla="val 11412" name="adj"/>
            </a:avLst>
          </a:prstGeom>
          <a:noFill/>
          <a:ln>
            <a:noFill/>
          </a:ln>
        </p:spPr>
      </p:sp>
      <p:sp>
        <p:nvSpPr>
          <p:cNvPr id="221" name="Google Shape;221;p21"/>
          <p:cNvSpPr/>
          <p:nvPr/>
        </p:nvSpPr>
        <p:spPr>
          <a:xfrm>
            <a:off x="3161225" y="1842600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4629850" y="279301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23" name="Google Shape;223;p21"/>
          <p:cNvCxnSpPr>
            <a:stCxn id="221" idx="1"/>
            <a:endCxn id="221" idx="3"/>
          </p:cNvCxnSpPr>
          <p:nvPr/>
        </p:nvCxnSpPr>
        <p:spPr>
          <a:xfrm>
            <a:off x="3161225" y="2566500"/>
            <a:ext cx="201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394425" y="4055150"/>
            <a:ext cx="3279600" cy="57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8" type="subTitle"/>
          </p:nvPr>
        </p:nvSpPr>
        <p:spPr>
          <a:xfrm>
            <a:off x="6883575" y="605875"/>
            <a:ext cx="1866000" cy="573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9" type="subTitle"/>
          </p:nvPr>
        </p:nvSpPr>
        <p:spPr>
          <a:xfrm>
            <a:off x="3910200" y="3779175"/>
            <a:ext cx="3486300" cy="705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idx="13" type="subTitle"/>
          </p:nvPr>
        </p:nvSpPr>
        <p:spPr>
          <a:xfrm>
            <a:off x="291075" y="2571750"/>
            <a:ext cx="2765700" cy="70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14" type="subTitle"/>
          </p:nvPr>
        </p:nvSpPr>
        <p:spPr>
          <a:xfrm>
            <a:off x="4629850" y="694401"/>
            <a:ext cx="2018700" cy="56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15" type="subTitle"/>
          </p:nvPr>
        </p:nvSpPr>
        <p:spPr>
          <a:xfrm>
            <a:off x="4629900" y="1390480"/>
            <a:ext cx="20187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u="sng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16" type="subTitle"/>
          </p:nvPr>
        </p:nvSpPr>
        <p:spPr>
          <a:xfrm>
            <a:off x="3596775" y="229200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17" type="subTitle"/>
          </p:nvPr>
        </p:nvSpPr>
        <p:spPr>
          <a:xfrm>
            <a:off x="3596775" y="299735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18" type="subTitle"/>
          </p:nvPr>
        </p:nvSpPr>
        <p:spPr>
          <a:xfrm>
            <a:off x="3596675" y="1934500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9" type="subTitle"/>
          </p:nvPr>
        </p:nvSpPr>
        <p:spPr>
          <a:xfrm>
            <a:off x="3596775" y="2618213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20" type="subTitle"/>
          </p:nvPr>
        </p:nvSpPr>
        <p:spPr>
          <a:xfrm>
            <a:off x="5297950" y="2885600"/>
            <a:ext cx="1350600" cy="288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 u="sng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1"/>
          <p:cNvSpPr txBox="1"/>
          <p:nvPr>
            <p:ph idx="21" type="subTitle"/>
          </p:nvPr>
        </p:nvSpPr>
        <p:spPr>
          <a:xfrm>
            <a:off x="5426775" y="2214775"/>
            <a:ext cx="1092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with description">
  <p:cSld name="CUSTOM_19_1_1_1">
    <p:bg>
      <p:bgPr>
        <a:solidFill>
          <a:schemeClr val="accent5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>
            <p:ph idx="2" type="pic"/>
          </p:nvPr>
        </p:nvSpPr>
        <p:spPr>
          <a:xfrm>
            <a:off x="2021325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39" name="Google Shape;239;p22"/>
          <p:cNvSpPr/>
          <p:nvPr>
            <p:ph idx="3" type="pic"/>
          </p:nvPr>
        </p:nvSpPr>
        <p:spPr>
          <a:xfrm>
            <a:off x="5444400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3700500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4" type="body"/>
          </p:nvPr>
        </p:nvSpPr>
        <p:spPr>
          <a:xfrm>
            <a:off x="3700500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7123575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6" type="body"/>
          </p:nvPr>
        </p:nvSpPr>
        <p:spPr>
          <a:xfrm>
            <a:off x="7123575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7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idx="8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50" name="Google Shape;25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3">
    <p:bg>
      <p:bgPr>
        <a:solidFill>
          <a:schemeClr val="accent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>
            <p:ph idx="2" type="pic"/>
          </p:nvPr>
        </p:nvSpPr>
        <p:spPr>
          <a:xfrm>
            <a:off x="277500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29" name="Google Shape;29;p4"/>
          <p:cNvSpPr/>
          <p:nvPr>
            <p:ph idx="3" type="pic"/>
          </p:nvPr>
        </p:nvSpPr>
        <p:spPr>
          <a:xfrm>
            <a:off x="17282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31790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5" type="pic"/>
          </p:nvPr>
        </p:nvSpPr>
        <p:spPr>
          <a:xfrm>
            <a:off x="46298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2" name="Google Shape;32;p4"/>
          <p:cNvSpPr/>
          <p:nvPr>
            <p:ph idx="6" type="pic"/>
          </p:nvPr>
        </p:nvSpPr>
        <p:spPr>
          <a:xfrm>
            <a:off x="60806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3" name="Google Shape;33;p4"/>
          <p:cNvSpPr/>
          <p:nvPr>
            <p:ph idx="7" type="pic"/>
          </p:nvPr>
        </p:nvSpPr>
        <p:spPr>
          <a:xfrm>
            <a:off x="75314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77500" y="577275"/>
            <a:ext cx="7137000" cy="9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706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7" name="Google Shape;37;p4"/>
          <p:cNvSpPr txBox="1"/>
          <p:nvPr>
            <p:ph idx="8" type="body"/>
          </p:nvPr>
        </p:nvSpPr>
        <p:spPr>
          <a:xfrm>
            <a:off x="182162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8" name="Google Shape;38;p4"/>
          <p:cNvSpPr txBox="1"/>
          <p:nvPr>
            <p:ph idx="9" type="body"/>
          </p:nvPr>
        </p:nvSpPr>
        <p:spPr>
          <a:xfrm>
            <a:off x="327260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9" name="Google Shape;39;p4"/>
          <p:cNvSpPr txBox="1"/>
          <p:nvPr>
            <p:ph idx="13" type="body"/>
          </p:nvPr>
        </p:nvSpPr>
        <p:spPr>
          <a:xfrm>
            <a:off x="472358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0" name="Google Shape;40;p4"/>
          <p:cNvSpPr txBox="1"/>
          <p:nvPr>
            <p:ph idx="14" type="body"/>
          </p:nvPr>
        </p:nvSpPr>
        <p:spPr>
          <a:xfrm>
            <a:off x="617456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1" name="Google Shape;41;p4"/>
          <p:cNvSpPr txBox="1"/>
          <p:nvPr>
            <p:ph idx="15" type="body"/>
          </p:nvPr>
        </p:nvSpPr>
        <p:spPr>
          <a:xfrm>
            <a:off x="76255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2" name="Google Shape;42;p4"/>
          <p:cNvSpPr txBox="1"/>
          <p:nvPr>
            <p:ph idx="16" type="subTitle"/>
          </p:nvPr>
        </p:nvSpPr>
        <p:spPr>
          <a:xfrm>
            <a:off x="3706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7" type="subTitle"/>
          </p:nvPr>
        </p:nvSpPr>
        <p:spPr>
          <a:xfrm>
            <a:off x="18214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8" type="subTitle"/>
          </p:nvPr>
        </p:nvSpPr>
        <p:spPr>
          <a:xfrm>
            <a:off x="327234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9" type="subTitle"/>
          </p:nvPr>
        </p:nvSpPr>
        <p:spPr>
          <a:xfrm>
            <a:off x="47231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20" type="subTitle"/>
          </p:nvPr>
        </p:nvSpPr>
        <p:spPr>
          <a:xfrm>
            <a:off x="6174375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21" type="subTitle"/>
          </p:nvPr>
        </p:nvSpPr>
        <p:spPr>
          <a:xfrm>
            <a:off x="76255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3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3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2" name="Google Shape;292;p3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8" name="Google Shape;298;p3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99" name="Google Shape;299;p3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3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3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3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5" name="Google Shape;305;p3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3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3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9" name="Google Shape;309;p3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3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3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3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3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1" name="Google Shape;3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4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" name="Google Shape;323;p4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ards">
  <p:cSld name="CUSTOM_24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417936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2167325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390547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5652384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5" type="subTitle"/>
          </p:nvPr>
        </p:nvSpPr>
        <p:spPr>
          <a:xfrm>
            <a:off x="739263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6" type="body"/>
          </p:nvPr>
        </p:nvSpPr>
        <p:spPr>
          <a:xfrm>
            <a:off x="417811" y="3433000"/>
            <a:ext cx="1337400" cy="11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7" name="Google Shape;57;p5"/>
          <p:cNvSpPr txBox="1"/>
          <p:nvPr>
            <p:ph idx="7" type="body"/>
          </p:nvPr>
        </p:nvSpPr>
        <p:spPr>
          <a:xfrm>
            <a:off x="21673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8" name="Google Shape;58;p5"/>
          <p:cNvSpPr txBox="1"/>
          <p:nvPr>
            <p:ph idx="8" type="body"/>
          </p:nvPr>
        </p:nvSpPr>
        <p:spPr>
          <a:xfrm>
            <a:off x="3903300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9" name="Google Shape;59;p5"/>
          <p:cNvSpPr txBox="1"/>
          <p:nvPr>
            <p:ph idx="9" type="body"/>
          </p:nvPr>
        </p:nvSpPr>
        <p:spPr>
          <a:xfrm>
            <a:off x="56486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0" name="Google Shape;60;p5"/>
          <p:cNvSpPr txBox="1"/>
          <p:nvPr>
            <p:ph idx="13" type="body"/>
          </p:nvPr>
        </p:nvSpPr>
        <p:spPr>
          <a:xfrm>
            <a:off x="7385291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1" name="Google Shape;61;p5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6" name="Google Shape;326;p4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9" name="Google Shape;329;p4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3" name="Google Shape;333;p4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4" name="Google Shape;334;p4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4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CUSTOM_25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"/>
          <p:cNvSpPr txBox="1"/>
          <p:nvPr/>
        </p:nvSpPr>
        <p:spPr>
          <a:xfrm>
            <a:off x="277500" y="277500"/>
            <a:ext cx="8589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4 steps - Alt 1">
  <p:cSld name="CUSTOM_25_1_1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969400" y="138075"/>
            <a:ext cx="5217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7"/>
          <p:cNvSpPr/>
          <p:nvPr>
            <p:ph idx="3" type="pic"/>
          </p:nvPr>
        </p:nvSpPr>
        <p:spPr>
          <a:xfrm>
            <a:off x="3766700" y="873150"/>
            <a:ext cx="1621800" cy="3549600"/>
          </a:xfrm>
          <a:prstGeom prst="roundRect">
            <a:avLst>
              <a:gd fmla="val 10482" name="adj"/>
            </a:avLst>
          </a:prstGeom>
          <a:noFill/>
          <a:ln>
            <a:noFill/>
          </a:ln>
        </p:spPr>
      </p:sp>
      <p:sp>
        <p:nvSpPr>
          <p:cNvPr id="78" name="Google Shape;78;p7"/>
          <p:cNvSpPr/>
          <p:nvPr>
            <p:ph idx="4" type="pic"/>
          </p:nvPr>
        </p:nvSpPr>
        <p:spPr>
          <a:xfrm>
            <a:off x="28910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79" name="Google Shape;79;p7"/>
          <p:cNvSpPr/>
          <p:nvPr>
            <p:ph idx="5" type="pic"/>
          </p:nvPr>
        </p:nvSpPr>
        <p:spPr>
          <a:xfrm>
            <a:off x="1969400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0" name="Google Shape;80;p7"/>
          <p:cNvSpPr/>
          <p:nvPr>
            <p:ph idx="6" type="pic"/>
          </p:nvPr>
        </p:nvSpPr>
        <p:spPr>
          <a:xfrm>
            <a:off x="5623125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1" name="Google Shape;81;p7"/>
          <p:cNvSpPr/>
          <p:nvPr>
            <p:ph idx="7" type="pic"/>
          </p:nvPr>
        </p:nvSpPr>
        <p:spPr>
          <a:xfrm>
            <a:off x="730405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2" name="Google Shape;82;p7"/>
          <p:cNvSpPr txBox="1"/>
          <p:nvPr>
            <p:ph idx="8" type="subTitle"/>
          </p:nvPr>
        </p:nvSpPr>
        <p:spPr>
          <a:xfrm>
            <a:off x="378475" y="4261299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9" type="subTitle"/>
          </p:nvPr>
        </p:nvSpPr>
        <p:spPr>
          <a:xfrm>
            <a:off x="378476" y="4562900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13" type="subTitle"/>
          </p:nvPr>
        </p:nvSpPr>
        <p:spPr>
          <a:xfrm>
            <a:off x="2057625" y="4074126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14" type="subTitle"/>
          </p:nvPr>
        </p:nvSpPr>
        <p:spPr>
          <a:xfrm>
            <a:off x="2057625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15" type="subTitle"/>
          </p:nvPr>
        </p:nvSpPr>
        <p:spPr>
          <a:xfrm>
            <a:off x="5712200" y="4074126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16" type="subTitle"/>
          </p:nvPr>
        </p:nvSpPr>
        <p:spPr>
          <a:xfrm>
            <a:off x="5712200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7" type="subTitle"/>
          </p:nvPr>
        </p:nvSpPr>
        <p:spPr>
          <a:xfrm>
            <a:off x="7395575" y="4261301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8" type="subTitle"/>
          </p:nvPr>
        </p:nvSpPr>
        <p:spPr>
          <a:xfrm>
            <a:off x="7395575" y="4562900"/>
            <a:ext cx="15042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21_1_1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">
    <p:bg>
      <p:bgPr>
        <a:solidFill>
          <a:schemeClr val="accent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 rotWithShape="1">
          <a:blip r:embed="rId2">
            <a:alphaModFix amt="10000"/>
          </a:blip>
          <a:srcRect b="720" l="1068" r="19" t="592"/>
          <a:stretch/>
        </p:blipFill>
        <p:spPr>
          <a:xfrm>
            <a:off x="277425" y="277650"/>
            <a:ext cx="8588100" cy="4582500"/>
          </a:xfrm>
          <a:prstGeom prst="roundRect">
            <a:avLst>
              <a:gd fmla="val 13460" name="adj"/>
            </a:avLst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idx="1" type="subTitle"/>
          </p:nvPr>
        </p:nvSpPr>
        <p:spPr>
          <a:xfrm>
            <a:off x="4539825" y="31782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2" type="subTitle"/>
          </p:nvPr>
        </p:nvSpPr>
        <p:spPr>
          <a:xfrm>
            <a:off x="4539825" y="37928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3" type="subTitle"/>
          </p:nvPr>
        </p:nvSpPr>
        <p:spPr>
          <a:xfrm>
            <a:off x="4539825" y="440732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277425" y="2056225"/>
            <a:ext cx="3541500" cy="28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4" name="Google Shape;104;p10"/>
          <p:cNvSpPr txBox="1"/>
          <p:nvPr>
            <p:ph idx="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850" y="2001325"/>
            <a:ext cx="4088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orient="horz" pos="3061">
          <p15:clr>
            <a:srgbClr val="E46962"/>
          </p15:clr>
        </p15:guide>
        <p15:guide id="3" orient="horz" pos="175">
          <p15:clr>
            <a:srgbClr val="E46962"/>
          </p15:clr>
        </p15:guide>
        <p15:guide id="4" pos="5585">
          <p15:clr>
            <a:srgbClr val="E46962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ublic.tableau.com/views/HR_dashboard_17441545885240/HROverview?:language=en-US&amp;:sid=&amp;:redirect=auth&amp;:display_count=n&amp;:origin=viz_share_link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ublic.tableau.com/views/HR_dashboard_17441545885240/HROverview?:language=en-US&amp;:sid=&amp;:redirect=auth&amp;:display_count=n&amp;:origin=viz_share_link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rhuebner/human-resources-data-set/data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Hyson</a:t>
            </a:r>
            <a:endParaRPr/>
          </a:p>
        </p:txBody>
      </p:sp>
      <p:sp>
        <p:nvSpPr>
          <p:cNvPr id="353" name="Google Shape;353;p44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4390</a:t>
            </a:r>
            <a:endParaRPr/>
          </a:p>
        </p:txBody>
      </p:sp>
      <p:sp>
        <p:nvSpPr>
          <p:cNvPr id="354" name="Google Shape;354;p44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5, 2025</a:t>
            </a:r>
            <a:endParaRPr/>
          </a:p>
        </p:txBody>
      </p:sp>
      <p:sp>
        <p:nvSpPr>
          <p:cNvPr id="355" name="Google Shape;355;p44"/>
          <p:cNvSpPr txBox="1"/>
          <p:nvPr/>
        </p:nvSpPr>
        <p:spPr>
          <a:xfrm>
            <a:off x="734650" y="1637225"/>
            <a:ext cx="454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Case Study into People Analytics</a:t>
            </a:r>
            <a:endParaRPr/>
          </a:p>
        </p:txBody>
      </p:sp>
      <p:pic>
        <p:nvPicPr>
          <p:cNvPr descr="Office workers collaborating around a table." id="356" name="Google Shape;356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856" r="18850" t="0"/>
          <a:stretch/>
        </p:blipFill>
        <p:spPr>
          <a:xfrm>
            <a:off x="5077550" y="866225"/>
            <a:ext cx="3337800" cy="3573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57" name="Google Shape;357;p44"/>
          <p:cNvSpPr txBox="1"/>
          <p:nvPr/>
        </p:nvSpPr>
        <p:spPr>
          <a:xfrm>
            <a:off x="827600" y="4635925"/>
            <a:ext cx="3595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rPr>
              <a:t>Human Resources into Organizational Health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36" name="Google Shape;436;p53"/>
          <p:cNvSpPr txBox="1"/>
          <p:nvPr>
            <p:ph type="title"/>
          </p:nvPr>
        </p:nvSpPr>
        <p:spPr>
          <a:xfrm>
            <a:off x="805650" y="783500"/>
            <a:ext cx="58959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437" name="Google Shape;437;p53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38" name="Google Shape;438;p53"/>
          <p:cNvSpPr txBox="1"/>
          <p:nvPr/>
        </p:nvSpPr>
        <p:spPr>
          <a:xfrm>
            <a:off x="772025" y="2166700"/>
            <a:ext cx="47184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Benchmarking 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DeptAveragePerfScore &amp; PerformanceStandard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Measures if an employee is performing consistently with the standards of the rest of the department.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Identifies training needs and compensation.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Days Since Last Review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Identifies overdue performance evaluations.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May correlation with retention risk.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39" name="Google Shape;4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625" y="783500"/>
            <a:ext cx="2037875" cy="222064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0" name="Google Shape;44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175" y="3004149"/>
            <a:ext cx="3979326" cy="210594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1" name="Google Shape;441;p53"/>
          <p:cNvSpPr txBox="1"/>
          <p:nvPr>
            <p:ph idx="1" type="subTitle"/>
          </p:nvPr>
        </p:nvSpPr>
        <p:spPr>
          <a:xfrm>
            <a:off x="807450" y="1512000"/>
            <a:ext cx="6053100" cy="7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lacks critical KPIs and employee context, limiting turnover insights and model accuracy. Engineering this data would improve predictive power and business decision-making.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Note:</a:t>
            </a:r>
            <a:r>
              <a:rPr lang="en"/>
              <a:t> Dataset records from 2012 to 2019, hence the reference date is December 31, 2019.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47" name="Google Shape;447;p54"/>
          <p:cNvSpPr txBox="1"/>
          <p:nvPr>
            <p:ph type="title"/>
          </p:nvPr>
        </p:nvSpPr>
        <p:spPr>
          <a:xfrm>
            <a:off x="805650" y="783500"/>
            <a:ext cx="58959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448" name="Google Shape;448;p54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277500" y="1971575"/>
            <a:ext cx="20325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Termination Reason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Simplifies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analysis by grouping similar termination reasons.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Helps supports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targeted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retention strategies.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50" name="Google Shape;450;p54"/>
          <p:cNvSpPr txBox="1"/>
          <p:nvPr>
            <p:ph idx="1" type="subTitle"/>
          </p:nvPr>
        </p:nvSpPr>
        <p:spPr>
          <a:xfrm>
            <a:off x="807450" y="1512000"/>
            <a:ext cx="7576200" cy="7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lacks critical KPIs and employee context, limiting turnover insights and model accuracy. Engineering this data would improve predictive power and business decision-making.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Note:</a:t>
            </a:r>
            <a:r>
              <a:rPr lang="en"/>
              <a:t> Dataset records from 2012 to 2019, hence the reference date is December 31, 2019.</a:t>
            </a:r>
            <a:endParaRPr/>
          </a:p>
        </p:txBody>
      </p:sp>
      <p:pic>
        <p:nvPicPr>
          <p:cNvPr id="451" name="Google Shape;4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900" y="2111075"/>
            <a:ext cx="2836435" cy="26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2" name="Google Shape;45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994" y="2275694"/>
            <a:ext cx="3897901" cy="21589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58" name="Google Shape;458;p55"/>
          <p:cNvSpPr txBox="1"/>
          <p:nvPr>
            <p:ph type="title"/>
          </p:nvPr>
        </p:nvSpPr>
        <p:spPr>
          <a:xfrm>
            <a:off x="805650" y="847775"/>
            <a:ext cx="48381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59" name="Google Shape;459;p55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60" name="Google Shape;460;p55"/>
          <p:cNvSpPr txBox="1"/>
          <p:nvPr/>
        </p:nvSpPr>
        <p:spPr>
          <a:xfrm>
            <a:off x="805650" y="1763000"/>
            <a:ext cx="47184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Feature engineered columns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(added 9 columns, went from 39 to 44 columns)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Cleaned the dataset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by handling missing and duplicate entries, leading spaces, and misleading values.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Visualized the data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distributions and some correlations.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Overall: 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Rich HR data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enabling deep employee insights for business decisions.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Lacks temporal metrics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cannot track progression in salary, promotions, or performance over time.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61" name="Google Shape;4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50" y="1614000"/>
            <a:ext cx="3448550" cy="270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467" name="Google Shape;467;p56"/>
          <p:cNvSpPr txBox="1"/>
          <p:nvPr>
            <p:ph type="title"/>
          </p:nvPr>
        </p:nvSpPr>
        <p:spPr>
          <a:xfrm>
            <a:off x="805650" y="847775"/>
            <a:ext cx="48381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</a:t>
            </a:r>
            <a:endParaRPr/>
          </a:p>
        </p:txBody>
      </p:sp>
      <p:sp>
        <p:nvSpPr>
          <p:cNvPr id="468" name="Google Shape;468;p56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69" name="Google Shape;469;p56"/>
          <p:cNvSpPr txBox="1"/>
          <p:nvPr/>
        </p:nvSpPr>
        <p:spPr>
          <a:xfrm>
            <a:off x="805650" y="1621700"/>
            <a:ext cx="71055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Winsorization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EngagementSurvey, EmpSatisfaction, Absences, DaysLateLast30, Salary, Age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Reduces outlier impact (e.g., extreme salaries) while preserving the data shape/info.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Log Transformation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SpecialProjectsCount, DaysLateLast30, Absences, Salary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Fixes skewed distributions for model.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Standardization &amp; Normalization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Model: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Did not use because will be using tree-based models where scaling is unnecessary.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Statistical Test: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Did not use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because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alters original distributions making interpretation harder for some tests.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475" name="Google Shape;475;p57"/>
          <p:cNvSpPr txBox="1"/>
          <p:nvPr>
            <p:ph type="title"/>
          </p:nvPr>
        </p:nvSpPr>
        <p:spPr>
          <a:xfrm>
            <a:off x="805650" y="847775"/>
            <a:ext cx="53712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476" name="Google Shape;476;p57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77" name="Google Shape;477;p57"/>
          <p:cNvSpPr txBox="1"/>
          <p:nvPr/>
        </p:nvSpPr>
        <p:spPr>
          <a:xfrm>
            <a:off x="805650" y="2038550"/>
            <a:ext cx="37203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Conducted Chi-test to compare categorical relationships </a:t>
            </a: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employee demographics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(race, gender, age) or </a:t>
            </a: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employee satisfaction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vs. </a:t>
            </a: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employee performance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significant link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between satisfaction and race/gender/age (*p* &gt; 0.05).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Strong correlation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between satisfaction and performance (*p* &lt; 0.001).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High performers cluster in "Fully Meets" (satisfied) and "Exceeds" (very satisfied) categories.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8" name="Google Shape;478;p57"/>
          <p:cNvSpPr txBox="1"/>
          <p:nvPr>
            <p:ph idx="3" type="subTitle"/>
          </p:nvPr>
        </p:nvSpPr>
        <p:spPr>
          <a:xfrm>
            <a:off x="3138075" y="582750"/>
            <a:ext cx="2951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Engagement Rate Analysis</a:t>
            </a:r>
            <a:endParaRPr/>
          </a:p>
        </p:txBody>
      </p:sp>
      <p:sp>
        <p:nvSpPr>
          <p:cNvPr id="479" name="Google Shape;479;p57"/>
          <p:cNvSpPr txBox="1"/>
          <p:nvPr>
            <p:ph idx="3" type="subTitle"/>
          </p:nvPr>
        </p:nvSpPr>
        <p:spPr>
          <a:xfrm>
            <a:off x="805650" y="1796700"/>
            <a:ext cx="7712700" cy="3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Is there a relationship between employee satisfaction (engagement) and their performance?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How is the employee engagement rate based on age, gender, and race?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7"/>
          <p:cNvSpPr txBox="1"/>
          <p:nvPr/>
        </p:nvSpPr>
        <p:spPr>
          <a:xfrm>
            <a:off x="4797975" y="2038550"/>
            <a:ext cx="37203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Improving satisfaction directly boosts productivity and retention of top talent.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Implement employee surveys to identify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satisfactory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/motivation drivers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Reward consistency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Address low performers by mandating biweekly check-in to discover root cause.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486" name="Google Shape;486;p58"/>
          <p:cNvSpPr txBox="1"/>
          <p:nvPr>
            <p:ph type="title"/>
          </p:nvPr>
        </p:nvSpPr>
        <p:spPr>
          <a:xfrm>
            <a:off x="805650" y="847775"/>
            <a:ext cx="53712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487" name="Google Shape;487;p58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88" name="Google Shape;488;p58"/>
          <p:cNvSpPr txBox="1"/>
          <p:nvPr/>
        </p:nvSpPr>
        <p:spPr>
          <a:xfrm>
            <a:off x="805650" y="1872700"/>
            <a:ext cx="37203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Conducted Chi-test to compare </a:t>
            </a: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managers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vs. </a:t>
            </a: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employee’s performance score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Significant Association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(p = 0.2494): Employee performance scores are consistent across managers.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is driven by </a:t>
            </a: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systemic factors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(e.g., training programs, role clarity) rather than individual managers.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9" name="Google Shape;489;p58"/>
          <p:cNvSpPr txBox="1"/>
          <p:nvPr>
            <p:ph idx="3" type="subTitle"/>
          </p:nvPr>
        </p:nvSpPr>
        <p:spPr>
          <a:xfrm>
            <a:off x="3138075" y="582750"/>
            <a:ext cx="2951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Analysis</a:t>
            </a:r>
            <a:endParaRPr/>
          </a:p>
        </p:txBody>
      </p:sp>
      <p:sp>
        <p:nvSpPr>
          <p:cNvPr id="490" name="Google Shape;490;p58"/>
          <p:cNvSpPr txBox="1"/>
          <p:nvPr>
            <p:ph idx="3" type="subTitle"/>
          </p:nvPr>
        </p:nvSpPr>
        <p:spPr>
          <a:xfrm>
            <a:off x="805650" y="1711300"/>
            <a:ext cx="6801000" cy="3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any relationship between who a person works for and their performance score? What about their satisfaction?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50" y="1780500"/>
            <a:ext cx="3678232" cy="273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497" name="Google Shape;497;p59"/>
          <p:cNvSpPr txBox="1"/>
          <p:nvPr>
            <p:ph type="title"/>
          </p:nvPr>
        </p:nvSpPr>
        <p:spPr>
          <a:xfrm>
            <a:off x="805650" y="847775"/>
            <a:ext cx="53712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498" name="Google Shape;498;p59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99" name="Google Shape;499;p59"/>
          <p:cNvSpPr txBox="1"/>
          <p:nvPr/>
        </p:nvSpPr>
        <p:spPr>
          <a:xfrm>
            <a:off x="805650" y="1872700"/>
            <a:ext cx="57072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Conducted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Mann-Whitney U test to find a difference between salaries and genders.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Avoided Shapiro-W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ilk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test, Salary did not have normal distribution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Significant Difference: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Mann-Whitney U test (*p* = 0.198) confirms salaries are equitable across genders.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Salaries show no bias by race, diversity status, or gender.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0" name="Google Shape;500;p59"/>
          <p:cNvSpPr txBox="1"/>
          <p:nvPr>
            <p:ph idx="3" type="subTitle"/>
          </p:nvPr>
        </p:nvSpPr>
        <p:spPr>
          <a:xfrm>
            <a:off x="3138075" y="582750"/>
            <a:ext cx="2951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Analysis</a:t>
            </a:r>
            <a:endParaRPr/>
          </a:p>
        </p:txBody>
      </p:sp>
      <p:sp>
        <p:nvSpPr>
          <p:cNvPr id="501" name="Google Shape;501;p59"/>
          <p:cNvSpPr txBox="1"/>
          <p:nvPr>
            <p:ph idx="3" type="subTitle"/>
          </p:nvPr>
        </p:nvSpPr>
        <p:spPr>
          <a:xfrm>
            <a:off x="805650" y="1711300"/>
            <a:ext cx="6801000" cy="3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areas of the company where pay is not equitable?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507" name="Google Shape;507;p60"/>
          <p:cNvSpPr txBox="1"/>
          <p:nvPr>
            <p:ph type="title"/>
          </p:nvPr>
        </p:nvSpPr>
        <p:spPr>
          <a:xfrm>
            <a:off x="805650" y="847775"/>
            <a:ext cx="53712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Model</a:t>
            </a:r>
            <a:endParaRPr/>
          </a:p>
        </p:txBody>
      </p:sp>
      <p:sp>
        <p:nvSpPr>
          <p:cNvPr id="508" name="Google Shape;508;p60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509" name="Google Shape;509;p60"/>
          <p:cNvSpPr txBox="1"/>
          <p:nvPr/>
        </p:nvSpPr>
        <p:spPr>
          <a:xfrm>
            <a:off x="468075" y="1519150"/>
            <a:ext cx="40161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👥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Logistic Regression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○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Simple, interpretable and reveals baseline impacts/features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👥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Struggles with positive class </a:t>
            </a: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prediction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👥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Improve by: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○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Feature selection/engineering to reduce dimensionality and address multicollinearity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○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Address class imbalance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👥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Important Features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○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Manager Impact:</a:t>
            </a: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Employees under Simon Roup, Amy Dunn, and Webster Butler show significantly higher turnover risk.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○"/>
            </a:pPr>
            <a:r>
              <a:rPr b="1"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Recruitment Source:</a:t>
            </a: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Hires from Google Search and Diversity Job Fairs correlate with turnover.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○"/>
            </a:pPr>
            <a:r>
              <a:rPr b="1"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&amp; Role Risks:</a:t>
            </a: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Employees in "Needs Improvement" performance category and roles like Production Technician II are higher risk.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10" name="Google Shape;5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150" y="1686825"/>
            <a:ext cx="2324100" cy="9620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1" name="Google Shape;51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175" y="2648850"/>
            <a:ext cx="3684509" cy="21898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2" name="Google Shape;51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9250" y="911201"/>
            <a:ext cx="2236025" cy="17376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518" name="Google Shape;518;p61"/>
          <p:cNvSpPr txBox="1"/>
          <p:nvPr>
            <p:ph type="title"/>
          </p:nvPr>
        </p:nvSpPr>
        <p:spPr>
          <a:xfrm>
            <a:off x="805650" y="847775"/>
            <a:ext cx="53712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Model</a:t>
            </a:r>
            <a:endParaRPr/>
          </a:p>
        </p:txBody>
      </p:sp>
      <p:sp>
        <p:nvSpPr>
          <p:cNvPr id="519" name="Google Shape;519;p61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520" name="Google Shape;520;p61"/>
          <p:cNvSpPr txBox="1"/>
          <p:nvPr/>
        </p:nvSpPr>
        <p:spPr>
          <a:xfrm>
            <a:off x="805650" y="1534100"/>
            <a:ext cx="40161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1st Random Forest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Captures non-linear relationships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Class Imbalance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Applied smote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Feature Selection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Removed descriptive features, used their ID features instead.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228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Avoided one-hot encoding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Reduced features: 109→16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Has dominant feature.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21" name="Google Shape;5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425" y="990850"/>
            <a:ext cx="4076100" cy="22755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2" name="Google Shape;5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425" y="3266425"/>
            <a:ext cx="2266950" cy="914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3" name="Google Shape;52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5" y="746900"/>
            <a:ext cx="692475" cy="387624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529" name="Google Shape;529;p62"/>
          <p:cNvSpPr txBox="1"/>
          <p:nvPr>
            <p:ph type="title"/>
          </p:nvPr>
        </p:nvSpPr>
        <p:spPr>
          <a:xfrm>
            <a:off x="805650" y="847775"/>
            <a:ext cx="53712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Model</a:t>
            </a:r>
            <a:endParaRPr/>
          </a:p>
        </p:txBody>
      </p:sp>
      <p:sp>
        <p:nvSpPr>
          <p:cNvPr id="530" name="Google Shape;530;p62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531" name="Google Shape;531;p62"/>
          <p:cNvSpPr txBox="1"/>
          <p:nvPr/>
        </p:nvSpPr>
        <p:spPr>
          <a:xfrm>
            <a:off x="805650" y="1534100"/>
            <a:ext cx="38772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2nd Random Forest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Class Imbalance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Applied smote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Feature Selection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Added: Manager ID, PerformanceStandard, RecruitmentSource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Removed DaysSinceLastReview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Reduced features: 109→29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32" name="Google Shape;5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5" y="746900"/>
            <a:ext cx="692475" cy="387624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3" name="Google Shape;5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175" y="1050313"/>
            <a:ext cx="3675567" cy="326942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363" name="Google Shape;363;p45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805650" y="854525"/>
            <a:ext cx="4838100" cy="67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820875" y="1809950"/>
            <a:ext cx="7529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Organizations today rely on data driven decisions and insights to stay efficient and competitive.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HR departments use KPIs, predictive models, dashboards, and evaluations to optimize performance.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People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analytics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help HR teams understand and improve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workforce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Goal: Serves as a case study in People Analytics to optimize company performance and overall health using data science to drive HR insights and decision-making.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3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sp>
        <p:nvSpPr>
          <p:cNvPr id="539" name="Google Shape;539;p63"/>
          <p:cNvSpPr txBox="1"/>
          <p:nvPr>
            <p:ph type="title"/>
          </p:nvPr>
        </p:nvSpPr>
        <p:spPr>
          <a:xfrm>
            <a:off x="805650" y="847775"/>
            <a:ext cx="53712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Model</a:t>
            </a:r>
            <a:endParaRPr/>
          </a:p>
        </p:txBody>
      </p:sp>
      <p:sp>
        <p:nvSpPr>
          <p:cNvPr id="540" name="Google Shape;540;p63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541" name="Google Shape;541;p63"/>
          <p:cNvSpPr txBox="1"/>
          <p:nvPr/>
        </p:nvSpPr>
        <p:spPr>
          <a:xfrm>
            <a:off x="805650" y="1534100"/>
            <a:ext cx="40176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👥"/>
            </a:pPr>
            <a:r>
              <a:rPr b="1"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2nd</a:t>
            </a: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Random Forest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14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👥"/>
            </a:pPr>
            <a:r>
              <a:rPr b="1"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AUC=90.5%</a:t>
            </a:r>
            <a:endParaRPr b="1"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○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model excels at ranking employees by turnover risk (e.g., distinguishing high-risk vs. low-risk employees).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14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👥"/>
            </a:pPr>
            <a:r>
              <a:rPr b="1"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Precision=71.4%</a:t>
            </a:r>
            <a:endParaRPr b="1"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○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28.6% of flagged "at-risk" employees are false positives (~3 in 10 flagged employees are false positives). 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○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Ensures few actual turnover cases are missed, but may lead to unnecessary retention costs if overacted upon.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14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👥"/>
            </a:pPr>
            <a:r>
              <a:rPr b="1"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Recall=93.8%</a:t>
            </a:r>
            <a:endParaRPr b="1"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○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Model can confidently be used to provide preventative measures: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2" marL="1228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■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Prioritize stay interviews for high-risk employees.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2" marL="1228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■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Allocate retention bonuses strategically.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42" name="Google Shape;54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5" y="746900"/>
            <a:ext cx="692475" cy="387624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3" name="Google Shape;54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50" y="847775"/>
            <a:ext cx="4017450" cy="201238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4" name="Google Shape;54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050" y="2860159"/>
            <a:ext cx="2238375" cy="9429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5" name="Google Shape;545;p63"/>
          <p:cNvSpPr txBox="1"/>
          <p:nvPr/>
        </p:nvSpPr>
        <p:spPr>
          <a:xfrm>
            <a:off x="4823250" y="3822750"/>
            <a:ext cx="37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👥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Hypertuning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○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Saw no improvement/same metric results</a:t>
            </a:r>
            <a:endParaRPr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Char char="○"/>
            </a:pPr>
            <a:r>
              <a:rPr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N_estimaters, max_depth, min_split, min_leaf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4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51" name="Google Shape;551;p64"/>
          <p:cNvSpPr txBox="1"/>
          <p:nvPr>
            <p:ph type="title"/>
          </p:nvPr>
        </p:nvSpPr>
        <p:spPr>
          <a:xfrm>
            <a:off x="805650" y="847775"/>
            <a:ext cx="5371200" cy="7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552" name="Google Shape;552;p64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553" name="Google Shape;553;p64"/>
          <p:cNvSpPr txBox="1"/>
          <p:nvPr/>
        </p:nvSpPr>
        <p:spPr>
          <a:xfrm>
            <a:off x="277500" y="1534100"/>
            <a:ext cx="30600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Majority are low risk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Most employees have a low predicted probability of termination. 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model identifies that the workforce, overall, is stable.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Smaller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medium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/high-risk population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Few risk scores between 0.4 and 0.9, indicating potential turnover.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These at risk employees require intervention methods.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Flag and engage with at-risk employees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Determine resource allocation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54" name="Google Shape;5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021" y="1563137"/>
            <a:ext cx="2333163" cy="10147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25" y="2577880"/>
            <a:ext cx="2843052" cy="183448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6" name="Google Shape;55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368" y="2577879"/>
            <a:ext cx="2738308" cy="183448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sp>
        <p:nvSpPr>
          <p:cNvPr id="562" name="Google Shape;562;p65">
            <a:hlinkClick r:id="rId3"/>
          </p:cNvPr>
          <p:cNvSpPr txBox="1"/>
          <p:nvPr>
            <p:ph type="title"/>
          </p:nvPr>
        </p:nvSpPr>
        <p:spPr>
          <a:xfrm rot="-5400000">
            <a:off x="-855300" y="2424650"/>
            <a:ext cx="3721800" cy="39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Interactive Dashboard</a:t>
            </a:r>
            <a:endParaRPr sz="2900"/>
          </a:p>
        </p:txBody>
      </p:sp>
      <p:sp>
        <p:nvSpPr>
          <p:cNvPr id="563" name="Google Shape;563;p65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pic>
        <p:nvPicPr>
          <p:cNvPr id="564" name="Google Shape;56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075" y="763700"/>
            <a:ext cx="6766013" cy="41329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6"/>
          <p:cNvSpPr txBox="1"/>
          <p:nvPr>
            <p:ph idx="4" type="subTitle"/>
          </p:nvPr>
        </p:nvSpPr>
        <p:spPr>
          <a:xfrm>
            <a:off x="7677975" y="582750"/>
            <a:ext cx="840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570" name="Google Shape;570;p66">
            <a:hlinkClick r:id="rId3"/>
          </p:cNvPr>
          <p:cNvSpPr txBox="1"/>
          <p:nvPr>
            <p:ph type="title"/>
          </p:nvPr>
        </p:nvSpPr>
        <p:spPr>
          <a:xfrm rot="-5400000">
            <a:off x="-855300" y="2424650"/>
            <a:ext cx="3721800" cy="39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Interactive Dashboard</a:t>
            </a:r>
            <a:endParaRPr sz="2900"/>
          </a:p>
        </p:txBody>
      </p:sp>
      <p:sp>
        <p:nvSpPr>
          <p:cNvPr id="571" name="Google Shape;571;p66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pic>
        <p:nvPicPr>
          <p:cNvPr id="572" name="Google Shape;5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075" y="763700"/>
            <a:ext cx="6766013" cy="41329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3" name="Google Shape;573;p66"/>
          <p:cNvPicPr preferRelativeResize="0"/>
          <p:nvPr/>
        </p:nvPicPr>
        <p:blipFill rotWithShape="1">
          <a:blip r:embed="rId5">
            <a:alphaModFix/>
          </a:blip>
          <a:srcRect b="5769" l="34033" r="58679" t="49467"/>
          <a:stretch/>
        </p:blipFill>
        <p:spPr>
          <a:xfrm>
            <a:off x="3666000" y="2257375"/>
            <a:ext cx="219125" cy="7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950" y="4108675"/>
            <a:ext cx="641175" cy="3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9425" y="1337275"/>
            <a:ext cx="2577175" cy="18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6"/>
          <p:cNvPicPr preferRelativeResize="0"/>
          <p:nvPr/>
        </p:nvPicPr>
        <p:blipFill rotWithShape="1">
          <a:blip r:embed="rId5">
            <a:alphaModFix/>
          </a:blip>
          <a:srcRect b="10800" l="34035" r="347" t="65219"/>
          <a:stretch/>
        </p:blipFill>
        <p:spPr>
          <a:xfrm>
            <a:off x="3666000" y="2535650"/>
            <a:ext cx="1973099" cy="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</a:t>
            </a:r>
            <a:endParaRPr/>
          </a:p>
        </p:txBody>
      </p:sp>
      <p:sp>
        <p:nvSpPr>
          <p:cNvPr id="582" name="Google Shape;582;p67"/>
          <p:cNvSpPr txBox="1"/>
          <p:nvPr>
            <p:ph type="title"/>
          </p:nvPr>
        </p:nvSpPr>
        <p:spPr>
          <a:xfrm>
            <a:off x="805650" y="797100"/>
            <a:ext cx="2022000" cy="6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83" name="Google Shape;583;p67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pic>
        <p:nvPicPr>
          <p:cNvPr id="584" name="Google Shape;5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600" y="389000"/>
            <a:ext cx="3396699" cy="44266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1" name="Google Shape;371;p46"/>
          <p:cNvSpPr txBox="1"/>
          <p:nvPr>
            <p:ph type="title"/>
          </p:nvPr>
        </p:nvSpPr>
        <p:spPr>
          <a:xfrm>
            <a:off x="805650" y="861250"/>
            <a:ext cx="4838100" cy="6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72" name="Google Shape;372;p46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373" name="Google Shape;373;p46"/>
          <p:cNvSpPr txBox="1"/>
          <p:nvPr/>
        </p:nvSpPr>
        <p:spPr>
          <a:xfrm>
            <a:off x="820875" y="1809950"/>
            <a:ext cx="7529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Analyze organizational health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using key HR metrics and statistical techniques.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Develop a predictive model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to forecast employee terminations.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Create an interactive dashboard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for data visualization and insights.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Deliver actionable insights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to enhance workforce satisfaction and performance.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idx="4" type="subTitle"/>
          </p:nvPr>
        </p:nvSpPr>
        <p:spPr>
          <a:xfrm>
            <a:off x="5703500" y="630575"/>
            <a:ext cx="177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9" name="Google Shape;379;p47"/>
          <p:cNvSpPr txBox="1"/>
          <p:nvPr>
            <p:ph type="title"/>
          </p:nvPr>
        </p:nvSpPr>
        <p:spPr>
          <a:xfrm>
            <a:off x="805650" y="874675"/>
            <a:ext cx="4838100" cy="62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80" name="Google Shape;380;p47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381" name="Google Shape;381;p47"/>
          <p:cNvSpPr txBox="1"/>
          <p:nvPr/>
        </p:nvSpPr>
        <p:spPr>
          <a:xfrm>
            <a:off x="805650" y="1473550"/>
            <a:ext cx="51444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👥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Source: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Kaggle HR Analytics Dataset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👥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Original df shape: 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311x35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👥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Categories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Employee Demographics→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GenderID, RaceDesc, DOB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Job Details→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Department, Position, ManagerID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Metrics→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PerfScoreID, Absences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Engagement Metrics→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EngagementSurvey, EmpSatisfaction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Compensation→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Salary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Recruitment→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RecruitmentSource, FromDiversityJobFairID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Tenure &amp; Dates→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DateofHire, DateofTerm, TermReason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924" y="394775"/>
            <a:ext cx="3107825" cy="443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805650" y="861250"/>
            <a:ext cx="48381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89" name="Google Shape;389;p48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390" name="Google Shape;390;p48"/>
          <p:cNvSpPr txBox="1"/>
          <p:nvPr/>
        </p:nvSpPr>
        <p:spPr>
          <a:xfrm>
            <a:off x="807450" y="1682100"/>
            <a:ext cx="7529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Missing Values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DateofTerm→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Kept as Naan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ManagerID→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Created mapping dictionary {ManagerName → ManagerID}; if ManagerID was missing, searched for ManagerName and used mapped ID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👥"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Ensured Unique Values &amp; Features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Removed leading spaces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Removed Duplicates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Ensured operationalized capitalization</a:t>
            </a:r>
            <a:endParaRPr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96" name="Google Shape;396;p49"/>
          <p:cNvSpPr txBox="1"/>
          <p:nvPr>
            <p:ph type="title"/>
          </p:nvPr>
        </p:nvSpPr>
        <p:spPr>
          <a:xfrm>
            <a:off x="805650" y="783500"/>
            <a:ext cx="58959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97" name="Google Shape;397;p49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807450" y="1964700"/>
            <a:ext cx="46089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DOB→Age: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Prefer numeric over datetime for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statistical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modeling.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Used reference date (December 31, 2019) to calculate latest age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After visualization of DOB and Age: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Discovered there are negative ages because there are DOB after the reference date being used.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Many of the negative DOB establish a pattern of years occurring after 2045.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Solution: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Assume the DOB entries are entered wrong (e.g. 2067 = 1967), so those years actually occur 100 years prior to the date entered.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9" name="Google Shape;399;p49"/>
          <p:cNvSpPr txBox="1"/>
          <p:nvPr>
            <p:ph idx="1" type="subTitle"/>
          </p:nvPr>
        </p:nvSpPr>
        <p:spPr>
          <a:xfrm>
            <a:off x="807449" y="1512000"/>
            <a:ext cx="75291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lacks critical KPIs and employee context, limiting turnover insights and model accuracy. Engineering this data would improve predictive power and business decision-making.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Note:</a:t>
            </a:r>
            <a:r>
              <a:rPr lang="en"/>
              <a:t> Dataset records from 2012 to 2019, hence the reference date is </a:t>
            </a:r>
            <a:r>
              <a:rPr lang="en"/>
              <a:t>December</a:t>
            </a:r>
            <a:r>
              <a:rPr lang="en"/>
              <a:t> 31, 2019.</a:t>
            </a:r>
            <a:endParaRPr/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300" y="1991800"/>
            <a:ext cx="2541036" cy="287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6" name="Google Shape;406;p50"/>
          <p:cNvSpPr txBox="1"/>
          <p:nvPr>
            <p:ph type="title"/>
          </p:nvPr>
        </p:nvSpPr>
        <p:spPr>
          <a:xfrm>
            <a:off x="805650" y="783500"/>
            <a:ext cx="58959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407" name="Google Shape;407;p50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08" name="Google Shape;408;p50"/>
          <p:cNvSpPr txBox="1"/>
          <p:nvPr/>
        </p:nvSpPr>
        <p:spPr>
          <a:xfrm>
            <a:off x="807450" y="2136850"/>
            <a:ext cx="46089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Tenure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measures how long employees have worked with the company.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Helps to determine turnover patterns.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Implemented: Computes tenure using termination dates for departed employees and a fixed reference date (2019-12-31) for active employees.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9" name="Google Shape;409;p50"/>
          <p:cNvSpPr txBox="1"/>
          <p:nvPr>
            <p:ph idx="1" type="subTitle"/>
          </p:nvPr>
        </p:nvSpPr>
        <p:spPr>
          <a:xfrm>
            <a:off x="807449" y="1512000"/>
            <a:ext cx="75291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lacks critical KPIs and employee context, limiting turnover insights and model accuracy. Engineering this data would improve predictive power and business decision-making.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Note:</a:t>
            </a:r>
            <a:r>
              <a:rPr lang="en"/>
              <a:t> Dataset records from 2012 to 2019, hence the reference date is December 31, 2019.</a:t>
            </a:r>
            <a:endParaRPr/>
          </a:p>
        </p:txBody>
      </p:sp>
      <p:pic>
        <p:nvPicPr>
          <p:cNvPr id="410" name="Google Shape;4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00" y="1991800"/>
            <a:ext cx="2504485" cy="28739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16" name="Google Shape;416;p51"/>
          <p:cNvSpPr txBox="1"/>
          <p:nvPr>
            <p:ph type="title"/>
          </p:nvPr>
        </p:nvSpPr>
        <p:spPr>
          <a:xfrm>
            <a:off x="805650" y="783500"/>
            <a:ext cx="58959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417" name="Google Shape;417;p51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18" name="Google Shape;418;p51"/>
          <p:cNvSpPr txBox="1"/>
          <p:nvPr/>
        </p:nvSpPr>
        <p:spPr>
          <a:xfrm>
            <a:off x="807450" y="2136850"/>
            <a:ext cx="46089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Diversity Status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acts as a diverse hire indicator that tracks diversity in hiring practicing.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Measures effectiveness of diversity job fairs.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Supports DEI (Diversity, Equity &amp; Inclusion) initiatives.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9" name="Google Shape;419;p51"/>
          <p:cNvSpPr txBox="1"/>
          <p:nvPr>
            <p:ph idx="1" type="subTitle"/>
          </p:nvPr>
        </p:nvSpPr>
        <p:spPr>
          <a:xfrm>
            <a:off x="807449" y="1512000"/>
            <a:ext cx="75291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lacks critical KPIs and employee context, limiting turnover insights and model accuracy. Engineering this data would improve predictive power and business decision-making.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Note:</a:t>
            </a:r>
            <a:r>
              <a:rPr lang="en"/>
              <a:t> Dataset records from 2012 to 2019, hence the reference date is December 31, 2019.</a:t>
            </a:r>
            <a:endParaRPr/>
          </a:p>
        </p:txBody>
      </p:sp>
      <p:pic>
        <p:nvPicPr>
          <p:cNvPr id="420" name="Google Shape;4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200" y="1991800"/>
            <a:ext cx="2529353" cy="287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426" name="Google Shape;426;p52"/>
          <p:cNvSpPr txBox="1"/>
          <p:nvPr>
            <p:ph type="title"/>
          </p:nvPr>
        </p:nvSpPr>
        <p:spPr>
          <a:xfrm>
            <a:off x="805650" y="783500"/>
            <a:ext cx="58959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427" name="Google Shape;427;p52"/>
          <p:cNvSpPr txBox="1"/>
          <p:nvPr>
            <p:ph idx="3" type="subTitle"/>
          </p:nvPr>
        </p:nvSpPr>
        <p:spPr>
          <a:xfrm>
            <a:off x="805650" y="582750"/>
            <a:ext cx="19731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People Analytics</a:t>
            </a:r>
            <a:endParaRPr/>
          </a:p>
        </p:txBody>
      </p:sp>
      <p:sp>
        <p:nvSpPr>
          <p:cNvPr id="428" name="Google Shape;428;p52"/>
          <p:cNvSpPr txBox="1"/>
          <p:nvPr/>
        </p:nvSpPr>
        <p:spPr>
          <a:xfrm>
            <a:off x="807450" y="2136850"/>
            <a:ext cx="46089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👥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Compensation Benchmarks 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Identifies potential pay equity issues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Highlights compensation outliers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Department Average Salary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○"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Salary Department Ratio	</a:t>
            </a:r>
            <a:endParaRPr b="1"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&gt;1.0: Paid above department average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■"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&lt;1.0: Paid below department average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9" name="Google Shape;429;p52"/>
          <p:cNvSpPr txBox="1"/>
          <p:nvPr>
            <p:ph idx="1" type="subTitle"/>
          </p:nvPr>
        </p:nvSpPr>
        <p:spPr>
          <a:xfrm>
            <a:off x="807449" y="1512000"/>
            <a:ext cx="75291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lacks critical KPIs and employee context, limiting turnover insights and model accuracy. Engineering this data would improve predictive power and business decision-making.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Note:</a:t>
            </a:r>
            <a:r>
              <a:rPr lang="en"/>
              <a:t> Dataset records from 2012 to 2019, hence the reference date is December 31, 2019.</a:t>
            </a:r>
            <a:endParaRPr/>
          </a:p>
        </p:txBody>
      </p:sp>
      <p:pic>
        <p:nvPicPr>
          <p:cNvPr id="430" name="Google Shape;4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43075"/>
            <a:ext cx="4333349" cy="23640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demo | Human focus">
  <a:themeElements>
    <a:clrScheme name="Simple Light">
      <a:dk1>
        <a:srgbClr val="3C4043"/>
      </a:dk1>
      <a:lt1>
        <a:srgbClr val="000000"/>
      </a:lt1>
      <a:dk2>
        <a:srgbClr val="F4F4F4"/>
      </a:dk2>
      <a:lt2>
        <a:srgbClr val="FFFFFF"/>
      </a:lt2>
      <a:accent1>
        <a:srgbClr val="FDD198"/>
      </a:accent1>
      <a:accent2>
        <a:srgbClr val="F4F4F4"/>
      </a:accent2>
      <a:accent3>
        <a:srgbClr val="B7B7B7"/>
      </a:accent3>
      <a:accent4>
        <a:srgbClr val="FFA767"/>
      </a:accent4>
      <a:accent5>
        <a:srgbClr val="FFF2DC"/>
      </a:accent5>
      <a:accent6>
        <a:srgbClr val="F0C894"/>
      </a:accent6>
      <a:hlink>
        <a:srgbClr val="CAA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