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6" r:id="rId1"/>
  </p:sldMasterIdLst>
  <p:sldIdLst>
    <p:sldId id="258" r:id="rId2"/>
    <p:sldId id="262" r:id="rId3"/>
    <p:sldId id="265" r:id="rId4"/>
    <p:sldId id="266" r:id="rId5"/>
    <p:sldId id="264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0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7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0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1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2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2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2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0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6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1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510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osinstitute.org/" TargetMode="External"/><Relationship Id="rId7" Type="http://schemas.openxmlformats.org/officeDocument/2006/relationships/hyperlink" Target="https://github.com/supriyouva/Stocks-prediction-using-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zhafen/markets-and-the-media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F544FED-630D-2E58-05DB-46DED68A9F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10" b="1422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711C6-DB79-1D07-28C0-AF7675AD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74" y="677894"/>
            <a:ext cx="11431032" cy="1655403"/>
          </a:xfrm>
          <a:solidFill>
            <a:srgbClr val="172937"/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chemeClr val="tx1"/>
                </a:solidFill>
              </a:rPr>
              <a:t>	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	 </a:t>
            </a:r>
            <a:r>
              <a:rPr lang="en-US" sz="3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 Stock Volatility using Daily news articles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Supriyo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Ghosh, </a:t>
            </a:r>
            <a:r>
              <a:rPr lang="en-US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Feride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Kose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Hy Lam, Mehdi </a:t>
            </a:r>
            <a:r>
              <a:rPr lang="en-US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Rezaie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Vo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100" dirty="0">
              <a:solidFill>
                <a:schemeClr val="tx1"/>
              </a:solidFill>
            </a:endParaRPr>
          </a:p>
        </p:txBody>
      </p:sp>
      <p:cxnSp>
        <p:nvCxnSpPr>
          <p:cNvPr id="8" name="Google Shape;150;p25">
            <a:extLst>
              <a:ext uri="{FF2B5EF4-FFF2-40B4-BE49-F238E27FC236}">
                <a16:creationId xmlns:a16="http://schemas.microsoft.com/office/drawing/2014/main" id="{360A3F52-FDD4-1B23-2390-C5261A3B5758}"/>
              </a:ext>
            </a:extLst>
          </p:cNvPr>
          <p:cNvCxnSpPr>
            <a:cxnSpLocks/>
          </p:cNvCxnSpPr>
          <p:nvPr/>
        </p:nvCxnSpPr>
        <p:spPr>
          <a:xfrm flipH="1">
            <a:off x="1408386" y="6141192"/>
            <a:ext cx="9070428" cy="3729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" name="Google Shape;152;p25">
            <a:hlinkClick r:id="rId3"/>
            <a:extLst>
              <a:ext uri="{FF2B5EF4-FFF2-40B4-BE49-F238E27FC236}">
                <a16:creationId xmlns:a16="http://schemas.microsoft.com/office/drawing/2014/main" id="{9BF276C0-E905-8A07-7A27-6DB3D92F2F3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8386" y="5318235"/>
            <a:ext cx="927921" cy="86187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53;p25">
            <a:extLst>
              <a:ext uri="{FF2B5EF4-FFF2-40B4-BE49-F238E27FC236}">
                <a16:creationId xmlns:a16="http://schemas.microsoft.com/office/drawing/2014/main" id="{82421D07-61C9-8310-BDC4-B2713E5FACA6}"/>
              </a:ext>
            </a:extLst>
          </p:cNvPr>
          <p:cNvSpPr txBox="1"/>
          <p:nvPr/>
        </p:nvSpPr>
        <p:spPr>
          <a:xfrm>
            <a:off x="2336307" y="5490349"/>
            <a:ext cx="3646560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THE ERDŐS INSTITUTE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SCIENCE BOOTCAMP FALL 2023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54;p25" descr="Font Github Svg Png Icon Free Download (#360708) - OnlineWebFonts.COM">
            <a:hlinkClick r:id="rId5"/>
            <a:extLst>
              <a:ext uri="{FF2B5EF4-FFF2-40B4-BE49-F238E27FC236}">
                <a16:creationId xmlns:a16="http://schemas.microsoft.com/office/drawing/2014/main" id="{7809F9BF-7D0E-A7FC-B6F2-54D67BA5DD3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83560" y="5313508"/>
            <a:ext cx="834210" cy="86187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DBBA49-8C90-94A7-AD2C-411A8862F1CB}"/>
              </a:ext>
            </a:extLst>
          </p:cNvPr>
          <p:cNvSpPr txBox="1"/>
          <p:nvPr/>
        </p:nvSpPr>
        <p:spPr>
          <a:xfrm>
            <a:off x="8197262" y="5559777"/>
            <a:ext cx="284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Repository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84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rgbClr val="172937"/>
          </a:solidFill>
        </p:spPr>
        <p:txBody>
          <a:bodyPr>
            <a:normAutofit fontScale="90000"/>
          </a:bodyPr>
          <a:lstStyle/>
          <a:p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person holding a newspaper&#10;&#10;Description automatically generated">
            <a:extLst>
              <a:ext uri="{FF2B5EF4-FFF2-40B4-BE49-F238E27FC236}">
                <a16:creationId xmlns:a16="http://schemas.microsoft.com/office/drawing/2014/main" id="{28F13056-AAF2-5D5F-2BB0-532A00DFF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901"/>
            <a:ext cx="5286703" cy="4924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3FD93F-34D1-FCE7-6D4A-BABEB7E6FE53}"/>
              </a:ext>
            </a:extLst>
          </p:cNvPr>
          <p:cNvSpPr txBox="1"/>
          <p:nvPr/>
        </p:nvSpPr>
        <p:spPr>
          <a:xfrm>
            <a:off x="5444359" y="2578847"/>
            <a:ext cx="67476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Good news makes stock prices go up,</a:t>
            </a:r>
          </a:p>
          <a:p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bad news makes stock prices go down, right?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77FEB-5900-E356-C57C-DE96C74EE665}"/>
              </a:ext>
            </a:extLst>
          </p:cNvPr>
          <p:cNvSpPr txBox="1"/>
          <p:nvPr/>
        </p:nvSpPr>
        <p:spPr>
          <a:xfrm>
            <a:off x="5444359" y="4608787"/>
            <a:ext cx="6337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Then, how can we use news to improve our prediction of stock prices?</a:t>
            </a:r>
          </a:p>
        </p:txBody>
      </p:sp>
    </p:spTree>
    <p:extLst>
      <p:ext uri="{BB962C8B-B14F-4D97-AF65-F5344CB8AC3E}">
        <p14:creationId xmlns:p14="http://schemas.microsoft.com/office/powerpoint/2010/main" val="100231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rgbClr val="172937"/>
          </a:solidFill>
        </p:spPr>
        <p:txBody>
          <a:bodyPr>
            <a:normAutofit fontScale="90000"/>
          </a:bodyPr>
          <a:lstStyle/>
          <a:p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Project pipeline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23778-B1CB-F67F-9889-0099D7685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172937"/>
              </a:buClr>
              <a:buNone/>
            </a:pPr>
            <a:endParaRPr lang="en-US" dirty="0"/>
          </a:p>
          <a:p>
            <a:pPr marL="0" indent="0">
              <a:buClr>
                <a:srgbClr val="172937"/>
              </a:buClr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CC61B-1D60-05A9-435E-2C7816D534AD}"/>
              </a:ext>
            </a:extLst>
          </p:cNvPr>
          <p:cNvSpPr txBox="1"/>
          <p:nvPr/>
        </p:nvSpPr>
        <p:spPr>
          <a:xfrm>
            <a:off x="472966" y="2180496"/>
            <a:ext cx="340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schematic figure will be added.</a:t>
            </a:r>
          </a:p>
        </p:txBody>
      </p:sp>
    </p:spTree>
    <p:extLst>
      <p:ext uri="{BB962C8B-B14F-4D97-AF65-F5344CB8AC3E}">
        <p14:creationId xmlns:p14="http://schemas.microsoft.com/office/powerpoint/2010/main" val="79830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rgbClr val="172937"/>
          </a:solidFill>
        </p:spPr>
        <p:txBody>
          <a:bodyPr>
            <a:normAutofit fontScale="90000"/>
          </a:bodyPr>
          <a:lstStyle/>
          <a:p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collection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23778-B1CB-F67F-9889-0099D7685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172937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YahooFinance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news articles and stock price information</a:t>
            </a:r>
          </a:p>
          <a:p>
            <a:pPr>
              <a:buClr>
                <a:srgbClr val="172937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Focused on 20 publicly traded companies (including Apple, Meta, Google etc.)</a:t>
            </a:r>
          </a:p>
          <a:p>
            <a:pPr>
              <a:buClr>
                <a:srgbClr val="172937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Focused on articles and stock prices of October 2023</a:t>
            </a:r>
          </a:p>
          <a:p>
            <a:pPr>
              <a:buClr>
                <a:srgbClr val="172937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Gathered sentiment scores based on article content</a:t>
            </a:r>
          </a:p>
          <a:p>
            <a:pPr>
              <a:buClr>
                <a:srgbClr val="172937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Needs update: 600 sentiment scores in total; how many for train and how many for train?</a:t>
            </a:r>
          </a:p>
          <a:p>
            <a:pPr marL="0" indent="0">
              <a:buClr>
                <a:srgbClr val="172937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7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rgbClr val="172937"/>
          </a:solidFill>
        </p:spPr>
        <p:txBody>
          <a:bodyPr>
            <a:normAutofit fontScale="90000"/>
          </a:bodyPr>
          <a:lstStyle/>
          <a:p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8A820868-2F92-98D7-878B-1B10353D5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6981" y="2723809"/>
            <a:ext cx="5412828" cy="285718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6023DA-2C23-E1FF-0313-F25B414E52DC}"/>
              </a:ext>
            </a:extLst>
          </p:cNvPr>
          <p:cNvSpPr txBox="1"/>
          <p:nvPr/>
        </p:nvSpPr>
        <p:spPr>
          <a:xfrm>
            <a:off x="409903" y="2396359"/>
            <a:ext cx="54128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Model: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VADER (Valence Aware Dictionary for 					Sentiment Reasoning)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VADER </a:t>
            </a:r>
            <a:r>
              <a:rPr lang="en-US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a lexicon and rule-based sentiment analysis tool </a:t>
            </a:r>
            <a:r>
              <a:rPr lang="en-US" b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 is specifically attuned to sentiments expressed in social media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a text,  VADER returns the probability of the input to be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neutral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Also,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compound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score: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positive sentiment; compound &gt; 0.05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negative sentiment; compound &lt; -0.05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neutral sentiment; compound in [-0.05,0.05]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8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rgbClr val="172937"/>
          </a:solidFill>
        </p:spPr>
        <p:txBody>
          <a:bodyPr>
            <a:normAutofit fontScale="90000"/>
          </a:bodyPr>
          <a:lstStyle/>
          <a:p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Correlation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23778-B1CB-F67F-9889-0099D768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462296" cy="4384427"/>
          </a:xfrm>
        </p:spPr>
        <p:txBody>
          <a:bodyPr/>
          <a:lstStyle/>
          <a:p>
            <a:pPr marL="0" indent="0">
              <a:buClr>
                <a:srgbClr val="172937"/>
              </a:buClr>
              <a:buNone/>
            </a:pPr>
            <a:endParaRPr lang="en-US" dirty="0"/>
          </a:p>
          <a:p>
            <a:pPr marL="0" indent="0">
              <a:buClr>
                <a:srgbClr val="172937"/>
              </a:buClr>
              <a:buNone/>
            </a:pPr>
            <a:endParaRPr lang="en-US" dirty="0"/>
          </a:p>
        </p:txBody>
      </p:sp>
      <p:pic>
        <p:nvPicPr>
          <p:cNvPr id="12" name="Picture 11" descr="A graph with blue and grey lines&#10;&#10;Description automatically generated">
            <a:extLst>
              <a:ext uri="{FF2B5EF4-FFF2-40B4-BE49-F238E27FC236}">
                <a16:creationId xmlns:a16="http://schemas.microsoft.com/office/drawing/2014/main" id="{9A195F14-2BF0-6E51-8B8E-7572589DC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238" y="1958896"/>
            <a:ext cx="6896100" cy="1638300"/>
          </a:xfrm>
          <a:prstGeom prst="rect">
            <a:avLst/>
          </a:prstGeom>
        </p:spPr>
      </p:pic>
      <p:pic>
        <p:nvPicPr>
          <p:cNvPr id="14" name="Picture 13" descr="A graph with a line going up&#10;&#10;Description automatically generated">
            <a:extLst>
              <a:ext uri="{FF2B5EF4-FFF2-40B4-BE49-F238E27FC236}">
                <a16:creationId xmlns:a16="http://schemas.microsoft.com/office/drawing/2014/main" id="{3B41CC0A-0186-6C61-02AC-F946B2167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288" y="3525397"/>
            <a:ext cx="6908800" cy="1638300"/>
          </a:xfrm>
          <a:prstGeom prst="rect">
            <a:avLst/>
          </a:prstGeom>
        </p:spPr>
      </p:pic>
      <p:pic>
        <p:nvPicPr>
          <p:cNvPr id="16" name="Picture 15" descr="A graph with blue lines&#10;&#10;Description automatically generated">
            <a:extLst>
              <a:ext uri="{FF2B5EF4-FFF2-40B4-BE49-F238E27FC236}">
                <a16:creationId xmlns:a16="http://schemas.microsoft.com/office/drawing/2014/main" id="{8C30FCEC-2CF1-B0CD-28ED-24BC41A8E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838" y="5091898"/>
            <a:ext cx="68453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449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280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Gill Sans MT</vt:lpstr>
      <vt:lpstr>Wingdings</vt:lpstr>
      <vt:lpstr>Wingdings 2</vt:lpstr>
      <vt:lpstr>Dividend</vt:lpstr>
      <vt:lpstr>        Predicting Stock Volatility using Daily news articles     Supriyo Ghosh, Feride Kose, Hy Lam, Mehdi Rezaie and Trung Vo </vt:lpstr>
      <vt:lpstr>            Introduction </vt:lpstr>
      <vt:lpstr>            Project pipeline </vt:lpstr>
      <vt:lpstr>            Data collection </vt:lpstr>
      <vt:lpstr>            SENTIMENT ANALYSIS </vt:lpstr>
      <vt:lpstr>            Correlation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Predicting Stock Volatility using sentiment analysis      Supriyo Ghosh, Feride Kose, Hy Lam, Mehdi Rezaie and Trung Vo </dc:title>
  <dc:creator>Kose, Feride Ceren</dc:creator>
  <cp:lastModifiedBy>Kose, Feride Ceren</cp:lastModifiedBy>
  <cp:revision>4</cp:revision>
  <dcterms:created xsi:type="dcterms:W3CDTF">2023-11-30T16:16:37Z</dcterms:created>
  <dcterms:modified xsi:type="dcterms:W3CDTF">2023-12-01T05:04:20Z</dcterms:modified>
</cp:coreProperties>
</file>