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58" r:id="rId3"/>
    <p:sldId id="374" r:id="rId4"/>
    <p:sldId id="375" r:id="rId5"/>
    <p:sldId id="376" r:id="rId6"/>
    <p:sldId id="377" r:id="rId7"/>
    <p:sldId id="378" r:id="rId8"/>
    <p:sldId id="379" r:id="rId10"/>
    <p:sldId id="380" r:id="rId11"/>
    <p:sldId id="381" r:id="rId12"/>
    <p:sldId id="382" r:id="rId13"/>
    <p:sldId id="383" r:id="rId14"/>
    <p:sldId id="405" r:id="rId15"/>
    <p:sldId id="385" r:id="rId16"/>
    <p:sldId id="386" r:id="rId17"/>
    <p:sldId id="387" r:id="rId18"/>
    <p:sldId id="397" r:id="rId19"/>
    <p:sldId id="388" r:id="rId20"/>
    <p:sldId id="417" r:id="rId21"/>
    <p:sldId id="418" r:id="rId22"/>
    <p:sldId id="391" r:id="rId23"/>
    <p:sldId id="392" r:id="rId24"/>
    <p:sldId id="393" r:id="rId25"/>
    <p:sldId id="394" r:id="rId26"/>
    <p:sldId id="395" r:id="rId27"/>
    <p:sldId id="3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2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2" d="100"/>
          <a:sy n="62" d="100"/>
        </p:scale>
        <p:origin x="102" y="204"/>
      </p:cViewPr>
      <p:guideLst>
        <p:guide orient="horz" pos="2165"/>
        <p:guide pos="382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717A1C5-95F7-4229-A93B-29F7FF3DA0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A1C5-95F7-4229-A93B-29F7FF3DA0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29000"/>
          </a:blip>
          <a:tile tx="0" ty="0" sx="100000" sy="100000" flip="none" algn="tl"/>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3717A1C5-95F7-4229-A93B-29F7FF3DA000}"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F77729C9-FBBD-4916-93BC-8B48DFD0D00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 name="Rectangle 9"/>
          <p:cNvSpPr/>
          <p:nvPr/>
        </p:nvSpPr>
        <p:spPr>
          <a:xfrm>
            <a:off x="45085" y="1396186"/>
            <a:ext cx="11308195" cy="646331"/>
          </a:xfrm>
          <a:prstGeom prst="rect">
            <a:avLst/>
          </a:prstGeom>
        </p:spPr>
        <p:txBody>
          <a:bodyPr wrap="square">
            <a:spAutoFit/>
          </a:bodyPr>
          <a:lstStyle/>
          <a:p>
            <a:r>
              <a:rPr lang="en-US" sz="3600" b="1" cap="all" dirty="0"/>
              <a:t>DATA STRUCTURES AND ITS APPLICATIONS (UE22CS252A)</a:t>
            </a:r>
            <a:endParaRPr lang="en-US" sz="3600" b="1" cap="all" dirty="0"/>
          </a:p>
        </p:txBody>
      </p:sp>
      <p:sp>
        <p:nvSpPr>
          <p:cNvPr id="13" name="Rectangle 12"/>
          <p:cNvSpPr/>
          <p:nvPr/>
        </p:nvSpPr>
        <p:spPr>
          <a:xfrm>
            <a:off x="598883" y="2888778"/>
            <a:ext cx="7497214" cy="646331"/>
          </a:xfrm>
          <a:prstGeom prst="rect">
            <a:avLst/>
          </a:prstGeom>
        </p:spPr>
        <p:txBody>
          <a:bodyPr wrap="square">
            <a:spAutoFit/>
          </a:bodyPr>
          <a:lstStyle/>
          <a:p>
            <a:r>
              <a:rPr lang="en-IN" sz="3600" b="1" dirty="0">
                <a:solidFill>
                  <a:schemeClr val="accent2">
                    <a:lumMod val="75000"/>
                  </a:schemeClr>
                </a:solidFill>
              </a:rPr>
              <a:t>Mini Project </a:t>
            </a:r>
            <a:endParaRPr lang="en-IN" sz="3600" b="1" dirty="0">
              <a:solidFill>
                <a:schemeClr val="accent2">
                  <a:lumMod val="75000"/>
                </a:schemeClr>
              </a:solidFill>
            </a:endParaRPr>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715" y="1094105"/>
            <a:ext cx="12197715" cy="4669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280670"/>
            <a:ext cx="12190730" cy="5463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85" y="716280"/>
            <a:ext cx="12185015" cy="5093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40995" y="0"/>
            <a:ext cx="1132713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96240" y="0"/>
            <a:ext cx="1139888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107950"/>
            <a:ext cx="12190730" cy="664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989580" y="0"/>
            <a:ext cx="5454650" cy="68573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0485" y="323850"/>
            <a:ext cx="12051030" cy="62096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339090"/>
            <a:ext cx="12192635" cy="61804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14045" y="0"/>
            <a:ext cx="11071225" cy="6876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Title</a:t>
            </a:r>
            <a:endParaRPr lang="en-US"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2839" y="3593413"/>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Team Members (SRN Name)</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97497" y="2345212"/>
            <a:ext cx="6874142" cy="629920"/>
          </a:xfrm>
          <a:prstGeom prst="rect">
            <a:avLst/>
          </a:prstGeom>
          <a:noFill/>
        </p:spPr>
        <p:txBody>
          <a:bodyPr wrap="square" rtlCol="0">
            <a:spAutoFit/>
          </a:bodyPr>
          <a:lstStyle/>
          <a:p>
            <a:r>
              <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rPr>
              <a:t>BANK MANAGEMENT SYSTEM</a:t>
            </a:r>
            <a:endPar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endParaRPr>
          </a:p>
        </p:txBody>
      </p:sp>
      <p:sp>
        <p:nvSpPr>
          <p:cNvPr id="5" name="TextBox 4"/>
          <p:cNvSpPr txBox="1"/>
          <p:nvPr/>
        </p:nvSpPr>
        <p:spPr>
          <a:xfrm>
            <a:off x="915287" y="4420406"/>
            <a:ext cx="8786191" cy="2183765"/>
          </a:xfrm>
          <a:prstGeom prst="rect">
            <a:avLst/>
          </a:prstGeom>
          <a:noFill/>
        </p:spPr>
        <p:txBody>
          <a:bodyPr wrap="square" rtlCol="0">
            <a:spAutoFit/>
          </a:bodyPr>
          <a:lstStyle/>
          <a:p>
            <a:pPr marL="457200" indent="-457200">
              <a:buAutoNum type="arabicPeriod"/>
            </a:pPr>
            <a:r>
              <a:rPr lang="en-US" sz="2200" b="1" dirty="0" err="1">
                <a:latin typeface="Arial" panose="020B0604020202020204" pitchFamily="34" charset="0"/>
                <a:cs typeface="Arial" panose="020B0604020202020204" pitchFamily="34" charset="0"/>
              </a:rPr>
              <a:t>Lohit</a:t>
            </a:r>
            <a:r>
              <a:rPr lang="en-US" sz="2200" b="1" dirty="0">
                <a:latin typeface="Arial" panose="020B0604020202020204" pitchFamily="34" charset="0"/>
                <a:cs typeface="Arial" panose="020B0604020202020204" pitchFamily="34" charset="0"/>
              </a:rPr>
              <a:t> K</a:t>
            </a:r>
            <a:r>
              <a:rPr lang="en-US" sz="2200" b="1" dirty="0" err="1">
                <a:latin typeface="Arial" panose="020B0604020202020204" pitchFamily="34" charset="0"/>
                <a:cs typeface="Arial" panose="020B0604020202020204" pitchFamily="34" charset="0"/>
              </a:rPr>
              <a:t>umar</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Nagarur</a:t>
            </a:r>
            <a:r>
              <a:rPr lang="en-US" sz="2200" b="1" dirty="0">
                <a:latin typeface="Arial" panose="020B0604020202020204" pitchFamily="34" charset="0"/>
                <a:cs typeface="Arial" panose="020B0604020202020204" pitchFamily="34" charset="0"/>
              </a:rPr>
              <a:t>                    SRN:  PES2UG22CS280</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C Krishna Kumar                       SRN:  PES2UG22CS281</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Maddinala Venkat Charan	   SRN:  PES2UG22CS289</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Sai Nithin			   SRN:  PES2UG22CS284</a:t>
            </a:r>
            <a:endParaRPr lang="en-US" sz="2200" b="1" dirty="0">
              <a:latin typeface="Arial" panose="020B0604020202020204" pitchFamily="34" charset="0"/>
              <a:cs typeface="Arial" panose="020B0604020202020204" pitchFamily="34" charset="0"/>
            </a:endParaRPr>
          </a:p>
          <a:p>
            <a:pPr marL="457200" indent="-457200">
              <a:buAutoNum type="arabicPeriod"/>
            </a:pPr>
            <a:endParaRPr lang="en-US" sz="2400" dirty="0">
              <a:latin typeface="San serif"/>
            </a:endParaRPr>
          </a:p>
          <a:p>
            <a:pPr marL="457200" indent="-457200">
              <a:buAutoNum type="arabicPeriod"/>
            </a:pPr>
            <a:endParaRPr lang="en-IN" sz="2400" dirty="0">
              <a:latin typeface="San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sp>
        <p:nvSpPr>
          <p:cNvPr id="3" name="Text Box 2"/>
          <p:cNvSpPr txBox="1"/>
          <p:nvPr/>
        </p:nvSpPr>
        <p:spPr>
          <a:xfrm>
            <a:off x="0" y="0"/>
            <a:ext cx="4064000" cy="553085"/>
          </a:xfrm>
          <a:prstGeom prst="rect">
            <a:avLst/>
          </a:prstGeom>
          <a:noFill/>
        </p:spPr>
        <p:txBody>
          <a:bodyPr wrap="square" rtlCol="0">
            <a:sp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OUTPUTS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pic>
        <p:nvPicPr>
          <p:cNvPr id="5" name="Picture 4" descr="dsa1"/>
          <p:cNvPicPr>
            <a:picLocks noChangeAspect="1"/>
          </p:cNvPicPr>
          <p:nvPr/>
        </p:nvPicPr>
        <p:blipFill>
          <a:blip r:embed="rId2"/>
          <a:stretch>
            <a:fillRect/>
          </a:stretch>
        </p:blipFill>
        <p:spPr>
          <a:xfrm>
            <a:off x="1270" y="602615"/>
            <a:ext cx="12190730" cy="60305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2"/>
          <p:cNvPicPr>
            <a:picLocks noChangeAspect="1"/>
          </p:cNvPicPr>
          <p:nvPr/>
        </p:nvPicPr>
        <p:blipFill>
          <a:blip r:embed="rId2"/>
          <a:stretch>
            <a:fillRect/>
          </a:stretch>
        </p:blipFill>
        <p:spPr>
          <a:xfrm>
            <a:off x="323215" y="0"/>
            <a:ext cx="1154557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3"/>
          <p:cNvPicPr>
            <a:picLocks noChangeAspect="1"/>
          </p:cNvPicPr>
          <p:nvPr/>
        </p:nvPicPr>
        <p:blipFill>
          <a:blip r:embed="rId2"/>
          <a:stretch>
            <a:fillRect/>
          </a:stretch>
        </p:blipFill>
        <p:spPr>
          <a:xfrm>
            <a:off x="462280" y="0"/>
            <a:ext cx="11268075"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4"/>
          <p:cNvPicPr>
            <a:picLocks noChangeAspect="1"/>
          </p:cNvPicPr>
          <p:nvPr/>
        </p:nvPicPr>
        <p:blipFill>
          <a:blip r:embed="rId2"/>
          <a:stretch>
            <a:fillRect/>
          </a:stretch>
        </p:blipFill>
        <p:spPr>
          <a:xfrm>
            <a:off x="509270" y="0"/>
            <a:ext cx="1117346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5"/>
          <p:cNvPicPr>
            <a:picLocks noChangeAspect="1"/>
          </p:cNvPicPr>
          <p:nvPr/>
        </p:nvPicPr>
        <p:blipFill>
          <a:blip r:embed="rId2"/>
          <a:stretch>
            <a:fillRect/>
          </a:stretch>
        </p:blipFill>
        <p:spPr>
          <a:xfrm>
            <a:off x="450215" y="0"/>
            <a:ext cx="11292205"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6"/>
          <p:cNvPicPr>
            <a:picLocks noChangeAspect="1"/>
          </p:cNvPicPr>
          <p:nvPr/>
        </p:nvPicPr>
        <p:blipFill>
          <a:blip r:embed="rId2"/>
          <a:stretch>
            <a:fillRect/>
          </a:stretch>
        </p:blipFill>
        <p:spPr>
          <a:xfrm>
            <a:off x="473075" y="0"/>
            <a:ext cx="1124585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Contribution of each Team Member </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460375"/>
          </a:xfrm>
          <a:prstGeom prst="rect">
            <a:avLst/>
          </a:prstGeom>
          <a:noFill/>
        </p:spPr>
        <p:txBody>
          <a:bodyPr wrap="square" rtlCol="0">
            <a:spAutoFit/>
          </a:bodyPr>
          <a:lstStyle/>
          <a:p>
            <a:pPr algn="just"/>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72289" y="1442126"/>
            <a:ext cx="9166874" cy="5507990"/>
          </a:xfrm>
          <a:prstGeom prst="rect">
            <a:avLst/>
          </a:prstGeom>
          <a:noFill/>
        </p:spPr>
        <p:txBody>
          <a:bodyPr wrap="square" rtlCol="0">
            <a:spAutoFit/>
          </a:bodyPr>
          <a:lstStyle/>
          <a:p>
            <a:r>
              <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INDIVIDUAL CONTRIBUTIONS:</a:t>
            </a:r>
            <a:endPar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a:p>
            <a:endParaRPr lang="en-US" sz="2400" b="1" dirty="0">
              <a:latin typeface="San serif"/>
            </a:endParaRPr>
          </a:p>
          <a:p>
            <a:pPr marL="457200" indent="-457200">
              <a:buAutoNum type="arabicPeriod"/>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Lohit Kumar Nagarur</a:t>
            </a:r>
            <a:r>
              <a:rPr lang="en-US" sz="2400" b="1" dirty="0">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  :</a:t>
            </a:r>
            <a:endParaRPr lang="en-US" sz="2400" b="1" dirty="0">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pPr indent="0">
              <a:buNone/>
            </a:pPr>
            <a:endParaRPr lang="en-US" sz="2400" b="1" dirty="0">
              <a:latin typeface="San serif"/>
            </a:endParaRPr>
          </a:p>
          <a:p>
            <a:r>
              <a:rPr lang="en-US" sz="2000" dirty="0">
                <a:latin typeface="San serif"/>
              </a:rPr>
              <a:t>          </a:t>
            </a:r>
            <a:r>
              <a:rPr lang="en-US" sz="2000" dirty="0">
                <a:latin typeface="Arial" panose="020B0604020202020204" pitchFamily="34" charset="0"/>
                <a:cs typeface="Arial" panose="020B0604020202020204" pitchFamily="34" charset="0"/>
              </a:rPr>
              <a:t>Implemented the</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create_account</a:t>
            </a:r>
            <a:r>
              <a:rPr lang="en-US" sz="2000" b="1" i="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withdraw</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creates a new bank account, generates a unique account number, and enables account holders to withdraw funds from their bank accounts by deducting a specified amount from the account's balance.</a:t>
            </a:r>
            <a:endParaRPr lang="en-US" sz="2000" dirty="0">
              <a:latin typeface="Arial" panose="020B0604020202020204" pitchFamily="34" charset="0"/>
              <a:cs typeface="Arial" panose="020B0604020202020204" pitchFamily="34" charset="0"/>
            </a:endParaRPr>
          </a:p>
          <a:p>
            <a:endParaRPr lang="en-US" i="1" dirty="0">
              <a:latin typeface="San serif"/>
            </a:endParaRPr>
          </a:p>
          <a:p>
            <a:pPr indent="0" algn="l">
              <a:buClrTx/>
              <a:buSzTx/>
              <a:buFontTx/>
              <a:buNone/>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2. M C Krishna Kumar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transfer</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check_accno</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enables the transfer of funds between two bank accounts, updating their balances and checking the account number if it already exists.</a:t>
            </a:r>
            <a:endParaRPr lang="en-US" sz="2000" dirty="0">
              <a:latin typeface="Arial" panose="020B0604020202020204" pitchFamily="34" charset="0"/>
              <a:cs typeface="Arial" panose="020B0604020202020204" pitchFamily="34" charset="0"/>
            </a:endParaRPr>
          </a:p>
          <a:p>
            <a:endParaRPr lang="en-US" sz="2400" dirty="0">
              <a:latin typeface="San serif"/>
            </a:endParaRPr>
          </a:p>
          <a:p>
            <a:endParaRPr lang="en-US" sz="2000" dirty="0">
              <a:latin typeface="San serif"/>
            </a:endParaRPr>
          </a:p>
          <a:p>
            <a:endParaRPr lang="en-US" sz="2000" dirty="0">
              <a:latin typeface="San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80365" y="463550"/>
            <a:ext cx="11506835" cy="5921375"/>
          </a:xfrm>
          <a:prstGeom prst="rect">
            <a:avLst/>
          </a:prstGeom>
          <a:noFill/>
        </p:spPr>
        <p:txBody>
          <a:bodyPr wrap="square" rtlCol="0">
            <a:noAutofit/>
          </a:bodyPr>
          <a:lstStyle/>
          <a:p>
            <a:r>
              <a:rPr lang="en-US" sz="2000" dirty="0">
                <a:latin typeface="San serif"/>
              </a:rPr>
              <a:t> </a:t>
            </a:r>
            <a:endParaRPr lang="en-US" sz="2000" dirty="0">
              <a:latin typeface="San serif"/>
            </a:endParaRPr>
          </a:p>
          <a:p>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3.</a:t>
            </a:r>
            <a:r>
              <a:rPr lang="en-US" sz="2400" b="1" dirty="0" err="1">
                <a:solidFill>
                  <a:schemeClr val="accent1"/>
                </a:solidFill>
                <a:effectLst>
                  <a:outerShdw blurRad="38100" dist="25400" dir="5400000" algn="ctr" rotWithShape="0">
                    <a:srgbClr val="6E747A">
                      <a:alpha val="43000"/>
                    </a:srgbClr>
                  </a:outerShdw>
                </a:effectLst>
                <a:latin typeface="San serif"/>
              </a:rPr>
              <a:t> </a:t>
            </a: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MADDINALA VENKAT CHARAN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endParaRPr lang="en-US" sz="2400" b="1" dirty="0">
              <a:latin typeface="San serif"/>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insert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to add a new account to the bank's data structure, ensuring that accounts remain sorted by their account numbers.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allows users to check their account balance. Displays the account holder's name, account number, and balance if found, providing an error message if the account is not located. </a:t>
            </a:r>
            <a:endParaRPr lang="en-US" sz="20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San serif"/>
            </a:endParaRPr>
          </a:p>
          <a:p>
            <a:pPr algn="l">
              <a:buClrTx/>
              <a:buSzTx/>
              <a:buFontTx/>
            </a:pPr>
            <a:r>
              <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rPr>
              <a:t>4. M SAI NITHIN : </a:t>
            </a:r>
            <a:endParaRPr lang="en-US" sz="2400" b="1" dirty="0" err="1">
              <a:solidFill>
                <a:srgbClr val="002060"/>
              </a:solidFill>
              <a:effectLst>
                <a:outerShdw blurRad="38100" dist="25400" dir="5400000" algn="ctr" rotWithShape="0">
                  <a:srgbClr val="6E747A">
                    <a:alpha val="43000"/>
                  </a:srgbClr>
                </a:outerShdw>
              </a:effectLst>
              <a:latin typeface="Lucida Sans" panose="020B0602030504020204" charset="0"/>
              <a:cs typeface="Lucida Sans" panose="020B0602030504020204" charset="0"/>
            </a:endParaRPr>
          </a:p>
          <a:p>
            <a:endParaRPr lang="en-US" sz="2400" b="1" dirty="0">
              <a:latin typeface="San serif"/>
            </a:endParaRPr>
          </a:p>
          <a:p>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delete_account</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deposit </a:t>
            </a:r>
            <a:r>
              <a:rPr lang="en-US" sz="2000" dirty="0">
                <a:latin typeface="Arial" panose="020B0604020202020204" pitchFamily="34" charset="0"/>
                <a:cs typeface="Arial" panose="020B0604020202020204" pitchFamily="34" charset="0"/>
              </a:rPr>
              <a:t>function that removes a bank account with a specified account number from the data structure. It searches for the account to delete and properly handles cases where the account is found or not found, providing appropriate feedback to the user. The</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deposit</a:t>
            </a:r>
            <a:r>
              <a:rPr lang="en-US" sz="2000" dirty="0">
                <a:latin typeface="Arial" panose="020B0604020202020204" pitchFamily="34" charset="0"/>
                <a:cs typeface="Arial" panose="020B0604020202020204" pitchFamily="34" charset="0"/>
              </a:rPr>
              <a:t> function allows users to add a specified amount of money to their bank account. </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74345" y="474345"/>
            <a:ext cx="5789930" cy="1504315"/>
          </a:xfrm>
          <a:prstGeom prst="rect">
            <a:avLst/>
          </a:prstGeom>
          <a:noFill/>
        </p:spPr>
        <p:txBody>
          <a:bodyPr wrap="square" rtlCol="0">
            <a:no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CODE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pic>
        <p:nvPicPr>
          <p:cNvPr id="3" name="Picture 2"/>
          <p:cNvPicPr>
            <a:picLocks noChangeAspect="1"/>
          </p:cNvPicPr>
          <p:nvPr/>
        </p:nvPicPr>
        <p:blipFill>
          <a:blip r:embed="rId1"/>
          <a:stretch>
            <a:fillRect/>
          </a:stretch>
        </p:blipFill>
        <p:spPr>
          <a:xfrm>
            <a:off x="0" y="1350645"/>
            <a:ext cx="12192000" cy="4478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07640" y="-62230"/>
            <a:ext cx="6370955" cy="6950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2700" y="257175"/>
            <a:ext cx="12176125" cy="608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377440" y="0"/>
            <a:ext cx="6719570" cy="6762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76830" y="0"/>
            <a:ext cx="6815455" cy="6858635"/>
          </a:xfrm>
          <a:prstGeom prst="rect">
            <a:avLst/>
          </a:prstGeom>
        </p:spPr>
      </p:pic>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1747</Words>
  <Application>WPS Presentation</Application>
  <PresentationFormat>Widescreen</PresentationFormat>
  <Paragraphs>47</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Times New Roman</vt:lpstr>
      <vt:lpstr>Helvetica</vt:lpstr>
      <vt:lpstr>San serif</vt:lpstr>
      <vt:lpstr>Agave Nerd Font</vt:lpstr>
      <vt:lpstr>Lucida Sans</vt:lpstr>
      <vt:lpstr>Segoe Print</vt:lpstr>
      <vt:lpstr>Microsoft YaHei</vt:lpstr>
      <vt:lpstr>Arial Unicode MS</vt:lpstr>
      <vt:lpstr>Calibri</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Pro696969</cp:lastModifiedBy>
  <cp:revision>134</cp:revision>
  <dcterms:created xsi:type="dcterms:W3CDTF">2020-06-03T14:19:00Z</dcterms:created>
  <dcterms:modified xsi:type="dcterms:W3CDTF">2023-11-15T12:31:38Z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019784EE8AF4438FB7CF4023B7E5215B_12</vt:lpwstr>
  </property>
  <property fmtid="{D5CDD505-2E9C-101B-9397-08002B2CF9AE}" pid="3" name="KSOProductBuildVer">
    <vt:lpwstr>1033-12.2.0.13306</vt:lpwstr>
  </property>
</Properties>
</file>