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2"/>
  </p:notesMasterIdLst>
  <p:handoutMasterIdLst>
    <p:handoutMasterId r:id="rId13"/>
  </p:handoutMasterIdLst>
  <p:sldIdLst>
    <p:sldId id="259" r:id="rId2"/>
    <p:sldId id="260" r:id="rId3"/>
    <p:sldId id="261" r:id="rId4"/>
    <p:sldId id="263" r:id="rId5"/>
    <p:sldId id="262" r:id="rId6"/>
    <p:sldId id="264" r:id="rId7"/>
    <p:sldId id="265" r:id="rId8"/>
    <p:sldId id="266" r:id="rId9"/>
    <p:sldId id="267" r:id="rId10"/>
    <p:sldId id="268" r:id="rId1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660"/>
  </p:normalViewPr>
  <p:slideViewPr>
    <p:cSldViewPr snapToGrid="0">
      <p:cViewPr varScale="1">
        <p:scale>
          <a:sx n="74" d="100"/>
          <a:sy n="74" d="100"/>
        </p:scale>
        <p:origin x="90" y="180"/>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0098C1-0776-4557-9D46-1B787E688456}" type="datetime1">
              <a:rPr lang="zh-CN" altLang="en-US" smtClean="0"/>
              <a:t>2021/6/28</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FF446B9-0BA7-440C-9491-EFEE44B7DCB7}" type="datetime1">
              <a:rPr lang="zh-CN" altLang="en-US" smtClean="0"/>
              <a:t>2021/6/28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4" name="日期占位符 3"/>
          <p:cNvSpPr>
            <a:spLocks noGrp="1"/>
          </p:cNvSpPr>
          <p:nvPr>
            <p:ph type="dt" sz="half" idx="10"/>
          </p:nvPr>
        </p:nvSpPr>
        <p:spPr/>
        <p:txBody>
          <a:bodyPr rtlCol="0"/>
          <a:lstStyle/>
          <a:p>
            <a:pPr rtl="0"/>
            <a:fld id="{6D8E8BE3-72DE-4BA9-940E-B3214E2A4FBC}" type="datetime1">
              <a:rPr lang="zh-CN" altLang="en-US" smtClean="0"/>
              <a:t>2021/6/28</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6" name="图片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标题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A5A75C24-54DF-4A37-B566-5D4504915616}" type="datetime1">
              <a:rPr lang="zh-CN" altLang="en-US" smtClean="0"/>
              <a:t>2021/6/28</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8437"/>
            <a:ext cx="10353762" cy="3534344"/>
          </a:xfrm>
        </p:spPr>
        <p:txBody>
          <a:bodyPr rtlCol="0" anchor="ctr">
            <a:normAutofit/>
          </a:bodyPr>
          <a:lstStyle>
            <a:lvl1pPr>
              <a:defRPr sz="4000"/>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93DB8EFA-D326-482A-835B-35244CC8D335}" type="datetime1">
              <a:rPr lang="zh-CN" altLang="en-US" smtClean="0"/>
              <a:t>2021/6/28</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2" name="标题 1"/>
          <p:cNvSpPr>
            <a:spLocks noGrp="1"/>
          </p:cNvSpPr>
          <p:nvPr>
            <p:ph type="title"/>
          </p:nvPr>
        </p:nvSpPr>
        <p:spPr>
          <a:xfrm>
            <a:off x="1446212" y="609600"/>
            <a:ext cx="9302752" cy="2992904"/>
          </a:xfrm>
        </p:spPr>
        <p:txBody>
          <a:bodyPr rtlCol="0" anchor="ctr">
            <a:normAutofit/>
          </a:bodyPr>
          <a:lstStyle>
            <a:lvl1pPr>
              <a:defRPr sz="3600"/>
            </a:lvl1pPr>
          </a:lstStyle>
          <a:p>
            <a:pPr rtl="0"/>
            <a:r>
              <a:rPr lang="zh-CN" altLang="en-US"/>
              <a:t>单击此处编辑母版标题样式</a:t>
            </a:r>
            <a:endParaRPr lang="en-US" dirty="0"/>
          </a:p>
        </p:txBody>
      </p:sp>
      <p:sp>
        <p:nvSpPr>
          <p:cNvPr id="12" name="文本占位符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4" name="文本占位符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8E4DE457-3CDB-46E6-BCC2-0DB87A7AB97D}" type="datetime1">
              <a:rPr lang="zh-CN" altLang="en-US" smtClean="0"/>
              <a:t>2021/6/28</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
        <p:nvSpPr>
          <p:cNvPr id="11" name="文本框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sz="8000">
                <a:solidFill>
                  <a:schemeClr val="tx1"/>
                </a:solidFill>
                <a:effectLst/>
              </a:rPr>
              <a:t>“</a:t>
            </a:r>
          </a:p>
        </p:txBody>
      </p:sp>
      <p:sp>
        <p:nvSpPr>
          <p:cNvPr id="13" name="文本框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sz="800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913794" y="2126942"/>
            <a:ext cx="10353763" cy="2511835"/>
          </a:xfrm>
        </p:spPr>
        <p:txBody>
          <a:bodyPr rtlCol="0" anchor="b"/>
          <a:lstStyle>
            <a:lvl1pPr>
              <a:defRPr sz="3200"/>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6C5E2E9F-6F2A-4603-A42F-23C3B9EC2542}" type="datetime1">
              <a:rPr lang="zh-CN" altLang="en-US" smtClean="0"/>
              <a:t>2021/6/28</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标题 1"/>
          <p:cNvSpPr>
            <a:spLocks noGrp="1"/>
          </p:cNvSpPr>
          <p:nvPr>
            <p:ph type="title"/>
          </p:nvPr>
        </p:nvSpPr>
        <p:spPr>
          <a:xfrm>
            <a:off x="913795" y="609600"/>
            <a:ext cx="10353762" cy="970450"/>
          </a:xfrm>
        </p:spPr>
        <p:txBody>
          <a:bodyPr rtlCol="0"/>
          <a:lstStyle/>
          <a:p>
            <a:pPr rtl="0"/>
            <a:r>
              <a:rPr lang="zh-CN" altLang="en-US"/>
              <a:t>单击此处编辑母版标题样式</a:t>
            </a:r>
            <a:endParaRPr lang="en-US" dirty="0"/>
          </a:p>
        </p:txBody>
      </p:sp>
      <p:sp>
        <p:nvSpPr>
          <p:cNvPr id="7" name="文本占位符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8" name="文本占位符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9" name="文本占位符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0" name="文本占位符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11" name="文本占位符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2" name="文本占位符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3" name="日期占位符 2"/>
          <p:cNvSpPr>
            <a:spLocks noGrp="1"/>
          </p:cNvSpPr>
          <p:nvPr>
            <p:ph type="dt" sz="half" idx="10"/>
          </p:nvPr>
        </p:nvSpPr>
        <p:spPr/>
        <p:txBody>
          <a:bodyPr rtlCol="0"/>
          <a:lstStyle/>
          <a:p>
            <a:pPr rtl="0"/>
            <a:fld id="{48AAD336-3C25-4874-9EA7-D9A8F29C3DE6}" type="datetime1">
              <a:rPr lang="zh-CN" altLang="en-US" smtClean="0"/>
              <a:t>2021/6/28</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2" name="图片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图片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图片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标题 1"/>
          <p:cNvSpPr>
            <a:spLocks noGrp="1"/>
          </p:cNvSpPr>
          <p:nvPr>
            <p:ph type="title"/>
          </p:nvPr>
        </p:nvSpPr>
        <p:spPr>
          <a:xfrm>
            <a:off x="913794" y="609600"/>
            <a:ext cx="10353763" cy="970450"/>
          </a:xfrm>
        </p:spPr>
        <p:txBody>
          <a:bodyPr rtlCol="0"/>
          <a:lstStyle/>
          <a:p>
            <a:pPr rtl="0"/>
            <a:r>
              <a:rPr lang="zh-CN" altLang="en-US"/>
              <a:t>单击此处编辑母版标题样式</a:t>
            </a:r>
            <a:endParaRPr lang="en-US" dirty="0"/>
          </a:p>
        </p:txBody>
      </p:sp>
      <p:sp>
        <p:nvSpPr>
          <p:cNvPr id="19" name="文本占位符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0" name="图片占位符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1" name="文本占位符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22" name="文本占位符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3" name="图片占位符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4" name="文本占位符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25" name="文本占位符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6" name="图片占位符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7" name="文本占位符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3" name="日期占位符 2"/>
          <p:cNvSpPr>
            <a:spLocks noGrp="1"/>
          </p:cNvSpPr>
          <p:nvPr>
            <p:ph type="dt" sz="half" idx="10"/>
          </p:nvPr>
        </p:nvSpPr>
        <p:spPr/>
        <p:txBody>
          <a:bodyPr rtlCol="0"/>
          <a:lstStyle/>
          <a:p>
            <a:pPr rtl="0"/>
            <a:fld id="{385ADDF4-C7DF-4425-A02C-99D8158E8998}" type="datetime1">
              <a:rPr lang="zh-CN" altLang="en-US" smtClean="0"/>
              <a:t>2021/6/28</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CEE115FF-7F57-454B-BC07-3D5B5B3B2E36}" type="datetime1">
              <a:rPr lang="zh-CN" altLang="en-US" smtClean="0"/>
              <a:t>2021/6/28</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983068" y="609599"/>
            <a:ext cx="2284487" cy="5181601"/>
          </a:xfrm>
        </p:spPr>
        <p:txBody>
          <a:bodyPr vert="eaVert" rtlCol="0"/>
          <a:lstStyle>
            <a:lvl1pPr algn="l">
              <a:defRPr/>
            </a:lvl1pPr>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913796" y="609599"/>
            <a:ext cx="7916872" cy="5181601"/>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0CC76A30-68C3-4742-871E-C4BFB5BF037D}" type="datetime1">
              <a:rPr lang="zh-CN" altLang="en-US" smtClean="0"/>
              <a:t>2021/6/28</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74761884-1233-44DE-95EA-687917CD0720}" type="datetime1">
              <a:rPr lang="zh-CN" altLang="en-US" smtClean="0"/>
              <a:t>2021/6/28</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1" y="1761067"/>
            <a:ext cx="9590550" cy="1828813"/>
          </a:xfrm>
        </p:spPr>
        <p:txBody>
          <a:bodyPr rtlCol="0" anchor="b"/>
          <a:lstStyle>
            <a:lvl1pPr algn="ctr">
              <a:defRPr sz="4000" b="0" cap="none"/>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p:txBody>
          <a:bodyPr rtlCol="0"/>
          <a:lstStyle/>
          <a:p>
            <a:pPr rtl="0"/>
            <a:fld id="{0DDD9908-788A-4C9F-9B82-38760DCE99A2}" type="datetime1">
              <a:rPr lang="zh-CN" altLang="en-US" smtClean="0"/>
              <a:t>2021/6/28</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10353762" cy="126187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913795" y="2076450"/>
            <a:ext cx="4856841" cy="3622671"/>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0716" y="2076451"/>
            <a:ext cx="4856841" cy="3622672"/>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BB8F8C3A-E456-4019-B9D3-D27A657A074F}" type="datetime1">
              <a:rPr lang="zh-CN" altLang="en-US" smtClean="0"/>
              <a:t>2021/6/28</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图片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图片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标题 1"/>
          <p:cNvSpPr>
            <a:spLocks noGrp="1"/>
          </p:cNvSpPr>
          <p:nvPr>
            <p:ph type="title"/>
          </p:nvPr>
        </p:nvSpPr>
        <p:spPr>
          <a:xfrm>
            <a:off x="913795" y="609600"/>
            <a:ext cx="10353762" cy="970450"/>
          </a:xfrm>
        </p:spPr>
        <p:txBody>
          <a:bodyPr rtlCol="0"/>
          <a:lstStyle>
            <a:lvl1pPr>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7" name="日期占位符 6"/>
          <p:cNvSpPr>
            <a:spLocks noGrp="1"/>
          </p:cNvSpPr>
          <p:nvPr>
            <p:ph type="dt" sz="half" idx="10"/>
          </p:nvPr>
        </p:nvSpPr>
        <p:spPr/>
        <p:txBody>
          <a:bodyPr rtlCol="0"/>
          <a:lstStyle/>
          <a:p>
            <a:pPr rtl="0"/>
            <a:fld id="{565907AA-E66F-456D-8ABA-1CC838498840}" type="datetime1">
              <a:rPr lang="zh-CN" altLang="en-US" smtClean="0"/>
              <a:t>2021/6/28</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D4C15656-9C52-4530-B9B0-471CBD4A032C}" type="datetime1">
              <a:rPr lang="zh-CN" altLang="en-US" smtClean="0"/>
              <a:t>2021/6/28</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E73893B8-6395-4039-AAC4-F8E54DB39C70}" type="datetime1">
              <a:rPr lang="zh-CN" altLang="en-US" smtClean="0"/>
              <a:t>2021/6/28</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zh-CN" altLang="en-US"/>
              <a:t>单击此处编辑母版标题样式</a:t>
            </a:r>
            <a:endParaRPr lang="en-US" dirty="0"/>
          </a:p>
        </p:txBody>
      </p:sp>
      <p:sp>
        <p:nvSpPr>
          <p:cNvPr id="3" name="内容占位符 2"/>
          <p:cNvSpPr>
            <a:spLocks noGrp="1"/>
          </p:cNvSpPr>
          <p:nvPr>
            <p:ph idx="1"/>
          </p:nvPr>
        </p:nvSpPr>
        <p:spPr>
          <a:xfrm>
            <a:off x="4855633" y="609600"/>
            <a:ext cx="6411924" cy="5080001"/>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6B1F0827-5F6F-49F9-9E39-E700438688FE}" type="datetime1">
              <a:rPr lang="zh-CN" altLang="en-US" smtClean="0"/>
              <a:t>2021/6/28</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22" name="图片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标题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C4D902FE-1817-4BA0-AB93-2732E2F941ED}" type="datetime1">
              <a:rPr lang="zh-CN" altLang="en-US" smtClean="0"/>
              <a:t>2021/6/28</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fld id="{B4EFF9AB-85BE-4B1F-BA1B-A157C8C43628}" type="datetime1">
              <a:rPr lang="zh-CN" altLang="en-US" smtClean="0"/>
              <a:t>2021/6/28</a:t>
            </a:fld>
            <a:endParaRPr lang="en-US" dirty="0"/>
          </a:p>
        </p:txBody>
      </p:sp>
      <p:sp>
        <p:nvSpPr>
          <p:cNvPr id="5" name="页脚占位符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endParaRPr lang="en-US" dirty="0"/>
          </a:p>
        </p:txBody>
      </p:sp>
      <p:sp>
        <p:nvSpPr>
          <p:cNvPr id="6" name="幻灯片编号占位符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新宋体" panose="02010609030101010101" pitchFamily="49" charset="-122"/>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f-courses-data.s3.us.cloud-object-storage.appdomain.cloud/IBMDeveloperSkillsNetwork-DS0701EN-SkillsNetwork/labs_v1/Geospatial_Coordinates.csv"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图片 4" descr="一张显示了杯子、咖啡、食物和饮料的图片&#10;&#10;说明自动生成">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0" y="10"/>
            <a:ext cx="12191980" cy="6857990"/>
          </a:xfrm>
          <a:prstGeom prst="rect">
            <a:avLst/>
          </a:prstGeom>
        </p:spPr>
      </p:pic>
      <p:sp>
        <p:nvSpPr>
          <p:cNvPr id="2" name="标题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rtlCol="0">
            <a:normAutofit fontScale="90000"/>
          </a:bodyPr>
          <a:lstStyle/>
          <a:p>
            <a:pPr rtl="0"/>
            <a:r>
              <a:rPr lang="en-CA" altLang="zh-CN" sz="7200" dirty="0"/>
              <a:t> The Battle of Neighborhoods </a:t>
            </a:r>
            <a:r>
              <a:rPr lang="en-US" altLang="zh-CN" sz="7200" dirty="0"/>
              <a:t>in </a:t>
            </a:r>
            <a:r>
              <a:rPr lang="en-CA" altLang="zh-CN" sz="7200" dirty="0"/>
              <a:t>Toronto</a:t>
            </a:r>
            <a:endParaRPr lang="zh-cn" sz="7200" dirty="0"/>
          </a:p>
        </p:txBody>
      </p:sp>
      <p:sp>
        <p:nvSpPr>
          <p:cNvPr id="3" name="副标题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a:bodyPr>
          <a:lstStyle/>
          <a:p>
            <a:pPr rtl="0"/>
            <a:endParaRPr lang="zh-cn" sz="28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6991E-01D6-4DC9-B558-FCC4B8254F5B}"/>
              </a:ext>
            </a:extLst>
          </p:cNvPr>
          <p:cNvSpPr>
            <a:spLocks noGrp="1"/>
          </p:cNvSpPr>
          <p:nvPr>
            <p:ph type="title"/>
          </p:nvPr>
        </p:nvSpPr>
        <p:spPr/>
        <p:txBody>
          <a:bodyPr/>
          <a:lstStyle/>
          <a:p>
            <a:r>
              <a:rPr lang="en-CA" altLang="zh-CN" dirty="0"/>
              <a:t>Conclusion </a:t>
            </a:r>
            <a:endParaRPr lang="zh-CN" altLang="en-US" dirty="0"/>
          </a:p>
        </p:txBody>
      </p:sp>
      <p:sp>
        <p:nvSpPr>
          <p:cNvPr id="3" name="内容占位符 2">
            <a:extLst>
              <a:ext uri="{FF2B5EF4-FFF2-40B4-BE49-F238E27FC236}">
                <a16:creationId xmlns:a16="http://schemas.microsoft.com/office/drawing/2014/main" id="{B25677A8-3EF4-454B-9874-CFA3F5415117}"/>
              </a:ext>
            </a:extLst>
          </p:cNvPr>
          <p:cNvSpPr>
            <a:spLocks noGrp="1"/>
          </p:cNvSpPr>
          <p:nvPr>
            <p:ph idx="1"/>
          </p:nvPr>
        </p:nvSpPr>
        <p:spPr/>
        <p:txBody>
          <a:bodyPr/>
          <a:lstStyle/>
          <a:p>
            <a:r>
              <a:rPr lang="en-US" altLang="zh-CN" dirty="0"/>
              <a:t>The optimal coffee shop location will be determined by the stakeholders based on the characteristics and location of the particular neighborhood in each recommended area, taking into account more factors such as the attractiveness of each location (proximity to the park or water), the distance of the office location, the social and economic dynamics of each neighborhood</a:t>
            </a:r>
            <a:r>
              <a:rPr lang="en-US" altLang="zh-CN"/>
              <a:t>, etc.</a:t>
            </a:r>
            <a:endParaRPr lang="zh-CN" altLang="en-US" dirty="0"/>
          </a:p>
        </p:txBody>
      </p:sp>
      <p:sp>
        <p:nvSpPr>
          <p:cNvPr id="4" name="日期占位符 3">
            <a:extLst>
              <a:ext uri="{FF2B5EF4-FFF2-40B4-BE49-F238E27FC236}">
                <a16:creationId xmlns:a16="http://schemas.microsoft.com/office/drawing/2014/main" id="{5CC59DD4-3F61-4604-9877-4FC105F92116}"/>
              </a:ext>
            </a:extLst>
          </p:cNvPr>
          <p:cNvSpPr>
            <a:spLocks noGrp="1"/>
          </p:cNvSpPr>
          <p:nvPr>
            <p:ph type="dt" sz="half" idx="10"/>
          </p:nvPr>
        </p:nvSpPr>
        <p:spPr/>
        <p:txBody>
          <a:bodyPr/>
          <a:lstStyle/>
          <a:p>
            <a:pPr rtl="0"/>
            <a:fld id="{74761884-1233-44DE-95EA-687917CD0720}" type="datetime1">
              <a:rPr lang="zh-CN" altLang="en-US" smtClean="0"/>
              <a:t>2021/6/28</a:t>
            </a:fld>
            <a:endParaRPr lang="en-US" dirty="0"/>
          </a:p>
        </p:txBody>
      </p:sp>
    </p:spTree>
    <p:extLst>
      <p:ext uri="{BB962C8B-B14F-4D97-AF65-F5344CB8AC3E}">
        <p14:creationId xmlns:p14="http://schemas.microsoft.com/office/powerpoint/2010/main" val="45738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EF1FA-B9C9-4403-9B18-80CF308CCEE7}"/>
              </a:ext>
            </a:extLst>
          </p:cNvPr>
          <p:cNvSpPr>
            <a:spLocks noGrp="1"/>
          </p:cNvSpPr>
          <p:nvPr>
            <p:ph type="title"/>
          </p:nvPr>
        </p:nvSpPr>
        <p:spPr/>
        <p:txBody>
          <a:bodyPr>
            <a:normAutofit fontScale="90000"/>
          </a:bodyPr>
          <a:lstStyle/>
          <a:p>
            <a:r>
              <a:rPr lang="en-US" altLang="zh-CN" dirty="0"/>
              <a:t> </a:t>
            </a:r>
            <a:r>
              <a:rPr lang="en-CA" altLang="zh-CN" dirty="0"/>
              <a:t>Predicting the optimal place to open a coffee shop</a:t>
            </a:r>
            <a:endParaRPr lang="zh-CN" altLang="en-US" dirty="0"/>
          </a:p>
        </p:txBody>
      </p:sp>
      <p:sp>
        <p:nvSpPr>
          <p:cNvPr id="3" name="内容占位符 2">
            <a:extLst>
              <a:ext uri="{FF2B5EF4-FFF2-40B4-BE49-F238E27FC236}">
                <a16:creationId xmlns:a16="http://schemas.microsoft.com/office/drawing/2014/main" id="{7210572C-913D-40E0-A58B-8014102FB858}"/>
              </a:ext>
            </a:extLst>
          </p:cNvPr>
          <p:cNvSpPr>
            <a:spLocks noGrp="1"/>
          </p:cNvSpPr>
          <p:nvPr>
            <p:ph idx="1"/>
          </p:nvPr>
        </p:nvSpPr>
        <p:spPr/>
        <p:txBody>
          <a:bodyPr/>
          <a:lstStyle/>
          <a:p>
            <a:r>
              <a:rPr lang="en-US" altLang="zh-CN" dirty="0"/>
              <a:t>In this project, we will try to find the best location for the coffee shop. </a:t>
            </a:r>
          </a:p>
          <a:p>
            <a:r>
              <a:rPr lang="en-US" altLang="zh-CN" dirty="0"/>
              <a:t>Specifically, this report will target stakeholders who are interested in opening a coffee shop in Toronto, Ontario.</a:t>
            </a:r>
          </a:p>
          <a:p>
            <a:r>
              <a:rPr lang="en-US" altLang="zh-CN" dirty="0"/>
              <a:t> we will also try to choose locations with a low density of coffee shops closer to the city center.</a:t>
            </a:r>
            <a:endParaRPr lang="zh-CN" altLang="en-US" dirty="0"/>
          </a:p>
        </p:txBody>
      </p:sp>
      <p:sp>
        <p:nvSpPr>
          <p:cNvPr id="4" name="日期占位符 3">
            <a:extLst>
              <a:ext uri="{FF2B5EF4-FFF2-40B4-BE49-F238E27FC236}">
                <a16:creationId xmlns:a16="http://schemas.microsoft.com/office/drawing/2014/main" id="{8AD37ECC-D7BE-446E-80D4-01C2D369C24C}"/>
              </a:ext>
            </a:extLst>
          </p:cNvPr>
          <p:cNvSpPr>
            <a:spLocks noGrp="1"/>
          </p:cNvSpPr>
          <p:nvPr>
            <p:ph type="dt" sz="half" idx="10"/>
          </p:nvPr>
        </p:nvSpPr>
        <p:spPr/>
        <p:txBody>
          <a:bodyPr/>
          <a:lstStyle/>
          <a:p>
            <a:pPr rtl="0"/>
            <a:fld id="{74761884-1233-44DE-95EA-687917CD0720}" type="datetime1">
              <a:rPr lang="zh-CN" altLang="en-US" smtClean="0"/>
              <a:t>2021/6/28</a:t>
            </a:fld>
            <a:endParaRPr lang="en-US" dirty="0"/>
          </a:p>
        </p:txBody>
      </p:sp>
    </p:spTree>
    <p:extLst>
      <p:ext uri="{BB962C8B-B14F-4D97-AF65-F5344CB8AC3E}">
        <p14:creationId xmlns:p14="http://schemas.microsoft.com/office/powerpoint/2010/main" val="218888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A3A28-3FFC-44FB-ACB3-F7E75E0E4822}"/>
              </a:ext>
            </a:extLst>
          </p:cNvPr>
          <p:cNvSpPr>
            <a:spLocks noGrp="1"/>
          </p:cNvSpPr>
          <p:nvPr>
            <p:ph type="title"/>
          </p:nvPr>
        </p:nvSpPr>
        <p:spPr/>
        <p:txBody>
          <a:bodyPr/>
          <a:lstStyle/>
          <a:p>
            <a:r>
              <a:rPr lang="en-CA" altLang="zh-CN" dirty="0"/>
              <a:t>Explore Dataset</a:t>
            </a:r>
            <a:endParaRPr lang="zh-CN" altLang="en-US" dirty="0"/>
          </a:p>
        </p:txBody>
      </p:sp>
      <p:sp>
        <p:nvSpPr>
          <p:cNvPr id="3" name="内容占位符 2">
            <a:extLst>
              <a:ext uri="{FF2B5EF4-FFF2-40B4-BE49-F238E27FC236}">
                <a16:creationId xmlns:a16="http://schemas.microsoft.com/office/drawing/2014/main" id="{71787DC1-68F9-443C-8E42-AABFAECECCC4}"/>
              </a:ext>
            </a:extLst>
          </p:cNvPr>
          <p:cNvSpPr>
            <a:spLocks noGrp="1"/>
          </p:cNvSpPr>
          <p:nvPr>
            <p:ph idx="1"/>
          </p:nvPr>
        </p:nvSpPr>
        <p:spPr/>
        <p:txBody>
          <a:bodyPr/>
          <a:lstStyle/>
          <a:p>
            <a:r>
              <a:rPr lang="en-US" altLang="zh-CN" dirty="0"/>
              <a:t>List of postal codes of Canada: M From Wikipedia from </a:t>
            </a:r>
            <a:r>
              <a:rPr lang="en-CA" altLang="zh-CN" b="0" i="0" u="sng" dirty="0">
                <a:solidFill>
                  <a:srgbClr val="0088CC"/>
                </a:solidFill>
                <a:effectLst/>
                <a:latin typeface="Helvetica Neue"/>
                <a:hlinkClick r:id="rId2"/>
              </a:rPr>
              <a:t>https://en.wikipedia.org/wiki/List_of_postal_codes_of_Canada:_M</a:t>
            </a:r>
            <a:endParaRPr lang="en-US" altLang="zh-CN" dirty="0"/>
          </a:p>
          <a:p>
            <a:r>
              <a:rPr lang="en-US" altLang="zh-CN" dirty="0"/>
              <a:t>a csv file named "</a:t>
            </a:r>
            <a:r>
              <a:rPr lang="en-US" altLang="zh-CN" dirty="0" err="1"/>
              <a:t>GeoSpatial</a:t>
            </a:r>
            <a:r>
              <a:rPr lang="en-US" altLang="zh-CN" dirty="0"/>
              <a:t> Dataset" which has the geographical coordinates of each postal code from </a:t>
            </a:r>
            <a:r>
              <a:rPr lang="en-CA" altLang="zh-CN" b="0" i="0" u="sng" dirty="0">
                <a:solidFill>
                  <a:srgbClr val="0088CC"/>
                </a:solidFill>
                <a:effectLst/>
                <a:latin typeface="Helvetica Neue"/>
                <a:hlinkClick r:id="rId3"/>
              </a:rPr>
              <a:t>https://cf-courses-data.s3.us.cloud-object-storage.appdomain.cloud/IBMDeveloperSkillsNetwork-DS0701EN-SkillsNetwork/labs_v1/Geospatial_Coordinates.csv</a:t>
            </a:r>
            <a:endParaRPr lang="en-CA" altLang="zh-CN" b="0" i="0" dirty="0">
              <a:solidFill>
                <a:srgbClr val="000000"/>
              </a:solidFill>
              <a:effectLst/>
              <a:latin typeface="Helvetica Neue"/>
            </a:endParaRPr>
          </a:p>
          <a:p>
            <a:endParaRPr lang="zh-CN" altLang="en-US" dirty="0"/>
          </a:p>
        </p:txBody>
      </p:sp>
      <p:sp>
        <p:nvSpPr>
          <p:cNvPr id="4" name="日期占位符 3">
            <a:extLst>
              <a:ext uri="{FF2B5EF4-FFF2-40B4-BE49-F238E27FC236}">
                <a16:creationId xmlns:a16="http://schemas.microsoft.com/office/drawing/2014/main" id="{21CB1ADB-E97A-448A-9F8A-B0BCAB9272C7}"/>
              </a:ext>
            </a:extLst>
          </p:cNvPr>
          <p:cNvSpPr>
            <a:spLocks noGrp="1"/>
          </p:cNvSpPr>
          <p:nvPr>
            <p:ph type="dt" sz="half" idx="10"/>
          </p:nvPr>
        </p:nvSpPr>
        <p:spPr/>
        <p:txBody>
          <a:bodyPr/>
          <a:lstStyle/>
          <a:p>
            <a:pPr rtl="0"/>
            <a:fld id="{74761884-1233-44DE-95EA-687917CD0720}" type="datetime1">
              <a:rPr lang="zh-CN" altLang="en-US" smtClean="0"/>
              <a:t>2021/6/28</a:t>
            </a:fld>
            <a:endParaRPr lang="en-US" dirty="0"/>
          </a:p>
        </p:txBody>
      </p:sp>
    </p:spTree>
    <p:extLst>
      <p:ext uri="{BB962C8B-B14F-4D97-AF65-F5344CB8AC3E}">
        <p14:creationId xmlns:p14="http://schemas.microsoft.com/office/powerpoint/2010/main" val="3401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D8BAC30-2F1F-45C9-A3A4-993BB2D62DDF}"/>
              </a:ext>
            </a:extLst>
          </p:cNvPr>
          <p:cNvSpPr>
            <a:spLocks noGrp="1"/>
          </p:cNvSpPr>
          <p:nvPr>
            <p:ph type="title"/>
          </p:nvPr>
        </p:nvSpPr>
        <p:spPr>
          <a:xfrm>
            <a:off x="913795" y="609600"/>
            <a:ext cx="10353762" cy="1257300"/>
          </a:xfrm>
        </p:spPr>
        <p:txBody>
          <a:bodyPr>
            <a:normAutofit fontScale="90000"/>
          </a:bodyPr>
          <a:lstStyle/>
          <a:p>
            <a:br>
              <a:rPr lang="en-US" dirty="0"/>
            </a:br>
            <a:r>
              <a:rPr lang="en-US" dirty="0"/>
              <a:t>work with only boroughs that contain Toronto in their Borough</a:t>
            </a:r>
          </a:p>
        </p:txBody>
      </p:sp>
      <p:pic>
        <p:nvPicPr>
          <p:cNvPr id="6" name="内容占位符 5" descr="图形用户界面, 文本, 电子邮件&#10;&#10;描述已自动生成">
            <a:extLst>
              <a:ext uri="{FF2B5EF4-FFF2-40B4-BE49-F238E27FC236}">
                <a16:creationId xmlns:a16="http://schemas.microsoft.com/office/drawing/2014/main" id="{F62B6FFE-AE9C-490A-A05B-D0D2E9D731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943" y="2076450"/>
            <a:ext cx="6847465" cy="3714749"/>
          </a:xfrm>
          <a:noFill/>
        </p:spPr>
      </p:pic>
      <p:sp>
        <p:nvSpPr>
          <p:cNvPr id="4" name="日期占位符 3">
            <a:extLst>
              <a:ext uri="{FF2B5EF4-FFF2-40B4-BE49-F238E27FC236}">
                <a16:creationId xmlns:a16="http://schemas.microsoft.com/office/drawing/2014/main" id="{A419F0DB-669E-4550-9AA5-62E6D01FB23C}"/>
              </a:ext>
            </a:extLst>
          </p:cNvPr>
          <p:cNvSpPr>
            <a:spLocks noGrp="1"/>
          </p:cNvSpPr>
          <p:nvPr>
            <p:ph type="dt" sz="half" idx="10"/>
          </p:nvPr>
        </p:nvSpPr>
        <p:spPr>
          <a:xfrm>
            <a:off x="7678736" y="6000749"/>
            <a:ext cx="2743200" cy="365125"/>
          </a:xfrm>
        </p:spPr>
        <p:txBody>
          <a:bodyPr anchor="ctr">
            <a:normAutofit/>
          </a:bodyPr>
          <a:lstStyle/>
          <a:p>
            <a:pPr rtl="0">
              <a:spcAft>
                <a:spcPts val="600"/>
              </a:spcAft>
            </a:pPr>
            <a:fld id="{74761884-1233-44DE-95EA-687917CD0720}" type="datetime1">
              <a:rPr lang="zh-CN" altLang="en-US" smtClean="0"/>
              <a:pPr rtl="0">
                <a:spcAft>
                  <a:spcPts val="600"/>
                </a:spcAft>
              </a:pPr>
              <a:t>2021/6/28</a:t>
            </a:fld>
            <a:endParaRPr lang="en-US"/>
          </a:p>
        </p:txBody>
      </p:sp>
    </p:spTree>
    <p:extLst>
      <p:ext uri="{BB962C8B-B14F-4D97-AF65-F5344CB8AC3E}">
        <p14:creationId xmlns:p14="http://schemas.microsoft.com/office/powerpoint/2010/main" val="298185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55253-9E96-4037-B58D-619E93EF170A}"/>
              </a:ext>
            </a:extLst>
          </p:cNvPr>
          <p:cNvSpPr>
            <a:spLocks noGrp="1"/>
          </p:cNvSpPr>
          <p:nvPr>
            <p:ph type="title"/>
          </p:nvPr>
        </p:nvSpPr>
        <p:spPr/>
        <p:txBody>
          <a:bodyPr>
            <a:normAutofit/>
          </a:bodyPr>
          <a:lstStyle/>
          <a:p>
            <a:r>
              <a:rPr lang="en-US" altLang="zh-CN" dirty="0"/>
              <a:t> map of Toronto with neighborhoods</a:t>
            </a:r>
            <a:endParaRPr lang="zh-CN" altLang="en-US" dirty="0"/>
          </a:p>
        </p:txBody>
      </p:sp>
      <p:pic>
        <p:nvPicPr>
          <p:cNvPr id="6" name="内容占位符 5" descr="地图&#10;&#10;描述已自动生成">
            <a:extLst>
              <a:ext uri="{FF2B5EF4-FFF2-40B4-BE49-F238E27FC236}">
                <a16:creationId xmlns:a16="http://schemas.microsoft.com/office/drawing/2014/main" id="{1531E526-688A-4207-8A7D-4B885ED899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5164" y="2076450"/>
            <a:ext cx="6152147" cy="3714750"/>
          </a:xfrm>
        </p:spPr>
      </p:pic>
      <p:sp>
        <p:nvSpPr>
          <p:cNvPr id="4" name="日期占位符 3">
            <a:extLst>
              <a:ext uri="{FF2B5EF4-FFF2-40B4-BE49-F238E27FC236}">
                <a16:creationId xmlns:a16="http://schemas.microsoft.com/office/drawing/2014/main" id="{0FAEF097-7371-49DE-A347-F8170822DD52}"/>
              </a:ext>
            </a:extLst>
          </p:cNvPr>
          <p:cNvSpPr>
            <a:spLocks noGrp="1"/>
          </p:cNvSpPr>
          <p:nvPr>
            <p:ph type="dt" sz="half" idx="10"/>
          </p:nvPr>
        </p:nvSpPr>
        <p:spPr/>
        <p:txBody>
          <a:bodyPr/>
          <a:lstStyle/>
          <a:p>
            <a:pPr rtl="0"/>
            <a:fld id="{74761884-1233-44DE-95EA-687917CD0720}" type="datetime1">
              <a:rPr lang="zh-CN" altLang="en-US" smtClean="0"/>
              <a:t>2021/6/28</a:t>
            </a:fld>
            <a:endParaRPr lang="en-US" dirty="0"/>
          </a:p>
        </p:txBody>
      </p:sp>
    </p:spTree>
    <p:extLst>
      <p:ext uri="{BB962C8B-B14F-4D97-AF65-F5344CB8AC3E}">
        <p14:creationId xmlns:p14="http://schemas.microsoft.com/office/powerpoint/2010/main" val="208463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753C5-F1AB-4F13-AD42-D89978DA7782}"/>
              </a:ext>
            </a:extLst>
          </p:cNvPr>
          <p:cNvSpPr>
            <a:spLocks noGrp="1"/>
          </p:cNvSpPr>
          <p:nvPr>
            <p:ph type="title"/>
          </p:nvPr>
        </p:nvSpPr>
        <p:spPr>
          <a:xfrm>
            <a:off x="913795" y="609600"/>
            <a:ext cx="10353762" cy="1257300"/>
          </a:xfrm>
        </p:spPr>
        <p:txBody>
          <a:bodyPr anchor="ctr">
            <a:normAutofit/>
          </a:bodyPr>
          <a:lstStyle/>
          <a:p>
            <a:r>
              <a:rPr lang="en-US" altLang="zh-CN" sz="3900" dirty="0"/>
              <a:t> cluster the neighborhood into 5 clusters</a:t>
            </a:r>
            <a:endParaRPr lang="zh-CN" altLang="en-US" sz="3900" dirty="0"/>
          </a:p>
        </p:txBody>
      </p:sp>
      <p:pic>
        <p:nvPicPr>
          <p:cNvPr id="6" name="内容占位符 5" descr="图形用户界面, 文本&#10;&#10;描述已自动生成">
            <a:extLst>
              <a:ext uri="{FF2B5EF4-FFF2-40B4-BE49-F238E27FC236}">
                <a16:creationId xmlns:a16="http://schemas.microsoft.com/office/drawing/2014/main" id="{6701C4B9-3D3E-4FE6-8294-41CA1608F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2885506"/>
            <a:ext cx="10353762" cy="2096637"/>
          </a:xfrm>
          <a:noFill/>
        </p:spPr>
      </p:pic>
      <p:sp>
        <p:nvSpPr>
          <p:cNvPr id="4" name="日期占位符 3">
            <a:extLst>
              <a:ext uri="{FF2B5EF4-FFF2-40B4-BE49-F238E27FC236}">
                <a16:creationId xmlns:a16="http://schemas.microsoft.com/office/drawing/2014/main" id="{A3316B2C-7ABA-4D3F-B4B3-1C40EF6EAC14}"/>
              </a:ext>
            </a:extLst>
          </p:cNvPr>
          <p:cNvSpPr>
            <a:spLocks noGrp="1"/>
          </p:cNvSpPr>
          <p:nvPr>
            <p:ph type="dt" sz="half" idx="10"/>
          </p:nvPr>
        </p:nvSpPr>
        <p:spPr>
          <a:xfrm>
            <a:off x="7678736" y="6000749"/>
            <a:ext cx="2743200" cy="365125"/>
          </a:xfrm>
        </p:spPr>
        <p:txBody>
          <a:bodyPr anchor="ctr">
            <a:normAutofit/>
          </a:bodyPr>
          <a:lstStyle/>
          <a:p>
            <a:pPr rtl="0">
              <a:spcAft>
                <a:spcPts val="600"/>
              </a:spcAft>
            </a:pPr>
            <a:fld id="{74761884-1233-44DE-95EA-687917CD0720}" type="datetime1">
              <a:rPr lang="zh-CN" altLang="en-US" smtClean="0"/>
              <a:pPr rtl="0">
                <a:spcAft>
                  <a:spcPts val="600"/>
                </a:spcAft>
              </a:pPr>
              <a:t>2021/6/28</a:t>
            </a:fld>
            <a:endParaRPr lang="en-US"/>
          </a:p>
        </p:txBody>
      </p:sp>
    </p:spTree>
    <p:extLst>
      <p:ext uri="{BB962C8B-B14F-4D97-AF65-F5344CB8AC3E}">
        <p14:creationId xmlns:p14="http://schemas.microsoft.com/office/powerpoint/2010/main" val="302093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44F0A-99CF-4756-A740-B30905A4ADD0}"/>
              </a:ext>
            </a:extLst>
          </p:cNvPr>
          <p:cNvSpPr>
            <a:spLocks noGrp="1"/>
          </p:cNvSpPr>
          <p:nvPr>
            <p:ph type="title"/>
          </p:nvPr>
        </p:nvSpPr>
        <p:spPr/>
        <p:txBody>
          <a:bodyPr>
            <a:normAutofit fontScale="90000"/>
          </a:bodyPr>
          <a:lstStyle/>
          <a:p>
            <a:r>
              <a:rPr lang="en-US" altLang="zh-CN" dirty="0"/>
              <a:t>top 10 venues for each neighborhood</a:t>
            </a:r>
            <a:endParaRPr lang="zh-CN" altLang="en-US" dirty="0"/>
          </a:p>
        </p:txBody>
      </p:sp>
      <p:pic>
        <p:nvPicPr>
          <p:cNvPr id="8" name="内容占位符 7" descr="表格&#10;&#10;描述已自动生成">
            <a:extLst>
              <a:ext uri="{FF2B5EF4-FFF2-40B4-BE49-F238E27FC236}">
                <a16:creationId xmlns:a16="http://schemas.microsoft.com/office/drawing/2014/main" id="{04C0626A-B610-4D9D-BA0A-B2E0B9BEB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125" y="2223849"/>
            <a:ext cx="9488224" cy="3419952"/>
          </a:xfrm>
        </p:spPr>
      </p:pic>
      <p:sp>
        <p:nvSpPr>
          <p:cNvPr id="4" name="日期占位符 3">
            <a:extLst>
              <a:ext uri="{FF2B5EF4-FFF2-40B4-BE49-F238E27FC236}">
                <a16:creationId xmlns:a16="http://schemas.microsoft.com/office/drawing/2014/main" id="{5D3935F8-8AF7-4729-866B-CB36411EB3C5}"/>
              </a:ext>
            </a:extLst>
          </p:cNvPr>
          <p:cNvSpPr>
            <a:spLocks noGrp="1"/>
          </p:cNvSpPr>
          <p:nvPr>
            <p:ph type="dt" sz="half" idx="10"/>
          </p:nvPr>
        </p:nvSpPr>
        <p:spPr/>
        <p:txBody>
          <a:bodyPr/>
          <a:lstStyle/>
          <a:p>
            <a:pPr rtl="0"/>
            <a:fld id="{74761884-1233-44DE-95EA-687917CD0720}" type="datetime1">
              <a:rPr lang="zh-CN" altLang="en-US" smtClean="0"/>
              <a:t>2021/6/28</a:t>
            </a:fld>
            <a:endParaRPr lang="en-US" dirty="0"/>
          </a:p>
        </p:txBody>
      </p:sp>
    </p:spTree>
    <p:extLst>
      <p:ext uri="{BB962C8B-B14F-4D97-AF65-F5344CB8AC3E}">
        <p14:creationId xmlns:p14="http://schemas.microsoft.com/office/powerpoint/2010/main" val="231544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C0DDB-9BF0-4043-AAB3-183E11BDC162}"/>
              </a:ext>
            </a:extLst>
          </p:cNvPr>
          <p:cNvSpPr>
            <a:spLocks noGrp="1"/>
          </p:cNvSpPr>
          <p:nvPr>
            <p:ph type="title"/>
          </p:nvPr>
        </p:nvSpPr>
        <p:spPr>
          <a:xfrm>
            <a:off x="913795" y="609600"/>
            <a:ext cx="10353762" cy="1261872"/>
          </a:xfrm>
        </p:spPr>
        <p:txBody>
          <a:bodyPr anchor="ctr">
            <a:normAutofit/>
          </a:bodyPr>
          <a:lstStyle/>
          <a:p>
            <a:r>
              <a:rPr lang="en-US" altLang="zh-CN" sz="3900"/>
              <a:t>map of Toronto with neighborhoods in 5 clusters</a:t>
            </a:r>
            <a:endParaRPr lang="zh-CN" altLang="en-US" sz="3900"/>
          </a:p>
        </p:txBody>
      </p:sp>
      <p:sp>
        <p:nvSpPr>
          <p:cNvPr id="13" name="Text Placeholder 3">
            <a:extLst>
              <a:ext uri="{FF2B5EF4-FFF2-40B4-BE49-F238E27FC236}">
                <a16:creationId xmlns:a16="http://schemas.microsoft.com/office/drawing/2014/main" id="{29B952A8-D42D-4080-899D-7EFBCA43ACB0}"/>
              </a:ext>
            </a:extLst>
          </p:cNvPr>
          <p:cNvSpPr>
            <a:spLocks noGrp="1"/>
          </p:cNvSpPr>
          <p:nvPr>
            <p:ph sz="half" idx="1"/>
          </p:nvPr>
        </p:nvSpPr>
        <p:spPr>
          <a:xfrm>
            <a:off x="913795" y="2076450"/>
            <a:ext cx="4856841" cy="3622671"/>
          </a:xfrm>
        </p:spPr>
        <p:txBody>
          <a:bodyPr anchor="t">
            <a:normAutofit/>
          </a:bodyPr>
          <a:lstStyle/>
          <a:p>
            <a:pPr>
              <a:lnSpc>
                <a:spcPct val="100000"/>
              </a:lnSpc>
            </a:pPr>
            <a:r>
              <a:rPr lang="en-CA" sz="2000"/>
              <a:t>Green cluster: Coffee shop and restaurant</a:t>
            </a:r>
          </a:p>
          <a:p>
            <a:pPr>
              <a:lnSpc>
                <a:spcPct val="100000"/>
              </a:lnSpc>
            </a:pPr>
            <a:r>
              <a:rPr lang="en-CA" sz="2000"/>
              <a:t>Red cluster:  Park and playground</a:t>
            </a:r>
          </a:p>
          <a:p>
            <a:pPr>
              <a:lnSpc>
                <a:spcPct val="100000"/>
              </a:lnSpc>
            </a:pPr>
            <a:r>
              <a:rPr lang="en-US" sz="2000"/>
              <a:t>Purple cluster: gym, restaurant and store</a:t>
            </a:r>
          </a:p>
          <a:p>
            <a:pPr>
              <a:lnSpc>
                <a:spcPct val="100000"/>
              </a:lnSpc>
            </a:pPr>
            <a:r>
              <a:rPr lang="en-US" sz="2000"/>
              <a:t>Blue cluster; restaurant, lawyer and store</a:t>
            </a:r>
          </a:p>
          <a:p>
            <a:pPr>
              <a:lnSpc>
                <a:spcPct val="100000"/>
              </a:lnSpc>
            </a:pPr>
            <a:r>
              <a:rPr lang="en-US" sz="2000"/>
              <a:t>Orange cluster: Trail, store and restaurant </a:t>
            </a:r>
          </a:p>
        </p:txBody>
      </p:sp>
      <p:pic>
        <p:nvPicPr>
          <p:cNvPr id="8" name="内容占位符 7" descr="地图&#10;&#10;描述已自动生成">
            <a:extLst>
              <a:ext uri="{FF2B5EF4-FFF2-40B4-BE49-F238E27FC236}">
                <a16:creationId xmlns:a16="http://schemas.microsoft.com/office/drawing/2014/main" id="{853FE8F0-9E90-4D99-9577-6E74E60ED2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0716" y="2436806"/>
            <a:ext cx="4856841" cy="2901962"/>
          </a:xfrm>
          <a:noFill/>
        </p:spPr>
      </p:pic>
      <p:sp>
        <p:nvSpPr>
          <p:cNvPr id="4" name="日期占位符 3">
            <a:extLst>
              <a:ext uri="{FF2B5EF4-FFF2-40B4-BE49-F238E27FC236}">
                <a16:creationId xmlns:a16="http://schemas.microsoft.com/office/drawing/2014/main" id="{029D3A0A-25CF-47F5-819F-99DC05CFF51D}"/>
              </a:ext>
            </a:extLst>
          </p:cNvPr>
          <p:cNvSpPr>
            <a:spLocks noGrp="1"/>
          </p:cNvSpPr>
          <p:nvPr>
            <p:ph type="dt" sz="half" idx="10"/>
          </p:nvPr>
        </p:nvSpPr>
        <p:spPr>
          <a:xfrm>
            <a:off x="7678736" y="6000749"/>
            <a:ext cx="2743200" cy="365125"/>
          </a:xfrm>
        </p:spPr>
        <p:txBody>
          <a:bodyPr anchor="ctr">
            <a:normAutofit/>
          </a:bodyPr>
          <a:lstStyle/>
          <a:p>
            <a:pPr rtl="0">
              <a:spcAft>
                <a:spcPts val="600"/>
              </a:spcAft>
            </a:pPr>
            <a:fld id="{74761884-1233-44DE-95EA-687917CD0720}" type="datetime1">
              <a:rPr lang="zh-CN" altLang="en-US" smtClean="0"/>
              <a:pPr rtl="0">
                <a:spcAft>
                  <a:spcPts val="600"/>
                </a:spcAft>
              </a:pPr>
              <a:t>2021/6/28</a:t>
            </a:fld>
            <a:endParaRPr lang="en-US"/>
          </a:p>
        </p:txBody>
      </p:sp>
    </p:spTree>
    <p:extLst>
      <p:ext uri="{BB962C8B-B14F-4D97-AF65-F5344CB8AC3E}">
        <p14:creationId xmlns:p14="http://schemas.microsoft.com/office/powerpoint/2010/main" val="211214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3E898-E5AD-4A8D-B747-8EC3AD1FBD76}"/>
              </a:ext>
            </a:extLst>
          </p:cNvPr>
          <p:cNvSpPr>
            <a:spLocks noGrp="1"/>
          </p:cNvSpPr>
          <p:nvPr>
            <p:ph type="title"/>
          </p:nvPr>
        </p:nvSpPr>
        <p:spPr/>
        <p:txBody>
          <a:bodyPr>
            <a:normAutofit fontScale="90000"/>
          </a:bodyPr>
          <a:lstStyle/>
          <a:p>
            <a:r>
              <a:rPr lang="en-CA" altLang="zh-CN" b="1" i="0" dirty="0">
                <a:effectLst/>
                <a:latin typeface="-apple-system"/>
              </a:rPr>
              <a:t>Results and Discussion</a:t>
            </a:r>
            <a:br>
              <a:rPr lang="en-CA" altLang="zh-CN" b="1" i="0" dirty="0">
                <a:effectLst/>
                <a:latin typeface="-apple-system"/>
              </a:rPr>
            </a:br>
            <a:endParaRPr lang="zh-CN" altLang="en-US" dirty="0"/>
          </a:p>
        </p:txBody>
      </p:sp>
      <p:sp>
        <p:nvSpPr>
          <p:cNvPr id="3" name="内容占位符 2">
            <a:extLst>
              <a:ext uri="{FF2B5EF4-FFF2-40B4-BE49-F238E27FC236}">
                <a16:creationId xmlns:a16="http://schemas.microsoft.com/office/drawing/2014/main" id="{C9AA893D-2614-4A90-9946-7D0639A5DCC5}"/>
              </a:ext>
            </a:extLst>
          </p:cNvPr>
          <p:cNvSpPr>
            <a:spLocks noGrp="1"/>
          </p:cNvSpPr>
          <p:nvPr>
            <p:ph idx="1"/>
          </p:nvPr>
        </p:nvSpPr>
        <p:spPr/>
        <p:txBody>
          <a:bodyPr/>
          <a:lstStyle/>
          <a:p>
            <a:r>
              <a:rPr lang="en-US" altLang="zh-CN" dirty="0"/>
              <a:t>Our analysis shows that while Toronto has many coffee shops, there are also a few areas with a low density of coffee shops closer to the city center. The greatest concentration of coffee shops is found in the Central Bay Street, Christie and so on, so we focused our attention on Church and Wellesley, Little Portugal, Trinity and Regent Park, </a:t>
            </a:r>
            <a:r>
              <a:rPr lang="en-US" altLang="zh-CN" dirty="0" err="1"/>
              <a:t>Harbourfront</a:t>
            </a:r>
            <a:r>
              <a:rPr lang="en-US" altLang="zh-CN" dirty="0"/>
              <a:t>.</a:t>
            </a:r>
            <a:endParaRPr lang="zh-CN" altLang="en-US" dirty="0"/>
          </a:p>
        </p:txBody>
      </p:sp>
      <p:sp>
        <p:nvSpPr>
          <p:cNvPr id="4" name="日期占位符 3">
            <a:extLst>
              <a:ext uri="{FF2B5EF4-FFF2-40B4-BE49-F238E27FC236}">
                <a16:creationId xmlns:a16="http://schemas.microsoft.com/office/drawing/2014/main" id="{B865B7ED-E9AF-48DA-9C9F-4703AC7173BB}"/>
              </a:ext>
            </a:extLst>
          </p:cNvPr>
          <p:cNvSpPr>
            <a:spLocks noGrp="1"/>
          </p:cNvSpPr>
          <p:nvPr>
            <p:ph type="dt" sz="half" idx="10"/>
          </p:nvPr>
        </p:nvSpPr>
        <p:spPr/>
        <p:txBody>
          <a:bodyPr/>
          <a:lstStyle/>
          <a:p>
            <a:pPr rtl="0"/>
            <a:fld id="{74761884-1233-44DE-95EA-687917CD0720}" type="datetime1">
              <a:rPr lang="zh-CN" altLang="en-US" smtClean="0"/>
              <a:t>2021/6/28</a:t>
            </a:fld>
            <a:endParaRPr lang="en-US" dirty="0"/>
          </a:p>
        </p:txBody>
      </p:sp>
    </p:spTree>
    <p:extLst>
      <p:ext uri="{BB962C8B-B14F-4D97-AF65-F5344CB8AC3E}">
        <p14:creationId xmlns:p14="http://schemas.microsoft.com/office/powerpoint/2010/main" val="1100383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656_TF12214701.potx" id="{11CCF850-A106-4C83-9778-04C2F532D32F}" vid="{0B8A0E20-82B4-435B-92AB-957BEAB0242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{DC70F70A-3398-40D3-82A6-219535A3C458}tf12214701_win32</Template>
  <TotalTime>156</TotalTime>
  <Words>376</Words>
  <Application>Microsoft Office PowerPoint</Application>
  <PresentationFormat>宽屏</PresentationFormat>
  <Paragraphs>31</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-apple-system</vt:lpstr>
      <vt:lpstr>Helvetica Neue</vt:lpstr>
      <vt:lpstr>新宋体</vt:lpstr>
      <vt:lpstr>Calibri</vt:lpstr>
      <vt:lpstr>Goudy Old Style</vt:lpstr>
      <vt:lpstr>Wingdings 2</vt:lpstr>
      <vt:lpstr>SlateVTI</vt:lpstr>
      <vt:lpstr> The Battle of Neighborhoods in Toronto</vt:lpstr>
      <vt:lpstr> Predicting the optimal place to open a coffee shop</vt:lpstr>
      <vt:lpstr>Explore Dataset</vt:lpstr>
      <vt:lpstr> work with only boroughs that contain Toronto in their Borough</vt:lpstr>
      <vt:lpstr> map of Toronto with neighborhoods</vt:lpstr>
      <vt:lpstr> cluster the neighborhood into 5 clusters</vt:lpstr>
      <vt:lpstr>top 10 venues for each neighborhood</vt:lpstr>
      <vt:lpstr>map of Toronto with neighborhoods in 5 clusters</vt:lpstr>
      <vt:lpstr>Results and 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Battle of Neighborhoods in Toronto</dc:title>
  <dc:creator>hannan yan</dc:creator>
  <cp:lastModifiedBy>hannan yan</cp:lastModifiedBy>
  <cp:revision>13</cp:revision>
  <dcterms:created xsi:type="dcterms:W3CDTF">2021-06-28T20:43:13Z</dcterms:created>
  <dcterms:modified xsi:type="dcterms:W3CDTF">2021-06-28T23:19:37Z</dcterms:modified>
</cp:coreProperties>
</file>