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61"/>
  </p:notesMasterIdLst>
  <p:sldIdLst>
    <p:sldId id="256" r:id="rId2"/>
    <p:sldId id="257" r:id="rId3"/>
    <p:sldId id="311" r:id="rId4"/>
    <p:sldId id="273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76" r:id="rId13"/>
    <p:sldId id="277" r:id="rId14"/>
    <p:sldId id="278" r:id="rId15"/>
    <p:sldId id="282" r:id="rId16"/>
    <p:sldId id="279" r:id="rId17"/>
    <p:sldId id="265" r:id="rId18"/>
    <p:sldId id="280" r:id="rId19"/>
    <p:sldId id="281" r:id="rId20"/>
    <p:sldId id="266" r:id="rId21"/>
    <p:sldId id="267" r:id="rId22"/>
    <p:sldId id="268" r:id="rId23"/>
    <p:sldId id="269" r:id="rId24"/>
    <p:sldId id="283" r:id="rId25"/>
    <p:sldId id="287" r:id="rId26"/>
    <p:sldId id="284" r:id="rId27"/>
    <p:sldId id="286" r:id="rId28"/>
    <p:sldId id="292" r:id="rId29"/>
    <p:sldId id="293" r:id="rId30"/>
    <p:sldId id="315" r:id="rId31"/>
    <p:sldId id="316" r:id="rId32"/>
    <p:sldId id="317" r:id="rId33"/>
    <p:sldId id="318" r:id="rId34"/>
    <p:sldId id="285" r:id="rId35"/>
    <p:sldId id="288" r:id="rId36"/>
    <p:sldId id="289" r:id="rId37"/>
    <p:sldId id="290" r:id="rId38"/>
    <p:sldId id="291" r:id="rId39"/>
    <p:sldId id="294" r:id="rId40"/>
    <p:sldId id="295" r:id="rId41"/>
    <p:sldId id="312" r:id="rId42"/>
    <p:sldId id="313" r:id="rId43"/>
    <p:sldId id="296" r:id="rId44"/>
    <p:sldId id="299" r:id="rId45"/>
    <p:sldId id="298" r:id="rId46"/>
    <p:sldId id="303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274" r:id="rId55"/>
    <p:sldId id="310" r:id="rId56"/>
    <p:sldId id="275" r:id="rId57"/>
    <p:sldId id="314" r:id="rId58"/>
    <p:sldId id="320" r:id="rId59"/>
    <p:sldId id="31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92" autoAdjust="0"/>
  </p:normalViewPr>
  <p:slideViewPr>
    <p:cSldViewPr snapToGrid="0" snapToObjects="1">
      <p:cViewPr>
        <p:scale>
          <a:sx n="75" d="100"/>
          <a:sy n="75" d="100"/>
        </p:scale>
        <p:origin x="-120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599A-E708-D641-B4C4-AB9E72FFEF9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3FBF-80E3-0F4F-B7B6-07EE4E61F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6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33FBF-80E3-0F4F-B7B6-07EE4E61FDC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2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3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21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401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9" y="457202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7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9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9" y="1219014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9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107578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2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2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107578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6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7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6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7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4" y="107578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4" y="1882589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40825E-4A15-4D39-8176-1F07E904CB3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1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3591339"/>
            <a:ext cx="7542212" cy="1013012"/>
          </a:xfrm>
        </p:spPr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4943061"/>
            <a:ext cx="7542212" cy="170953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Prepared by Ngo </a:t>
            </a:r>
            <a:r>
              <a:rPr lang="en-US" dirty="0" err="1" smtClean="0"/>
              <a:t>Duc</a:t>
            </a:r>
            <a:r>
              <a:rPr lang="en-US" dirty="0" smtClean="0"/>
              <a:t> </a:t>
            </a:r>
            <a:r>
              <a:rPr lang="en-US" dirty="0" err="1" smtClean="0"/>
              <a:t>Hiep</a:t>
            </a:r>
            <a:endParaRPr lang="en-US" dirty="0"/>
          </a:p>
          <a:p>
            <a:pPr algn="r"/>
            <a:r>
              <a:rPr lang="en-US" dirty="0" smtClean="0"/>
              <a:t>Copyright 2011 PTT Solution</a:t>
            </a:r>
            <a:r>
              <a:rPr lang="en-US" dirty="0" smtClean="0"/>
              <a:t>.,  </a:t>
            </a:r>
            <a:r>
              <a:rPr lang="en-US" dirty="0" smtClean="0"/>
              <a:t>All rights reserved.</a:t>
            </a:r>
          </a:p>
          <a:p>
            <a:endParaRPr lang="en-US" dirty="0" smtClean="0"/>
          </a:p>
          <a:p>
            <a:r>
              <a:rPr lang="en-US" sz="2000" dirty="0" smtClean="0"/>
              <a:t>Hanoi, Mar 2011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71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9"/>
            <a:ext cx="7581901" cy="4414161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</a:t>
            </a:r>
            <a:endParaRPr lang="en-US" dirty="0"/>
          </a:p>
          <a:p>
            <a:r>
              <a:rPr lang="en-US" dirty="0" smtClean="0"/>
              <a:t>State control</a:t>
            </a:r>
            <a:endParaRPr lang="en-US" dirty="0"/>
          </a:p>
          <a:p>
            <a:r>
              <a:rPr lang="en-US" dirty="0" smtClean="0"/>
              <a:t>Action control</a:t>
            </a:r>
            <a:endParaRPr lang="en-US" dirty="0"/>
          </a:p>
          <a:p>
            <a:r>
              <a:rPr lang="en-US" dirty="0" smtClean="0"/>
              <a:t>Manage </a:t>
            </a:r>
            <a:r>
              <a:rPr lang="en-US" dirty="0"/>
              <a:t>children</a:t>
            </a:r>
          </a:p>
          <a:p>
            <a:r>
              <a:rPr lang="en-US" dirty="0" smtClean="0"/>
              <a:t>Query children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hysics</a:t>
            </a:r>
            <a:endParaRPr lang="en-US" dirty="0"/>
          </a:p>
          <a:p>
            <a:r>
              <a:rPr lang="en-US" dirty="0" smtClean="0"/>
              <a:t>Key</a:t>
            </a:r>
            <a:r>
              <a:rPr lang="en-US" dirty="0"/>
              <a:t>-Value coding</a:t>
            </a:r>
          </a:p>
        </p:txBody>
      </p:sp>
    </p:spTree>
    <p:extLst>
      <p:ext uri="{BB962C8B-B14F-4D97-AF65-F5344CB8AC3E}">
        <p14:creationId xmlns:p14="http://schemas.microsoft.com/office/powerpoint/2010/main" val="56648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9"/>
            <a:ext cx="7581901" cy="4414161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Inherite</a:t>
            </a:r>
            <a:r>
              <a:rPr lang="en-US" dirty="0" smtClean="0"/>
              <a:t> from </a:t>
            </a:r>
            <a:r>
              <a:rPr lang="en-US" dirty="0" err="1" smtClean="0"/>
              <a:t>CCSprite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- (id) </a:t>
            </a:r>
            <a:r>
              <a:rPr lang="en-US" dirty="0" err="1" smtClean="0">
                <a:solidFill>
                  <a:srgbClr val="FF6600"/>
                </a:solidFill>
              </a:rPr>
              <a:t>initWithFile</a:t>
            </a:r>
            <a:r>
              <a:rPr lang="en-US" dirty="0" smtClean="0"/>
              <a:t>:(</a:t>
            </a:r>
            <a:r>
              <a:rPr lang="en-US" dirty="0" err="1" smtClean="0"/>
              <a:t>NSString</a:t>
            </a:r>
            <a:r>
              <a:rPr lang="en-US" dirty="0"/>
              <a:t> </a:t>
            </a:r>
            <a:r>
              <a:rPr lang="en-US" dirty="0" smtClean="0"/>
              <a:t>*) file;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+(id) </a:t>
            </a:r>
            <a:r>
              <a:rPr lang="en-US" dirty="0" err="1" smtClean="0">
                <a:solidFill>
                  <a:srgbClr val="FF6600"/>
                </a:solidFill>
              </a:rPr>
              <a:t>componentWithFile</a:t>
            </a:r>
            <a:r>
              <a:rPr lang="en-US" dirty="0" smtClean="0">
                <a:sym typeface="Wingdings"/>
              </a:rPr>
              <a:t>:(</a:t>
            </a:r>
            <a:r>
              <a:rPr lang="en-US" dirty="0" err="1" smtClean="0">
                <a:sym typeface="Wingdings"/>
              </a:rPr>
              <a:t>NSString</a:t>
            </a:r>
            <a:r>
              <a:rPr lang="en-US" dirty="0" smtClean="0">
                <a:sym typeface="Wingdings"/>
              </a:rPr>
              <a:t> *) file;</a:t>
            </a:r>
          </a:p>
          <a:p>
            <a:pPr>
              <a:buFont typeface="Wingdings" charset="2"/>
              <a:buChar char="²"/>
            </a:pPr>
            <a:r>
              <a:rPr lang="en-US" sz="2800" i="1" dirty="0" smtClean="0">
                <a:sym typeface="Wingdings"/>
              </a:rPr>
              <a:t>File can be </a:t>
            </a:r>
            <a:r>
              <a:rPr lang="en-US" sz="2800" i="1" dirty="0" err="1" smtClean="0">
                <a:sym typeface="Wingdings"/>
              </a:rPr>
              <a:t>plist</a:t>
            </a:r>
            <a:r>
              <a:rPr lang="en-US" sz="2800" i="1" dirty="0" smtClean="0">
                <a:sym typeface="Wingdings"/>
              </a:rPr>
              <a:t> or image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7996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610935"/>
          </a:xfrm>
        </p:spPr>
        <p:txBody>
          <a:bodyPr/>
          <a:lstStyle/>
          <a:p>
            <a:r>
              <a:rPr lang="en-US" dirty="0" smtClean="0"/>
              <a:t>Component def: 4 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sheet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plist</a:t>
            </a:r>
            <a:r>
              <a:rPr lang="en-US" dirty="0" smtClean="0"/>
              <a:t> file generated by </a:t>
            </a:r>
            <a:r>
              <a:rPr lang="en-US" dirty="0" err="1" smtClean="0"/>
              <a:t>Zwoptex</a:t>
            </a:r>
            <a:r>
              <a:rPr lang="en-US" dirty="0" smtClean="0"/>
              <a:t> or </a:t>
            </a:r>
            <a:r>
              <a:rPr lang="en-US" dirty="0" err="1" smtClean="0"/>
              <a:t>TexturePacker</a:t>
            </a:r>
            <a:r>
              <a:rPr lang="en-US" dirty="0" smtClean="0"/>
              <a:t> (without “.</a:t>
            </a:r>
            <a:r>
              <a:rPr lang="en-US" dirty="0" err="1" smtClean="0"/>
              <a:t>plist</a:t>
            </a:r>
            <a:r>
              <a:rPr lang="en-US" dirty="0" smtClean="0"/>
              <a:t>”)</a:t>
            </a:r>
          </a:p>
          <a:p>
            <a:pPr>
              <a:buFont typeface="Arial"/>
              <a:buChar char="•"/>
            </a:pPr>
            <a:r>
              <a:rPr lang="en-US" dirty="0" smtClean="0"/>
              <a:t>All frames in the </a:t>
            </a:r>
            <a:r>
              <a:rPr lang="en-US" dirty="0" err="1" smtClean="0"/>
              <a:t>plist</a:t>
            </a:r>
            <a:r>
              <a:rPr lang="en-US" dirty="0" smtClean="0"/>
              <a:t> are loaded in to cache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be empty</a:t>
            </a:r>
          </a:p>
        </p:txBody>
      </p:sp>
    </p:spTree>
    <p:extLst>
      <p:ext uri="{BB962C8B-B14F-4D97-AF65-F5344CB8AC3E}">
        <p14:creationId xmlns:p14="http://schemas.microsoft.com/office/powerpoint/2010/main" val="999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807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Component </a:t>
            </a:r>
            <a:r>
              <a:rPr lang="en-US" dirty="0" err="1" smtClean="0"/>
              <a:t>def</a:t>
            </a:r>
            <a:r>
              <a:rPr lang="en-US" dirty="0" smtClean="0"/>
              <a:t>: 3 keys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>
                <a:solidFill>
                  <a:srgbClr val="FF6600"/>
                </a:solidFill>
              </a:rPr>
              <a:t>sprite </a:t>
            </a:r>
          </a:p>
          <a:p>
            <a:pPr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Initial sprite/frame of the component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frame will be set for the component if </a:t>
            </a:r>
            <a:r>
              <a:rPr lang="en-US" dirty="0" smtClean="0">
                <a:solidFill>
                  <a:srgbClr val="FF6600"/>
                </a:solidFill>
              </a:rPr>
              <a:t>sheet</a:t>
            </a:r>
            <a:r>
              <a:rPr lang="en-US" dirty="0" smtClean="0"/>
              <a:t> is not empty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image will be initialized for the component if </a:t>
            </a:r>
            <a:r>
              <a:rPr lang="en-US" dirty="0" smtClean="0">
                <a:solidFill>
                  <a:srgbClr val="FF6600"/>
                </a:solidFill>
              </a:rPr>
              <a:t>sheet</a:t>
            </a:r>
            <a:r>
              <a:rPr lang="en-US" dirty="0" smtClean="0"/>
              <a:t> is empty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be empty</a:t>
            </a:r>
          </a:p>
        </p:txBody>
      </p:sp>
    </p:spTree>
    <p:extLst>
      <p:ext uri="{BB962C8B-B14F-4D97-AF65-F5344CB8AC3E}">
        <p14:creationId xmlns:p14="http://schemas.microsoft.com/office/powerpoint/2010/main" val="49344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610935"/>
          </a:xfrm>
        </p:spPr>
        <p:txBody>
          <a:bodyPr>
            <a:normAutofit/>
          </a:bodyPr>
          <a:lstStyle/>
          <a:p>
            <a:r>
              <a:rPr lang="en-US" dirty="0" smtClean="0"/>
              <a:t>Component </a:t>
            </a:r>
            <a:r>
              <a:rPr lang="en-US" dirty="0" err="1" smtClean="0"/>
              <a:t>def</a:t>
            </a:r>
            <a:r>
              <a:rPr lang="en-US" dirty="0" smtClean="0"/>
              <a:t>: 3 keys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 smtClean="0">
                <a:solidFill>
                  <a:srgbClr val="FF6600"/>
                </a:solidFill>
              </a:rPr>
              <a:t>tates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Dictionary</a:t>
            </a:r>
          </a:p>
          <a:p>
            <a:pPr>
              <a:buFont typeface="Arial"/>
              <a:buChar char="•"/>
            </a:pPr>
            <a:r>
              <a:rPr lang="en-US" dirty="0" smtClean="0"/>
              <a:t>One key per state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key is the name of state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be empty</a:t>
            </a:r>
          </a:p>
        </p:txBody>
      </p:sp>
    </p:spTree>
    <p:extLst>
      <p:ext uri="{BB962C8B-B14F-4D97-AF65-F5344CB8AC3E}">
        <p14:creationId xmlns:p14="http://schemas.microsoft.com/office/powerpoint/2010/main" val="178143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610935"/>
          </a:xfrm>
        </p:spPr>
        <p:txBody>
          <a:bodyPr/>
          <a:lstStyle/>
          <a:p>
            <a:r>
              <a:rPr lang="en-US" dirty="0" smtClean="0"/>
              <a:t>Component </a:t>
            </a:r>
            <a:r>
              <a:rPr lang="en-US" dirty="0" err="1" smtClean="0"/>
              <a:t>def</a:t>
            </a:r>
            <a:r>
              <a:rPr lang="en-US" dirty="0" smtClean="0"/>
              <a:t>: 3 keys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FF6600"/>
                </a:solidFill>
              </a:rPr>
              <a:t>child</a:t>
            </a:r>
          </a:p>
          <a:p>
            <a:pPr>
              <a:buFont typeface="Arial"/>
              <a:buChar char="•"/>
            </a:pPr>
            <a:r>
              <a:rPr lang="en-US" dirty="0" smtClean="0"/>
              <a:t>Dictionary</a:t>
            </a:r>
          </a:p>
          <a:p>
            <a:pPr>
              <a:buFont typeface="Arial"/>
              <a:buChar char="•"/>
            </a:pPr>
            <a:r>
              <a:rPr lang="en-US" dirty="0" smtClean="0"/>
              <a:t>One key per child</a:t>
            </a:r>
          </a:p>
        </p:txBody>
      </p:sp>
    </p:spTree>
    <p:extLst>
      <p:ext uri="{BB962C8B-B14F-4D97-AF65-F5344CB8AC3E}">
        <p14:creationId xmlns:p14="http://schemas.microsoft.com/office/powerpoint/2010/main" val="376004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610935"/>
          </a:xfrm>
        </p:spPr>
        <p:txBody>
          <a:bodyPr>
            <a:normAutofit/>
          </a:bodyPr>
          <a:lstStyle/>
          <a:p>
            <a:r>
              <a:rPr lang="en-US" dirty="0" smtClean="0"/>
              <a:t>Component states: 2 types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Animation</a:t>
            </a:r>
          </a:p>
          <a:p>
            <a:pPr>
              <a:buFont typeface="Arial"/>
              <a:buChar char="•"/>
            </a:pPr>
            <a:r>
              <a:rPr lang="en-US" dirty="0"/>
              <a:t>Animate frames </a:t>
            </a:r>
          </a:p>
          <a:p>
            <a:pPr>
              <a:buFont typeface="Arial"/>
              <a:buChar char="•"/>
            </a:pPr>
            <a:r>
              <a:rPr lang="en-US" dirty="0"/>
              <a:t>Scale</a:t>
            </a:r>
          </a:p>
          <a:p>
            <a:pPr>
              <a:buFont typeface="Arial"/>
              <a:buChar char="•"/>
            </a:pPr>
            <a:r>
              <a:rPr lang="en-US" dirty="0"/>
              <a:t>Rotate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Display frame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89291" y="2951601"/>
            <a:ext cx="3952712" cy="78709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go=&gt;{animation=&gt;{…}}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89291" y="4857073"/>
            <a:ext cx="3952712" cy="78709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idle=&gt;{sprite=&gt;”</a:t>
            </a:r>
            <a:r>
              <a:rPr lang="en-US" sz="2400" b="1" dirty="0" err="1" smtClean="0">
                <a:solidFill>
                  <a:schemeClr val="bg1"/>
                </a:solidFill>
              </a:rPr>
              <a:t>idle.png</a:t>
            </a:r>
            <a:r>
              <a:rPr lang="en-US" sz="2400" b="1" dirty="0" smtClean="0">
                <a:solidFill>
                  <a:schemeClr val="bg1"/>
                </a:solidFill>
              </a:rPr>
              <a:t>”}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7"/>
            <a:ext cx="7581901" cy="4789820"/>
          </a:xfrm>
        </p:spPr>
        <p:txBody>
          <a:bodyPr>
            <a:normAutofit/>
          </a:bodyPr>
          <a:lstStyle/>
          <a:p>
            <a:r>
              <a:rPr lang="en-US" dirty="0" smtClean="0"/>
              <a:t>Animate frames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type</a:t>
            </a:r>
            <a:r>
              <a:rPr lang="en-US" dirty="0" smtClean="0"/>
              <a:t>=frame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duration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key</a:t>
            </a:r>
          </a:p>
          <a:p>
            <a:pPr>
              <a:buFont typeface="Wingdings" charset="2"/>
              <a:buChar char="§"/>
            </a:pPr>
            <a:r>
              <a:rPr lang="en-US" dirty="0" err="1" smtClean="0">
                <a:solidFill>
                  <a:srgbClr val="FF6600"/>
                </a:solidFill>
              </a:rPr>
              <a:t>startframe</a:t>
            </a:r>
            <a:r>
              <a:rPr lang="en-US" dirty="0" smtClean="0">
                <a:solidFill>
                  <a:srgbClr val="FF6600"/>
                </a:solidFill>
              </a:rPr>
              <a:t>/</a:t>
            </a:r>
            <a:r>
              <a:rPr lang="en-US" dirty="0" err="1" smtClean="0">
                <a:solidFill>
                  <a:srgbClr val="FF6600"/>
                </a:solidFill>
              </a:rPr>
              <a:t>endframe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(can be &lt; </a:t>
            </a:r>
            <a:r>
              <a:rPr lang="en-US" dirty="0" err="1" smtClean="0"/>
              <a:t>startframe</a:t>
            </a:r>
            <a:r>
              <a:rPr lang="en-US" dirty="0" smtClean="0"/>
              <a:t>)</a:t>
            </a: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reverse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13710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774818"/>
            <a:ext cx="7581901" cy="4531464"/>
          </a:xfrm>
        </p:spPr>
        <p:txBody>
          <a:bodyPr>
            <a:normAutofit/>
          </a:bodyPr>
          <a:lstStyle/>
          <a:p>
            <a:r>
              <a:rPr lang="en-US" dirty="0" smtClean="0"/>
              <a:t>Scale state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type</a:t>
            </a:r>
            <a:r>
              <a:rPr lang="en-US" dirty="0" smtClean="0"/>
              <a:t>=scale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6600"/>
                </a:solidFill>
              </a:rPr>
              <a:t>c</a:t>
            </a:r>
            <a:r>
              <a:rPr lang="en-US" dirty="0" smtClean="0">
                <a:solidFill>
                  <a:srgbClr val="FF6600"/>
                </a:solidFill>
              </a:rPr>
              <a:t>lass</a:t>
            </a:r>
            <a:r>
              <a:rPr lang="en-US" dirty="0" smtClean="0"/>
              <a:t>: </a:t>
            </a:r>
            <a:r>
              <a:rPr lang="en-US" dirty="0" err="1" smtClean="0"/>
              <a:t>CCScaleTo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CCScaleBy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duration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scale/</a:t>
            </a:r>
            <a:r>
              <a:rPr lang="en-US" dirty="0" err="1" smtClean="0">
                <a:solidFill>
                  <a:srgbClr val="FF6600"/>
                </a:solidFill>
              </a:rPr>
              <a:t>scalex</a:t>
            </a:r>
            <a:r>
              <a:rPr lang="en-US" dirty="0" smtClean="0">
                <a:solidFill>
                  <a:srgbClr val="FF6600"/>
                </a:solidFill>
              </a:rPr>
              <a:t>/</a:t>
            </a:r>
            <a:r>
              <a:rPr lang="en-US" dirty="0" err="1" smtClean="0">
                <a:solidFill>
                  <a:srgbClr val="FF6600"/>
                </a:solidFill>
              </a:rPr>
              <a:t>scaley</a:t>
            </a: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angle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87368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7"/>
            <a:ext cx="7581901" cy="4789820"/>
          </a:xfrm>
        </p:spPr>
        <p:txBody>
          <a:bodyPr>
            <a:normAutofit/>
          </a:bodyPr>
          <a:lstStyle/>
          <a:p>
            <a:r>
              <a:rPr lang="en-US" dirty="0" smtClean="0"/>
              <a:t>Rotate state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type</a:t>
            </a:r>
            <a:r>
              <a:rPr lang="en-US" dirty="0" smtClean="0"/>
              <a:t>=rotate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6600"/>
                </a:solidFill>
              </a:rPr>
              <a:t>c</a:t>
            </a:r>
            <a:r>
              <a:rPr lang="en-US" dirty="0" smtClean="0">
                <a:solidFill>
                  <a:srgbClr val="FF6600"/>
                </a:solidFill>
              </a:rPr>
              <a:t>lass</a:t>
            </a:r>
            <a:r>
              <a:rPr lang="en-US" dirty="0" smtClean="0"/>
              <a:t>: </a:t>
            </a:r>
            <a:r>
              <a:rPr lang="en-US" dirty="0" err="1" smtClean="0"/>
              <a:t>CCRotateTo</a:t>
            </a:r>
            <a:r>
              <a:rPr lang="en-US" dirty="0" smtClean="0"/>
              <a:t> or </a:t>
            </a:r>
            <a:r>
              <a:rPr lang="en-US" dirty="0" err="1" smtClean="0"/>
              <a:t>CCRotateBy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duration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angle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86931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1863" y="2034988"/>
            <a:ext cx="7429500" cy="32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Framework v 0.99</a:t>
            </a:r>
          </a:p>
          <a:p>
            <a:r>
              <a:rPr lang="en-US" sz="2800" dirty="0" smtClean="0"/>
              <a:t>Coding style</a:t>
            </a:r>
          </a:p>
          <a:p>
            <a:r>
              <a:rPr lang="en-US" sz="2800" dirty="0" smtClean="0"/>
              <a:t>Cocos2d optimization</a:t>
            </a:r>
          </a:p>
          <a:p>
            <a:r>
              <a:rPr lang="en-US" sz="2800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7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975413"/>
          </a:xfrm>
        </p:spPr>
        <p:txBody>
          <a:bodyPr>
            <a:normAutofit/>
          </a:bodyPr>
          <a:lstStyle/>
          <a:p>
            <a:r>
              <a:rPr lang="en-US" dirty="0" smtClean="0"/>
              <a:t>Load child component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class</a:t>
            </a:r>
            <a:r>
              <a:rPr lang="en-US" dirty="0" smtClean="0"/>
              <a:t>: the class of child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extern</a:t>
            </a:r>
            <a:r>
              <a:rPr lang="en-US" dirty="0" smtClean="0"/>
              <a:t>: the </a:t>
            </a:r>
            <a:r>
              <a:rPr lang="en-US" dirty="0" err="1" smtClean="0"/>
              <a:t>def</a:t>
            </a:r>
            <a:r>
              <a:rPr lang="en-US" dirty="0" smtClean="0"/>
              <a:t> of the child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x/y</a:t>
            </a:r>
            <a:r>
              <a:rPr lang="en-US" dirty="0" smtClean="0"/>
              <a:t>: position(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z</a:t>
            </a:r>
            <a:r>
              <a:rPr lang="en-US" dirty="0" smtClean="0"/>
              <a:t>: z order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tag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 smtClean="0">
                <a:solidFill>
                  <a:srgbClr val="FF6600"/>
                </a:solidFill>
              </a:rPr>
              <a:t>tate</a:t>
            </a:r>
            <a:r>
              <a:rPr lang="en-US" dirty="0" smtClean="0"/>
              <a:t>: initial state, can be empty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3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9"/>
            <a:ext cx="7581901" cy="4682489"/>
          </a:xfrm>
        </p:spPr>
        <p:txBody>
          <a:bodyPr>
            <a:normAutofit/>
          </a:bodyPr>
          <a:lstStyle/>
          <a:p>
            <a:r>
              <a:rPr lang="en-US" dirty="0" smtClean="0"/>
              <a:t>States control</a:t>
            </a:r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void</a:t>
            </a:r>
            <a:r>
              <a:rPr lang="fi-FI" dirty="0"/>
              <a:t>) </a:t>
            </a:r>
            <a:r>
              <a:rPr lang="fi-FI" dirty="0" err="1">
                <a:solidFill>
                  <a:srgbClr val="FF6600"/>
                </a:solidFill>
              </a:rPr>
              <a:t>setState</a:t>
            </a:r>
            <a:r>
              <a:rPr lang="fi-FI" dirty="0" err="1"/>
              <a:t>:(NSString</a:t>
            </a:r>
            <a:r>
              <a:rPr lang="fi-FI" dirty="0"/>
              <a:t> *)</a:t>
            </a:r>
            <a:r>
              <a:rPr lang="fi-FI" dirty="0" err="1"/>
              <a:t>state</a:t>
            </a:r>
            <a:r>
              <a:rPr lang="fi-FI" dirty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setState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*)state </a:t>
            </a:r>
            <a:r>
              <a:rPr lang="en-US" dirty="0">
                <a:solidFill>
                  <a:srgbClr val="FF6600"/>
                </a:solidFill>
              </a:rPr>
              <a:t>context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context </a:t>
            </a:r>
            <a:r>
              <a:rPr lang="en-US" dirty="0">
                <a:solidFill>
                  <a:srgbClr val="FF6600"/>
                </a:solidFill>
              </a:rPr>
              <a:t>target</a:t>
            </a:r>
            <a:r>
              <a:rPr lang="en-US" dirty="0"/>
              <a:t>:(id) target </a:t>
            </a:r>
            <a:r>
              <a:rPr lang="en-US" dirty="0">
                <a:solidFill>
                  <a:srgbClr val="FF6600"/>
                </a:solidFill>
              </a:rPr>
              <a:t>selector</a:t>
            </a:r>
            <a:r>
              <a:rPr lang="en-US" dirty="0"/>
              <a:t>:(SEL) selector;</a:t>
            </a:r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void</a:t>
            </a:r>
            <a:r>
              <a:rPr lang="fi-FI" dirty="0"/>
              <a:t>) </a:t>
            </a:r>
            <a:r>
              <a:rPr lang="fi-FI" dirty="0" err="1">
                <a:solidFill>
                  <a:srgbClr val="FF6600"/>
                </a:solidFill>
              </a:rPr>
              <a:t>setStateForever</a:t>
            </a:r>
            <a:r>
              <a:rPr lang="fi-FI" dirty="0" err="1"/>
              <a:t>:(NSString</a:t>
            </a:r>
            <a:r>
              <a:rPr lang="fi-FI" dirty="0"/>
              <a:t> *) </a:t>
            </a:r>
            <a:r>
              <a:rPr lang="fi-FI" dirty="0" err="1"/>
              <a:t>state</a:t>
            </a:r>
            <a:r>
              <a:rPr lang="fi-FI" dirty="0" smtClean="0"/>
              <a:t>;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is-IS" dirty="0"/>
              <a:t>- (BOOL) </a:t>
            </a:r>
            <a:r>
              <a:rPr lang="is-IS" dirty="0">
                <a:solidFill>
                  <a:srgbClr val="FF6600"/>
                </a:solidFill>
              </a:rPr>
              <a:t>isStateRunning</a:t>
            </a:r>
            <a:r>
              <a:rPr lang="is-IS" dirty="0"/>
              <a:t>;</a:t>
            </a:r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void</a:t>
            </a:r>
            <a:r>
              <a:rPr lang="fi-FI" dirty="0"/>
              <a:t>) </a:t>
            </a:r>
            <a:r>
              <a:rPr lang="fi-FI" dirty="0" err="1">
                <a:solidFill>
                  <a:srgbClr val="FF6600"/>
                </a:solidFill>
              </a:rPr>
              <a:t>stopCurrentState</a:t>
            </a:r>
            <a:r>
              <a:rPr lang="fi-FI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spawnStates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state1, </a:t>
            </a:r>
            <a:r>
              <a:rPr lang="en-US" dirty="0" smtClean="0"/>
              <a:t>…;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47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9"/>
            <a:ext cx="7581901" cy="4414161"/>
          </a:xfrm>
        </p:spPr>
        <p:txBody>
          <a:bodyPr>
            <a:normAutofit/>
          </a:bodyPr>
          <a:lstStyle/>
          <a:p>
            <a:r>
              <a:rPr lang="en-US" dirty="0" smtClean="0"/>
              <a:t>Action control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runAction</a:t>
            </a:r>
            <a:r>
              <a:rPr lang="en-US" dirty="0"/>
              <a:t>:(</a:t>
            </a:r>
            <a:r>
              <a:rPr lang="en-US" dirty="0" err="1"/>
              <a:t>CCActionInterval</a:t>
            </a:r>
            <a:r>
              <a:rPr lang="en-US" dirty="0"/>
              <a:t> *) action </a:t>
            </a:r>
            <a:r>
              <a:rPr lang="en-US" dirty="0">
                <a:solidFill>
                  <a:srgbClr val="FF6600"/>
                </a:solidFill>
              </a:rPr>
              <a:t>context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context </a:t>
            </a:r>
            <a:r>
              <a:rPr lang="en-US" dirty="0">
                <a:solidFill>
                  <a:srgbClr val="FF6600"/>
                </a:solidFill>
              </a:rPr>
              <a:t>target</a:t>
            </a:r>
            <a:r>
              <a:rPr lang="en-US" dirty="0"/>
              <a:t>:(id) target </a:t>
            </a:r>
            <a:r>
              <a:rPr lang="en-US" dirty="0">
                <a:solidFill>
                  <a:srgbClr val="FF6600"/>
                </a:solidFill>
              </a:rPr>
              <a:t>selector</a:t>
            </a:r>
            <a:r>
              <a:rPr lang="en-US" dirty="0"/>
              <a:t>:(SEL) selector;</a:t>
            </a:r>
          </a:p>
        </p:txBody>
      </p:sp>
    </p:spTree>
    <p:extLst>
      <p:ext uri="{BB962C8B-B14F-4D97-AF65-F5344CB8AC3E}">
        <p14:creationId xmlns:p14="http://schemas.microsoft.com/office/powerpoint/2010/main" val="9015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9"/>
            <a:ext cx="7581901" cy="4414161"/>
          </a:xfrm>
        </p:spPr>
        <p:txBody>
          <a:bodyPr>
            <a:normAutofit/>
          </a:bodyPr>
          <a:lstStyle/>
          <a:p>
            <a:r>
              <a:rPr lang="en-US" dirty="0" smtClean="0"/>
              <a:t>Manage children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addComponent</a:t>
            </a:r>
            <a:r>
              <a:rPr lang="en-US" dirty="0"/>
              <a:t>:(</a:t>
            </a:r>
            <a:r>
              <a:rPr lang="en-US" dirty="0" err="1"/>
              <a:t>CCComponent</a:t>
            </a:r>
            <a:r>
              <a:rPr lang="en-US" dirty="0"/>
              <a:t> *) child </a:t>
            </a:r>
            <a:r>
              <a:rPr lang="en-US" dirty="0">
                <a:solidFill>
                  <a:srgbClr val="FF6600"/>
                </a:solidFill>
              </a:rPr>
              <a:t>z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z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addComponent</a:t>
            </a:r>
            <a:r>
              <a:rPr lang="en-US" dirty="0"/>
              <a:t>:(</a:t>
            </a:r>
            <a:r>
              <a:rPr lang="en-US" dirty="0" err="1"/>
              <a:t>CCComponent</a:t>
            </a:r>
            <a:r>
              <a:rPr lang="en-US" dirty="0"/>
              <a:t> *) child </a:t>
            </a:r>
            <a:r>
              <a:rPr lang="en-US" dirty="0">
                <a:solidFill>
                  <a:srgbClr val="FF6600"/>
                </a:solidFill>
              </a:rPr>
              <a:t>key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key </a:t>
            </a:r>
            <a:r>
              <a:rPr lang="en-US" dirty="0">
                <a:solidFill>
                  <a:srgbClr val="FF6600"/>
                </a:solidFill>
              </a:rPr>
              <a:t>z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)z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removeComponent</a:t>
            </a:r>
            <a:r>
              <a:rPr lang="en-US" dirty="0"/>
              <a:t>:(</a:t>
            </a:r>
            <a:r>
              <a:rPr lang="en-US" dirty="0" err="1"/>
              <a:t>CCComponent</a:t>
            </a:r>
            <a:r>
              <a:rPr lang="en-US" dirty="0"/>
              <a:t> *) child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void</a:t>
            </a:r>
            <a:r>
              <a:rPr lang="fi-FI" dirty="0"/>
              <a:t>) </a:t>
            </a:r>
            <a:r>
              <a:rPr lang="fi-FI" dirty="0" err="1">
                <a:solidFill>
                  <a:srgbClr val="FF6600"/>
                </a:solidFill>
              </a:rPr>
              <a:t>removeComponentByKey</a:t>
            </a:r>
            <a:r>
              <a:rPr lang="fi-FI" dirty="0" err="1"/>
              <a:t>:(NSString</a:t>
            </a:r>
            <a:r>
              <a:rPr lang="fi-FI" dirty="0"/>
              <a:t> *) </a:t>
            </a:r>
            <a:r>
              <a:rPr lang="fi-FI" dirty="0" err="1"/>
              <a:t>key</a:t>
            </a:r>
            <a:r>
              <a:rPr lang="fi-FI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9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8255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children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</a:t>
            </a:r>
            <a:r>
              <a:rPr lang="en-US" dirty="0" err="1"/>
              <a:t>CCComponent</a:t>
            </a:r>
            <a:r>
              <a:rPr lang="en-US" dirty="0"/>
              <a:t> *) </a:t>
            </a:r>
            <a:r>
              <a:rPr lang="en-US" dirty="0" err="1">
                <a:solidFill>
                  <a:srgbClr val="FF6600"/>
                </a:solidFill>
              </a:rPr>
              <a:t>componentByKey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key;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</a:t>
            </a:r>
            <a:r>
              <a:rPr lang="en-US" dirty="0" err="1"/>
              <a:t>CCComponent</a:t>
            </a:r>
            <a:r>
              <a:rPr lang="en-US" dirty="0"/>
              <a:t> *) </a:t>
            </a:r>
            <a:r>
              <a:rPr lang="en-US" dirty="0" err="1">
                <a:solidFill>
                  <a:srgbClr val="FF6600"/>
                </a:solidFill>
              </a:rPr>
              <a:t>componentByKeyRecursive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key;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</a:t>
            </a:r>
            <a:r>
              <a:rPr lang="en-US" dirty="0" err="1"/>
              <a:t>CCComponent</a:t>
            </a:r>
            <a:r>
              <a:rPr lang="en-US" dirty="0"/>
              <a:t> *) </a:t>
            </a:r>
            <a:r>
              <a:rPr lang="en-US" dirty="0">
                <a:solidFill>
                  <a:srgbClr val="FF6600"/>
                </a:solidFill>
              </a:rPr>
              <a:t>child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key;</a:t>
            </a:r>
          </a:p>
          <a:p>
            <a:pPr>
              <a:buFont typeface="Wingdings" charset="2"/>
              <a:buChar char="§"/>
            </a:pPr>
            <a:r>
              <a:rPr lang="de-DE" dirty="0"/>
              <a:t>- (</a:t>
            </a:r>
            <a:r>
              <a:rPr lang="de-DE" dirty="0" err="1"/>
              <a:t>CCComponent</a:t>
            </a:r>
            <a:r>
              <a:rPr lang="de-DE" dirty="0"/>
              <a:t> *) </a:t>
            </a:r>
            <a:r>
              <a:rPr lang="de-DE" dirty="0" err="1">
                <a:solidFill>
                  <a:srgbClr val="FF6600"/>
                </a:solidFill>
              </a:rPr>
              <a:t>componentByTag</a:t>
            </a:r>
            <a:r>
              <a:rPr lang="de-DE" dirty="0"/>
              <a:t>:(</a:t>
            </a:r>
            <a:r>
              <a:rPr lang="de-DE" dirty="0" err="1"/>
              <a:t>int</a:t>
            </a:r>
            <a:r>
              <a:rPr lang="de-DE" dirty="0"/>
              <a:t>) tag;</a:t>
            </a:r>
          </a:p>
          <a:p>
            <a:pPr>
              <a:buFont typeface="Wingdings" charset="2"/>
              <a:buChar char="§"/>
            </a:pPr>
            <a:r>
              <a:rPr lang="de-DE" dirty="0"/>
              <a:t>- (</a:t>
            </a:r>
            <a:r>
              <a:rPr lang="de-DE" dirty="0" err="1"/>
              <a:t>NSArray</a:t>
            </a:r>
            <a:r>
              <a:rPr lang="de-DE" dirty="0"/>
              <a:t> *) </a:t>
            </a:r>
            <a:r>
              <a:rPr lang="de-DE" dirty="0" err="1">
                <a:solidFill>
                  <a:srgbClr val="FF6600"/>
                </a:solidFill>
              </a:rPr>
              <a:t>componentsByTag</a:t>
            </a:r>
            <a:r>
              <a:rPr lang="de-DE" dirty="0"/>
              <a:t>:(</a:t>
            </a:r>
            <a:r>
              <a:rPr lang="de-DE" dirty="0" err="1"/>
              <a:t>int</a:t>
            </a:r>
            <a:r>
              <a:rPr lang="de-DE" dirty="0"/>
              <a:t>) tag;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</a:t>
            </a:r>
            <a:r>
              <a:rPr lang="en-US" dirty="0" err="1"/>
              <a:t>CCComponent</a:t>
            </a:r>
            <a:r>
              <a:rPr lang="en-US" dirty="0"/>
              <a:t> *) </a:t>
            </a:r>
            <a:r>
              <a:rPr lang="en-US" dirty="0" err="1">
                <a:solidFill>
                  <a:srgbClr val="FF6600"/>
                </a:solidFill>
              </a:rPr>
              <a:t>componentAtPoint</a:t>
            </a:r>
            <a:r>
              <a:rPr lang="en-US" dirty="0"/>
              <a:t>:(</a:t>
            </a:r>
            <a:r>
              <a:rPr lang="en-US" dirty="0" err="1"/>
              <a:t>CGPoint</a:t>
            </a:r>
            <a:r>
              <a:rPr lang="en-US" dirty="0"/>
              <a:t>) </a:t>
            </a:r>
            <a:r>
              <a:rPr lang="en-US" dirty="0" err="1"/>
              <a:t>pos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02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1374" y="1939874"/>
            <a:ext cx="3861987" cy="3784443"/>
          </a:xfrm>
        </p:spPr>
        <p:txBody>
          <a:bodyPr>
            <a:normAutofit/>
          </a:bodyPr>
          <a:lstStyle/>
          <a:p>
            <a:r>
              <a:rPr lang="en-US" dirty="0" smtClean="0"/>
              <a:t>Manage </a:t>
            </a:r>
            <a:r>
              <a:rPr lang="en-US" dirty="0"/>
              <a:t>resources</a:t>
            </a:r>
          </a:p>
          <a:p>
            <a:r>
              <a:rPr lang="en-US" dirty="0" smtClean="0"/>
              <a:t>Gesture </a:t>
            </a:r>
            <a:r>
              <a:rPr lang="en-US" dirty="0"/>
              <a:t>recognizer</a:t>
            </a:r>
          </a:p>
          <a:p>
            <a:r>
              <a:rPr lang="en-US" dirty="0" smtClean="0"/>
              <a:t>Touch </a:t>
            </a:r>
            <a:r>
              <a:rPr lang="en-US" dirty="0"/>
              <a:t>helper</a:t>
            </a:r>
          </a:p>
          <a:p>
            <a:r>
              <a:rPr lang="en-US" dirty="0" smtClean="0"/>
              <a:t>Following</a:t>
            </a:r>
            <a:r>
              <a:rPr lang="en-US" dirty="0"/>
              <a:t>, scaling, scrolling</a:t>
            </a:r>
          </a:p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891" y="1939874"/>
            <a:ext cx="4120389" cy="431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 components</a:t>
            </a:r>
          </a:p>
          <a:p>
            <a:r>
              <a:rPr lang="en-US" dirty="0" smtClean="0"/>
              <a:t>Children groups</a:t>
            </a:r>
          </a:p>
          <a:p>
            <a:r>
              <a:rPr lang="en-US" dirty="0" smtClean="0"/>
              <a:t>Touch, accelerometer, shake</a:t>
            </a:r>
          </a:p>
          <a:p>
            <a:r>
              <a:rPr lang="en-US" dirty="0" smtClean="0"/>
              <a:t>Application states change</a:t>
            </a:r>
          </a:p>
          <a:p>
            <a:r>
              <a:rPr lang="en-US" dirty="0" smtClean="0"/>
              <a:t>Scheduler</a:t>
            </a:r>
          </a:p>
          <a:p>
            <a:r>
              <a:rPr lang="en-US" dirty="0" smtClean="0"/>
              <a:t>Pause/resume game</a:t>
            </a:r>
          </a:p>
        </p:txBody>
      </p:sp>
    </p:spTree>
    <p:extLst>
      <p:ext uri="{BB962C8B-B14F-4D97-AF65-F5344CB8AC3E}">
        <p14:creationId xmlns:p14="http://schemas.microsoft.com/office/powerpoint/2010/main" val="212723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3" y="1939873"/>
            <a:ext cx="7412131" cy="475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Inherite</a:t>
            </a:r>
            <a:r>
              <a:rPr lang="en-US" dirty="0" smtClean="0"/>
              <a:t> from </a:t>
            </a:r>
            <a:r>
              <a:rPr lang="en-US" dirty="0" err="1" smtClean="0"/>
              <a:t>CCScene</a:t>
            </a:r>
            <a:endParaRPr lang="en-US" dirty="0" smtClean="0"/>
          </a:p>
          <a:p>
            <a:r>
              <a:rPr lang="en-US" dirty="0" smtClean="0"/>
              <a:t>Has a layer as action layer (</a:t>
            </a:r>
            <a:r>
              <a:rPr lang="en-US" dirty="0" smtClean="0">
                <a:solidFill>
                  <a:srgbClr val="FF6600"/>
                </a:solidFill>
              </a:rPr>
              <a:t>_layer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05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2" y="1904097"/>
            <a:ext cx="7232480" cy="475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 components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All components are placed in action layer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If you add another layer to the context, it is not add to the action layer</a:t>
            </a:r>
          </a:p>
        </p:txBody>
      </p:sp>
    </p:spTree>
    <p:extLst>
      <p:ext uri="{BB962C8B-B14F-4D97-AF65-F5344CB8AC3E}">
        <p14:creationId xmlns:p14="http://schemas.microsoft.com/office/powerpoint/2010/main" val="358611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2" y="1904097"/>
            <a:ext cx="7232480" cy="475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 components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addComponent</a:t>
            </a:r>
            <a:r>
              <a:rPr lang="en-US" dirty="0"/>
              <a:t>:(</a:t>
            </a:r>
            <a:r>
              <a:rPr lang="en-US" dirty="0" err="1"/>
              <a:t>CCComponent</a:t>
            </a:r>
            <a:r>
              <a:rPr lang="en-US" dirty="0"/>
              <a:t> *) child </a:t>
            </a:r>
            <a:r>
              <a:rPr lang="en-US" dirty="0">
                <a:solidFill>
                  <a:srgbClr val="FF6600"/>
                </a:solidFill>
              </a:rPr>
              <a:t>z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z </a:t>
            </a:r>
            <a:r>
              <a:rPr lang="en-US" dirty="0">
                <a:solidFill>
                  <a:srgbClr val="FF6600"/>
                </a:solidFill>
              </a:rPr>
              <a:t>tag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tag;</a:t>
            </a:r>
          </a:p>
          <a:p>
            <a:pPr>
              <a:buFont typeface="Wingdings" charset="2"/>
              <a:buChar char="§"/>
            </a:pPr>
            <a:r>
              <a:rPr lang="ro-RO" dirty="0"/>
              <a:t>- (void) </a:t>
            </a:r>
            <a:r>
              <a:rPr lang="ro-RO" dirty="0">
                <a:solidFill>
                  <a:srgbClr val="FF6600"/>
                </a:solidFill>
              </a:rPr>
              <a:t>removeComponent</a:t>
            </a:r>
            <a:r>
              <a:rPr lang="ro-RO" dirty="0"/>
              <a:t>:(CCComponent *) child </a:t>
            </a:r>
            <a:r>
              <a:rPr lang="ro-RO" dirty="0">
                <a:solidFill>
                  <a:srgbClr val="FF6600"/>
                </a:solidFill>
              </a:rPr>
              <a:t>cleanup</a:t>
            </a:r>
            <a:r>
              <a:rPr lang="ro-RO" dirty="0"/>
              <a:t>:(BOOL) cleanup</a:t>
            </a:r>
            <a:r>
              <a:rPr lang="ro-RO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void</a:t>
            </a:r>
            <a:r>
              <a:rPr lang="fi-FI" dirty="0"/>
              <a:t>) </a:t>
            </a:r>
            <a:r>
              <a:rPr lang="fi-FI" dirty="0" err="1">
                <a:solidFill>
                  <a:srgbClr val="FF6600"/>
                </a:solidFill>
              </a:rPr>
              <a:t>addChild</a:t>
            </a:r>
            <a:r>
              <a:rPr lang="fi-FI" dirty="0" err="1"/>
              <a:t>:(CCNode</a:t>
            </a:r>
            <a:r>
              <a:rPr lang="fi-FI" dirty="0"/>
              <a:t> *)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>
                <a:solidFill>
                  <a:srgbClr val="FF6600"/>
                </a:solidFill>
              </a:rPr>
              <a:t>z</a:t>
            </a:r>
            <a:r>
              <a:rPr lang="fi-FI" dirty="0" err="1"/>
              <a:t>:(int</a:t>
            </a:r>
            <a:r>
              <a:rPr lang="fi-FI" dirty="0"/>
              <a:t>) z </a:t>
            </a:r>
            <a:r>
              <a:rPr lang="fi-FI" dirty="0" err="1">
                <a:solidFill>
                  <a:srgbClr val="FF6600"/>
                </a:solidFill>
              </a:rPr>
              <a:t>tag</a:t>
            </a:r>
            <a:r>
              <a:rPr lang="fi-FI" dirty="0" err="1"/>
              <a:t>:(int</a:t>
            </a:r>
            <a:r>
              <a:rPr lang="fi-FI" dirty="0"/>
              <a:t>) </a:t>
            </a:r>
            <a:r>
              <a:rPr lang="fi-FI" dirty="0" err="1"/>
              <a:t>tag</a:t>
            </a:r>
            <a:r>
              <a:rPr lang="fi-FI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void</a:t>
            </a:r>
            <a:r>
              <a:rPr lang="fi-FI" dirty="0"/>
              <a:t>) </a:t>
            </a:r>
            <a:r>
              <a:rPr lang="fi-FI" dirty="0" err="1">
                <a:solidFill>
                  <a:srgbClr val="FF6600"/>
                </a:solidFill>
              </a:rPr>
              <a:t>removeChild</a:t>
            </a:r>
            <a:r>
              <a:rPr lang="fi-FI" dirty="0" err="1"/>
              <a:t>:(CCNode</a:t>
            </a:r>
            <a:r>
              <a:rPr lang="fi-FI" dirty="0"/>
              <a:t> *)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>
                <a:solidFill>
                  <a:srgbClr val="FF6600"/>
                </a:solidFill>
              </a:rPr>
              <a:t>cleanup</a:t>
            </a:r>
            <a:r>
              <a:rPr lang="fi-FI" dirty="0" err="1"/>
              <a:t>:(BOOL)cleanup</a:t>
            </a:r>
            <a:r>
              <a:rPr lang="fi-FI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42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2" y="1904097"/>
            <a:ext cx="7232480" cy="475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 components</a:t>
            </a:r>
          </a:p>
          <a:p>
            <a:pPr>
              <a:buFont typeface="Wingdings" charset="2"/>
              <a:buChar char="§"/>
            </a:pPr>
            <a:r>
              <a:rPr lang="de-DE" dirty="0"/>
              <a:t>- (</a:t>
            </a:r>
            <a:r>
              <a:rPr lang="de-DE" dirty="0" err="1"/>
              <a:t>NSArray</a:t>
            </a:r>
            <a:r>
              <a:rPr lang="de-DE" dirty="0"/>
              <a:t> *) </a:t>
            </a:r>
            <a:r>
              <a:rPr lang="de-DE" dirty="0" err="1">
                <a:solidFill>
                  <a:srgbClr val="FF6600"/>
                </a:solidFill>
              </a:rPr>
              <a:t>allChildsByTag</a:t>
            </a:r>
            <a:r>
              <a:rPr lang="de-DE" dirty="0"/>
              <a:t>:(</a:t>
            </a:r>
            <a:r>
              <a:rPr lang="de-DE" dirty="0" err="1"/>
              <a:t>int</a:t>
            </a:r>
            <a:r>
              <a:rPr lang="de-DE" dirty="0"/>
              <a:t>) tag;</a:t>
            </a:r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CCNode</a:t>
            </a:r>
            <a:r>
              <a:rPr lang="fi-FI" dirty="0"/>
              <a:t> *) </a:t>
            </a:r>
            <a:r>
              <a:rPr lang="fi-FI" dirty="0" err="1">
                <a:solidFill>
                  <a:srgbClr val="FF6600"/>
                </a:solidFill>
              </a:rPr>
              <a:t>getChildAtPoint</a:t>
            </a:r>
            <a:r>
              <a:rPr lang="fi-FI" dirty="0" err="1"/>
              <a:t>:(CGPoint</a:t>
            </a:r>
            <a:r>
              <a:rPr lang="fi-FI" dirty="0"/>
              <a:t>) </a:t>
            </a:r>
            <a:r>
              <a:rPr lang="fi-FI" dirty="0" err="1"/>
              <a:t>pos</a:t>
            </a:r>
            <a:r>
              <a:rPr lang="fi-FI" dirty="0"/>
              <a:t>;</a:t>
            </a:r>
          </a:p>
          <a:p>
            <a:pPr>
              <a:buFont typeface="Wingdings" charset="2"/>
              <a:buChar char="§"/>
            </a:pPr>
            <a:r>
              <a:rPr lang="de-DE" dirty="0"/>
              <a:t>- (</a:t>
            </a:r>
            <a:r>
              <a:rPr lang="de-DE" dirty="0" err="1"/>
              <a:t>CCLayer</a:t>
            </a:r>
            <a:r>
              <a:rPr lang="de-DE" dirty="0"/>
              <a:t> *) </a:t>
            </a:r>
            <a:r>
              <a:rPr lang="de-DE" dirty="0" err="1">
                <a:solidFill>
                  <a:srgbClr val="FF6600"/>
                </a:solidFill>
              </a:rPr>
              <a:t>getLayerByTag</a:t>
            </a:r>
            <a:r>
              <a:rPr lang="de-DE" dirty="0"/>
              <a:t>:(</a:t>
            </a:r>
            <a:r>
              <a:rPr lang="de-DE" dirty="0" err="1"/>
              <a:t>int</a:t>
            </a:r>
            <a:r>
              <a:rPr lang="de-DE" dirty="0"/>
              <a:t>) tag;</a:t>
            </a:r>
          </a:p>
        </p:txBody>
      </p:sp>
    </p:spTree>
    <p:extLst>
      <p:ext uri="{BB962C8B-B14F-4D97-AF65-F5344CB8AC3E}">
        <p14:creationId xmlns:p14="http://schemas.microsoft.com/office/powerpoint/2010/main" val="364697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1749287"/>
            <a:ext cx="7581901" cy="2740667"/>
          </a:xfrm>
        </p:spPr>
        <p:txBody>
          <a:bodyPr/>
          <a:lstStyle/>
          <a:p>
            <a:r>
              <a:rPr lang="en-US" sz="8000" dirty="0" smtClean="0"/>
              <a:t>Framework 0.99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9"/>
            <a:ext cx="7581901" cy="4400952"/>
          </a:xfrm>
        </p:spPr>
        <p:txBody>
          <a:bodyPr/>
          <a:lstStyle/>
          <a:p>
            <a:r>
              <a:rPr lang="en-US" dirty="0" smtClean="0"/>
              <a:t>Children groups</a:t>
            </a:r>
          </a:p>
          <a:p>
            <a:pPr>
              <a:buFont typeface="Wingdings" charset="2"/>
              <a:buChar char="§"/>
            </a:pPr>
            <a:r>
              <a:rPr lang="tr-TR" dirty="0"/>
              <a:t>- (</a:t>
            </a:r>
            <a:r>
              <a:rPr lang="tr-TR" dirty="0" err="1"/>
              <a:t>void</a:t>
            </a:r>
            <a:r>
              <a:rPr lang="tr-TR" dirty="0"/>
              <a:t>) </a:t>
            </a:r>
            <a:r>
              <a:rPr lang="tr-TR" dirty="0" err="1">
                <a:solidFill>
                  <a:srgbClr val="FF6600"/>
                </a:solidFill>
              </a:rPr>
              <a:t>addGroup</a:t>
            </a:r>
            <a:r>
              <a:rPr lang="tr-TR" dirty="0"/>
              <a:t>:(</a:t>
            </a:r>
            <a:r>
              <a:rPr lang="tr-TR" dirty="0" err="1"/>
              <a:t>int</a:t>
            </a:r>
            <a:r>
              <a:rPr lang="tr-TR" dirty="0"/>
              <a:t>) </a:t>
            </a:r>
            <a:r>
              <a:rPr lang="tr-TR" dirty="0" err="1"/>
              <a:t>gid</a:t>
            </a:r>
            <a:r>
              <a:rPr lang="tr-TR" dirty="0"/>
              <a:t>;</a:t>
            </a:r>
          </a:p>
          <a:p>
            <a:pPr>
              <a:buFont typeface="Wingdings" charset="2"/>
              <a:buChar char="§"/>
            </a:pPr>
            <a:r>
              <a:rPr lang="tr-TR" dirty="0"/>
              <a:t>- (</a:t>
            </a:r>
            <a:r>
              <a:rPr lang="tr-TR" dirty="0" err="1"/>
              <a:t>void</a:t>
            </a:r>
            <a:r>
              <a:rPr lang="tr-TR" dirty="0"/>
              <a:t>) </a:t>
            </a:r>
            <a:r>
              <a:rPr lang="tr-TR" dirty="0" err="1">
                <a:solidFill>
                  <a:srgbClr val="FF6600"/>
                </a:solidFill>
              </a:rPr>
              <a:t>emptyGroup</a:t>
            </a:r>
            <a:r>
              <a:rPr lang="tr-TR" dirty="0"/>
              <a:t>:(</a:t>
            </a:r>
            <a:r>
              <a:rPr lang="tr-TR" dirty="0" err="1"/>
              <a:t>int</a:t>
            </a:r>
            <a:r>
              <a:rPr lang="tr-TR" dirty="0"/>
              <a:t>) </a:t>
            </a:r>
            <a:r>
              <a:rPr lang="tr-TR" dirty="0" err="1"/>
              <a:t>gid</a:t>
            </a:r>
            <a:r>
              <a:rPr lang="tr-TR" dirty="0"/>
              <a:t>;</a:t>
            </a:r>
          </a:p>
          <a:p>
            <a:pPr>
              <a:buFont typeface="Wingdings" charset="2"/>
              <a:buChar char="§"/>
            </a:pPr>
            <a:r>
              <a:rPr lang="tr-TR" dirty="0"/>
              <a:t>- (</a:t>
            </a:r>
            <a:r>
              <a:rPr lang="tr-TR" dirty="0" err="1"/>
              <a:t>int</a:t>
            </a:r>
            <a:r>
              <a:rPr lang="tr-TR" dirty="0"/>
              <a:t>) </a:t>
            </a:r>
            <a:r>
              <a:rPr lang="tr-TR" dirty="0" err="1">
                <a:solidFill>
                  <a:srgbClr val="FF6600"/>
                </a:solidFill>
              </a:rPr>
              <a:t>actorCount</a:t>
            </a:r>
            <a:r>
              <a:rPr lang="tr-TR" dirty="0"/>
              <a:t>:(</a:t>
            </a:r>
            <a:r>
              <a:rPr lang="tr-TR" dirty="0" err="1"/>
              <a:t>int</a:t>
            </a:r>
            <a:r>
              <a:rPr lang="tr-TR" dirty="0"/>
              <a:t>) </a:t>
            </a:r>
            <a:r>
              <a:rPr lang="tr-TR" dirty="0" err="1"/>
              <a:t>gid</a:t>
            </a:r>
            <a:r>
              <a:rPr lang="tr-TR" dirty="0"/>
              <a:t>;</a:t>
            </a:r>
          </a:p>
          <a:p>
            <a:pPr>
              <a:buFont typeface="Wingdings" charset="2"/>
              <a:buChar char="§"/>
            </a:pPr>
            <a:r>
              <a:rPr lang="tr-TR" dirty="0"/>
              <a:t>- (</a:t>
            </a:r>
            <a:r>
              <a:rPr lang="tr-TR" dirty="0" err="1"/>
              <a:t>NSArray</a:t>
            </a:r>
            <a:r>
              <a:rPr lang="tr-TR" dirty="0"/>
              <a:t> *) </a:t>
            </a:r>
            <a:r>
              <a:rPr lang="tr-TR" dirty="0" err="1">
                <a:solidFill>
                  <a:srgbClr val="FF6600"/>
                </a:solidFill>
              </a:rPr>
              <a:t>getAllActors</a:t>
            </a:r>
            <a:r>
              <a:rPr lang="tr-TR" dirty="0"/>
              <a:t>:(</a:t>
            </a:r>
            <a:r>
              <a:rPr lang="tr-TR" dirty="0" err="1"/>
              <a:t>int</a:t>
            </a:r>
            <a:r>
              <a:rPr lang="tr-TR" dirty="0"/>
              <a:t>) </a:t>
            </a:r>
            <a:r>
              <a:rPr lang="tr-TR" dirty="0" err="1"/>
              <a:t>gid</a:t>
            </a:r>
            <a:r>
              <a:rPr lang="tr-TR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2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634913"/>
          </a:xfrm>
        </p:spPr>
        <p:txBody>
          <a:bodyPr/>
          <a:lstStyle/>
          <a:p>
            <a:r>
              <a:rPr lang="en-US" dirty="0" smtClean="0"/>
              <a:t>Children groups – manage children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addActor</a:t>
            </a:r>
            <a:r>
              <a:rPr lang="en-US" dirty="0"/>
              <a:t>:(</a:t>
            </a:r>
            <a:r>
              <a:rPr lang="en-US" dirty="0" err="1"/>
              <a:t>CCNode</a:t>
            </a:r>
            <a:r>
              <a:rPr lang="en-US" dirty="0"/>
              <a:t> *) actor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gid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z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z </a:t>
            </a:r>
            <a:r>
              <a:rPr lang="en-US" dirty="0">
                <a:solidFill>
                  <a:srgbClr val="FF6600"/>
                </a:solidFill>
              </a:rPr>
              <a:t>tag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tag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removeActor</a:t>
            </a:r>
            <a:r>
              <a:rPr lang="en-US" dirty="0"/>
              <a:t>:(</a:t>
            </a:r>
            <a:r>
              <a:rPr lang="en-US" dirty="0" err="1"/>
              <a:t>CCNode</a:t>
            </a:r>
            <a:r>
              <a:rPr lang="en-US" dirty="0"/>
              <a:t> *) actor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gid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cleanup</a:t>
            </a:r>
            <a:r>
              <a:rPr lang="en-US" dirty="0"/>
              <a:t>:(BOOL) cleanup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removeAllActorsByTag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tag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gid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cleanup</a:t>
            </a:r>
            <a:r>
              <a:rPr lang="en-US" dirty="0"/>
              <a:t>:(BOOL) cleanup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removeActorByTag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tag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gid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cleanup</a:t>
            </a:r>
            <a:r>
              <a:rPr lang="en-US" dirty="0"/>
              <a:t>:(BOOL) cleanup;</a:t>
            </a:r>
          </a:p>
        </p:txBody>
      </p:sp>
    </p:spTree>
    <p:extLst>
      <p:ext uri="{BB962C8B-B14F-4D97-AF65-F5344CB8AC3E}">
        <p14:creationId xmlns:p14="http://schemas.microsoft.com/office/powerpoint/2010/main" val="168671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children in group</a:t>
            </a:r>
          </a:p>
          <a:p>
            <a:r>
              <a:rPr lang="en-US" dirty="0"/>
              <a:t>- (</a:t>
            </a:r>
            <a:r>
              <a:rPr lang="en-US" dirty="0" err="1"/>
              <a:t>CCNode</a:t>
            </a:r>
            <a:r>
              <a:rPr lang="en-US" dirty="0"/>
              <a:t> *) </a:t>
            </a:r>
            <a:r>
              <a:rPr lang="en-US" dirty="0" err="1">
                <a:solidFill>
                  <a:srgbClr val="FF6600"/>
                </a:solidFill>
              </a:rPr>
              <a:t>getActorByTag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tag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gid</a:t>
            </a:r>
            <a:r>
              <a:rPr lang="en-US" dirty="0"/>
              <a:t>;</a:t>
            </a:r>
          </a:p>
          <a:p>
            <a:r>
              <a:rPr lang="en-US" dirty="0"/>
              <a:t>- (</a:t>
            </a:r>
            <a:r>
              <a:rPr lang="en-US" dirty="0" err="1"/>
              <a:t>NSArray</a:t>
            </a:r>
            <a:r>
              <a:rPr lang="en-US" dirty="0"/>
              <a:t> *) </a:t>
            </a:r>
            <a:r>
              <a:rPr lang="en-US" dirty="0" err="1">
                <a:solidFill>
                  <a:srgbClr val="FF6600"/>
                </a:solidFill>
              </a:rPr>
              <a:t>allActorByTag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tag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gid</a:t>
            </a:r>
            <a:r>
              <a:rPr lang="en-US" dirty="0"/>
              <a:t>;</a:t>
            </a:r>
          </a:p>
          <a:p>
            <a:r>
              <a:rPr lang="en-US" dirty="0"/>
              <a:t>- (</a:t>
            </a:r>
            <a:r>
              <a:rPr lang="en-US" dirty="0" err="1"/>
              <a:t>CCNode</a:t>
            </a:r>
            <a:r>
              <a:rPr lang="en-US" dirty="0"/>
              <a:t> *) </a:t>
            </a:r>
            <a:r>
              <a:rPr lang="en-US" dirty="0" err="1">
                <a:solidFill>
                  <a:srgbClr val="FF6600"/>
                </a:solidFill>
              </a:rPr>
              <a:t>getActorAtPoint</a:t>
            </a:r>
            <a:r>
              <a:rPr lang="en-US" dirty="0"/>
              <a:t>:(</a:t>
            </a:r>
            <a:r>
              <a:rPr lang="en-US" dirty="0" err="1"/>
              <a:t>CGPoint</a:t>
            </a:r>
            <a:r>
              <a:rPr lang="en-US" dirty="0"/>
              <a:t>)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195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417663"/>
          </a:xfrm>
        </p:spPr>
        <p:txBody>
          <a:bodyPr/>
          <a:lstStyle/>
          <a:p>
            <a:r>
              <a:rPr lang="en-US" dirty="0" smtClean="0"/>
              <a:t>Batch node – </a:t>
            </a:r>
            <a:r>
              <a:rPr lang="en-US" dirty="0" err="1" smtClean="0"/>
              <a:t>CCSpriteBatchNode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fi-FI" dirty="0"/>
              <a:t>- (</a:t>
            </a:r>
            <a:r>
              <a:rPr lang="fi-FI" dirty="0" err="1"/>
              <a:t>void</a:t>
            </a:r>
            <a:r>
              <a:rPr lang="fi-FI" dirty="0"/>
              <a:t>) </a:t>
            </a:r>
            <a:r>
              <a:rPr lang="fi-FI" dirty="0" err="1">
                <a:solidFill>
                  <a:srgbClr val="FF6600"/>
                </a:solidFill>
              </a:rPr>
              <a:t>addBatchNode</a:t>
            </a:r>
            <a:r>
              <a:rPr lang="fi-FI" dirty="0" err="1"/>
              <a:t>:(CCSpriteBatchNode</a:t>
            </a:r>
            <a:r>
              <a:rPr lang="fi-FI" dirty="0"/>
              <a:t> *) </a:t>
            </a:r>
            <a:r>
              <a:rPr lang="fi-FI" dirty="0" err="1"/>
              <a:t>node</a:t>
            </a:r>
            <a:r>
              <a:rPr lang="fi-FI" dirty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addActor</a:t>
            </a:r>
            <a:r>
              <a:rPr lang="en-US" dirty="0"/>
              <a:t>:(</a:t>
            </a:r>
            <a:r>
              <a:rPr lang="en-US" dirty="0" err="1"/>
              <a:t>CCSprite</a:t>
            </a:r>
            <a:r>
              <a:rPr lang="en-US" dirty="0"/>
              <a:t> *)actor </a:t>
            </a:r>
            <a:r>
              <a:rPr lang="en-US" dirty="0">
                <a:solidFill>
                  <a:srgbClr val="FF6600"/>
                </a:solidFill>
              </a:rPr>
              <a:t>batch</a:t>
            </a:r>
            <a:r>
              <a:rPr lang="en-US" dirty="0"/>
              <a:t>:(</a:t>
            </a:r>
            <a:r>
              <a:rPr lang="en-US" dirty="0" err="1"/>
              <a:t>CCSpriteBatchNode</a:t>
            </a:r>
            <a:r>
              <a:rPr lang="en-US" dirty="0"/>
              <a:t> *) node </a:t>
            </a:r>
            <a:r>
              <a:rPr lang="en-US" dirty="0">
                <a:solidFill>
                  <a:srgbClr val="FF6600"/>
                </a:solidFill>
              </a:rPr>
              <a:t>group</a:t>
            </a:r>
            <a:r>
              <a:rPr lang="en-US" dirty="0"/>
              <a:t>:(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gid</a:t>
            </a:r>
            <a:r>
              <a:rPr lang="en-US" dirty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addActor</a:t>
            </a:r>
            <a:r>
              <a:rPr lang="en-US" dirty="0"/>
              <a:t>:(</a:t>
            </a:r>
            <a:r>
              <a:rPr lang="en-US" dirty="0" err="1"/>
              <a:t>CCSprite</a:t>
            </a:r>
            <a:r>
              <a:rPr lang="en-US" dirty="0"/>
              <a:t> *)actor </a:t>
            </a:r>
            <a:r>
              <a:rPr lang="en-US" dirty="0">
                <a:solidFill>
                  <a:srgbClr val="FF6600"/>
                </a:solidFill>
              </a:rPr>
              <a:t>batch</a:t>
            </a:r>
            <a:r>
              <a:rPr lang="en-US" dirty="0"/>
              <a:t>:(</a:t>
            </a:r>
            <a:r>
              <a:rPr lang="en-US" dirty="0" err="1"/>
              <a:t>CCSpriteBatchNode</a:t>
            </a:r>
            <a:r>
              <a:rPr lang="en-US" dirty="0"/>
              <a:t> *) node;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0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9464" y="1939873"/>
            <a:ext cx="7581901" cy="475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Touch, accelerometer, shake, application </a:t>
            </a:r>
            <a:r>
              <a:rPr lang="en-US" dirty="0"/>
              <a:t>states </a:t>
            </a:r>
            <a:r>
              <a:rPr lang="en-US" dirty="0" smtClean="0"/>
              <a:t>change</a:t>
            </a:r>
            <a:endParaRPr lang="cs-CZ" dirty="0"/>
          </a:p>
          <a:p>
            <a:pPr>
              <a:buFont typeface="Wingdings" charset="2"/>
              <a:buChar char="§"/>
            </a:pPr>
            <a:r>
              <a:rPr lang="tr-TR" dirty="0" smtClean="0"/>
              <a:t>BOOL </a:t>
            </a:r>
            <a:r>
              <a:rPr lang="tr-TR" dirty="0">
                <a:solidFill>
                  <a:srgbClr val="FF6600"/>
                </a:solidFill>
              </a:rPr>
              <a:t>_</a:t>
            </a:r>
            <a:r>
              <a:rPr lang="tr-TR" dirty="0" err="1">
                <a:solidFill>
                  <a:srgbClr val="FF6600"/>
                </a:solidFill>
              </a:rPr>
              <a:t>isAccelerometerEnabled</a:t>
            </a:r>
            <a:r>
              <a:rPr lang="tr-TR" dirty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FF6600"/>
                </a:solidFill>
              </a:rPr>
              <a:t>_</a:t>
            </a:r>
            <a:r>
              <a:rPr lang="en-US" dirty="0" err="1">
                <a:solidFill>
                  <a:srgbClr val="FF6600"/>
                </a:solidFill>
              </a:rPr>
              <a:t>interestedStateChanges</a:t>
            </a:r>
            <a:r>
              <a:rPr lang="en-US" dirty="0"/>
              <a:t>;</a:t>
            </a:r>
          </a:p>
          <a:p>
            <a:pPr>
              <a:buFont typeface="Wingdings" charset="2"/>
              <a:buChar char="§"/>
            </a:pPr>
            <a:r>
              <a:rPr lang="fi-FI" dirty="0"/>
              <a:t>B</a:t>
            </a:r>
            <a:r>
              <a:rPr lang="fi-FI" dirty="0" smtClean="0"/>
              <a:t>OOL </a:t>
            </a:r>
            <a:r>
              <a:rPr lang="fi-FI" dirty="0">
                <a:solidFill>
                  <a:srgbClr val="FF6600"/>
                </a:solidFill>
              </a:rPr>
              <a:t>_</a:t>
            </a:r>
            <a:r>
              <a:rPr lang="fi-FI" dirty="0" err="1">
                <a:solidFill>
                  <a:srgbClr val="FF6600"/>
                </a:solidFill>
              </a:rPr>
              <a:t>interestShakeEvent</a:t>
            </a:r>
            <a:r>
              <a:rPr lang="fi-FI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_</a:t>
            </a:r>
            <a:r>
              <a:rPr lang="en-US" dirty="0" err="1" smtClean="0">
                <a:solidFill>
                  <a:srgbClr val="FF6600"/>
                </a:solidFill>
              </a:rPr>
              <a:t>interestedStateChanges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/>
              <a:t>kAppStateWillResignActive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kAppStateDidReceiveMemoryWarnig</a:t>
            </a:r>
            <a:r>
              <a:rPr lang="en-US" dirty="0" smtClean="0"/>
              <a:t>;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477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2547" y="1939873"/>
            <a:ext cx="7438816" cy="475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Scheduler</a:t>
            </a:r>
          </a:p>
          <a:p>
            <a:pPr>
              <a:buFont typeface="Wingdings" charset="2"/>
              <a:buChar char="§"/>
            </a:pPr>
            <a:r>
              <a:rPr lang="de-DE" dirty="0"/>
              <a:t>- (</a:t>
            </a:r>
            <a:r>
              <a:rPr lang="de-DE" dirty="0" err="1"/>
              <a:t>void</a:t>
            </a:r>
            <a:r>
              <a:rPr lang="de-DE" dirty="0"/>
              <a:t>) </a:t>
            </a:r>
            <a:r>
              <a:rPr lang="de-DE" dirty="0" err="1">
                <a:solidFill>
                  <a:srgbClr val="FF6600"/>
                </a:solidFill>
              </a:rPr>
              <a:t>unscheduleAllSelectors</a:t>
            </a:r>
            <a:r>
              <a:rPr lang="de-DE" dirty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pauseScheduler</a:t>
            </a:r>
            <a:r>
              <a:rPr lang="en-US" dirty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resumeScheduler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84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4661" y="1939873"/>
            <a:ext cx="7456702" cy="475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 smtClean="0"/>
              <a:t>Pause</a:t>
            </a:r>
          </a:p>
          <a:p>
            <a:pPr marL="0" indent="0">
              <a:buNone/>
            </a:pPr>
            <a:r>
              <a:rPr lang="en-US" dirty="0" smtClean="0"/>
              <a:t>	[context </a:t>
            </a:r>
            <a:r>
              <a:rPr lang="en-US" dirty="0" err="1" smtClean="0">
                <a:solidFill>
                  <a:srgbClr val="FF6600"/>
                </a:solidFill>
              </a:rPr>
              <a:t>freezeAllChilden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[context </a:t>
            </a:r>
            <a:r>
              <a:rPr lang="en-US" dirty="0" err="1" smtClean="0">
                <a:solidFill>
                  <a:srgbClr val="FF6600"/>
                </a:solidFill>
              </a:rPr>
              <a:t>pauseScheduler</a:t>
            </a:r>
            <a:r>
              <a:rPr lang="en-US" dirty="0"/>
              <a:t>]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Resume</a:t>
            </a:r>
            <a:endParaRPr lang="en-US" dirty="0"/>
          </a:p>
          <a:p>
            <a:pPr marL="0" indent="0">
              <a:buNone/>
            </a:pPr>
            <a:r>
              <a:rPr lang="fi-FI" dirty="0" smtClean="0"/>
              <a:t>	[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>
                <a:solidFill>
                  <a:srgbClr val="FF6600"/>
                </a:solidFill>
              </a:rPr>
              <a:t>unFreezeAllChilden</a:t>
            </a:r>
            <a:r>
              <a:rPr lang="fi-FI" dirty="0" smtClean="0"/>
              <a:t>];</a:t>
            </a:r>
          </a:p>
          <a:p>
            <a:pPr marL="0" indent="0">
              <a:buNone/>
            </a:pPr>
            <a:r>
              <a:rPr lang="fi-FI" dirty="0" smtClean="0"/>
              <a:t>	[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>
                <a:solidFill>
                  <a:srgbClr val="FF6600"/>
                </a:solidFill>
              </a:rPr>
              <a:t>resumeScheduler</a:t>
            </a:r>
            <a:r>
              <a:rPr lang="fi-FI" dirty="0" smtClean="0"/>
              <a:t>];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83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052" y="1939873"/>
            <a:ext cx="7431313" cy="4754043"/>
          </a:xfrm>
        </p:spPr>
        <p:txBody>
          <a:bodyPr>
            <a:normAutofit/>
          </a:bodyPr>
          <a:lstStyle/>
          <a:p>
            <a:r>
              <a:rPr lang="en-US" dirty="0" smtClean="0"/>
              <a:t>Manage resources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- (</a:t>
            </a:r>
            <a:r>
              <a:rPr lang="en-US" dirty="0"/>
              <a:t>void) </a:t>
            </a:r>
            <a:r>
              <a:rPr lang="en-US" dirty="0" err="1">
                <a:solidFill>
                  <a:srgbClr val="FF6600"/>
                </a:solidFill>
              </a:rPr>
              <a:t>addAutoreleaseTexture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name;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- (</a:t>
            </a:r>
            <a:r>
              <a:rPr lang="en-US" dirty="0"/>
              <a:t>void) </a:t>
            </a:r>
            <a:r>
              <a:rPr lang="en-US" dirty="0" err="1">
                <a:solidFill>
                  <a:srgbClr val="FF6600"/>
                </a:solidFill>
              </a:rPr>
              <a:t>addAutoreleaseSpriteFrame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 </a:t>
            </a:r>
            <a:r>
              <a:rPr lang="en-US" dirty="0" err="1"/>
              <a:t>plist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674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165" y="1939873"/>
            <a:ext cx="7315200" cy="4754043"/>
          </a:xfrm>
        </p:spPr>
        <p:txBody>
          <a:bodyPr>
            <a:normAutofit/>
          </a:bodyPr>
          <a:lstStyle/>
          <a:p>
            <a:r>
              <a:rPr lang="en-US" dirty="0" smtClean="0"/>
              <a:t>Gesture recognizer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addGestureRecognizer</a:t>
            </a:r>
            <a:r>
              <a:rPr lang="en-US" dirty="0" smtClean="0"/>
              <a:t>: (</a:t>
            </a:r>
            <a:r>
              <a:rPr lang="en-US" dirty="0" err="1"/>
              <a:t>UIGestureRecognizer</a:t>
            </a:r>
            <a:r>
              <a:rPr lang="en-US" dirty="0"/>
              <a:t> *) recognizer </a:t>
            </a:r>
            <a:r>
              <a:rPr lang="en-US" dirty="0">
                <a:solidFill>
                  <a:srgbClr val="FF6600"/>
                </a:solidFill>
              </a:rPr>
              <a:t>action</a:t>
            </a:r>
            <a:r>
              <a:rPr lang="en-US" dirty="0"/>
              <a:t>:(SEL) selector;</a:t>
            </a:r>
          </a:p>
          <a:p>
            <a:pPr>
              <a:buFont typeface="Wingdings" charset="2"/>
              <a:buChar char="§"/>
            </a:pPr>
            <a:r>
              <a:rPr lang="is-IS" dirty="0"/>
              <a:t>- (void) </a:t>
            </a:r>
            <a:r>
              <a:rPr lang="is-IS" dirty="0">
                <a:solidFill>
                  <a:srgbClr val="FF6600"/>
                </a:solidFill>
              </a:rPr>
              <a:t>removeGestureRecognizer</a:t>
            </a:r>
            <a:r>
              <a:rPr lang="is-IS" dirty="0" smtClean="0"/>
              <a:t>: (</a:t>
            </a:r>
            <a:r>
              <a:rPr lang="is-IS" dirty="0"/>
              <a:t>UIGestureRecognizer *) recognizer;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4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939873"/>
            <a:ext cx="7581901" cy="4754043"/>
          </a:xfrm>
        </p:spPr>
        <p:txBody>
          <a:bodyPr>
            <a:normAutofit/>
          </a:bodyPr>
          <a:lstStyle/>
          <a:p>
            <a:r>
              <a:rPr lang="en-US" dirty="0" smtClean="0"/>
              <a:t>Touch helper</a:t>
            </a:r>
          </a:p>
          <a:p>
            <a:pPr>
              <a:buFont typeface="Wingdings" charset="2"/>
              <a:buChar char="§"/>
            </a:pPr>
            <a:r>
              <a:rPr lang="fr-FR" dirty="0"/>
              <a:t>- (</a:t>
            </a:r>
            <a:r>
              <a:rPr lang="fr-FR" dirty="0" err="1"/>
              <a:t>CGPoint</a:t>
            </a:r>
            <a:r>
              <a:rPr lang="fr-FR" dirty="0"/>
              <a:t>) </a:t>
            </a:r>
            <a:r>
              <a:rPr lang="fr-FR" dirty="0" err="1">
                <a:solidFill>
                  <a:srgbClr val="FF6600"/>
                </a:solidFill>
              </a:rPr>
              <a:t>pointForTouches</a:t>
            </a:r>
            <a:r>
              <a:rPr lang="fr-FR" dirty="0"/>
              <a:t>:(</a:t>
            </a:r>
            <a:r>
              <a:rPr lang="fr-FR" dirty="0" err="1"/>
              <a:t>NSSet</a:t>
            </a:r>
            <a:r>
              <a:rPr lang="fr-FR" dirty="0"/>
              <a:t> *) touches;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</a:t>
            </a:r>
            <a:r>
              <a:rPr lang="en-US" dirty="0" err="1"/>
              <a:t>CGPoint</a:t>
            </a:r>
            <a:r>
              <a:rPr lang="en-US" dirty="0"/>
              <a:t>) </a:t>
            </a:r>
            <a:r>
              <a:rPr lang="en-US" dirty="0" err="1">
                <a:solidFill>
                  <a:srgbClr val="FF6600"/>
                </a:solidFill>
              </a:rPr>
              <a:t>pointForTouch</a:t>
            </a:r>
            <a:r>
              <a:rPr lang="en-US" dirty="0"/>
              <a:t>:(</a:t>
            </a:r>
            <a:r>
              <a:rPr lang="en-US" dirty="0" err="1"/>
              <a:t>UITouch</a:t>
            </a:r>
            <a:r>
              <a:rPr lang="en-US" dirty="0"/>
              <a:t> *) touch;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</a:t>
            </a:r>
            <a:r>
              <a:rPr lang="en-US" dirty="0" err="1"/>
              <a:t>CGPoint</a:t>
            </a:r>
            <a:r>
              <a:rPr lang="en-US" dirty="0"/>
              <a:t>) </a:t>
            </a:r>
            <a:r>
              <a:rPr lang="en-US" dirty="0" err="1">
                <a:solidFill>
                  <a:srgbClr val="FF6600"/>
                </a:solidFill>
              </a:rPr>
              <a:t>previousPointForTouches</a:t>
            </a:r>
            <a:r>
              <a:rPr lang="en-US" dirty="0"/>
              <a:t>:(</a:t>
            </a:r>
            <a:r>
              <a:rPr lang="en-US" dirty="0" err="1"/>
              <a:t>NSSet</a:t>
            </a:r>
            <a:r>
              <a:rPr lang="en-US" dirty="0"/>
              <a:t> *) touches;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</a:t>
            </a:r>
            <a:r>
              <a:rPr lang="en-US" dirty="0" err="1"/>
              <a:t>CGPoint</a:t>
            </a:r>
            <a:r>
              <a:rPr lang="en-US" dirty="0"/>
              <a:t>) </a:t>
            </a:r>
            <a:r>
              <a:rPr lang="en-US" dirty="0" err="1">
                <a:solidFill>
                  <a:srgbClr val="FF6600"/>
                </a:solidFill>
              </a:rPr>
              <a:t>previousPointForTouch</a:t>
            </a:r>
            <a:r>
              <a:rPr lang="en-US" dirty="0"/>
              <a:t>:(</a:t>
            </a:r>
            <a:r>
              <a:rPr lang="en-US" dirty="0" err="1"/>
              <a:t>UITouch</a:t>
            </a:r>
            <a:r>
              <a:rPr lang="en-US" dirty="0"/>
              <a:t> *) touch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	Results are in the space of action layer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3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0.99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026" y="2034989"/>
            <a:ext cx="3162664" cy="3953436"/>
          </a:xfrm>
        </p:spPr>
        <p:txBody>
          <a:bodyPr>
            <a:normAutofit/>
          </a:bodyPr>
          <a:lstStyle/>
          <a:p>
            <a:r>
              <a:rPr lang="en-US" dirty="0" err="1" smtClean="0"/>
              <a:t>ScoreManager</a:t>
            </a:r>
            <a:endParaRPr lang="en-US" dirty="0" smtClean="0"/>
          </a:p>
          <a:p>
            <a:r>
              <a:rPr lang="en-US" dirty="0" err="1" smtClean="0"/>
              <a:t>CCJointNode</a:t>
            </a:r>
            <a:endParaRPr lang="en-US" dirty="0" smtClean="0"/>
          </a:p>
          <a:p>
            <a:r>
              <a:rPr lang="en-US" dirty="0" err="1" smtClean="0"/>
              <a:t>GameSound</a:t>
            </a:r>
            <a:endParaRPr lang="en-US" dirty="0" smtClean="0"/>
          </a:p>
          <a:p>
            <a:r>
              <a:rPr lang="en-US" dirty="0" err="1" smtClean="0"/>
              <a:t>Utils</a:t>
            </a:r>
            <a:endParaRPr lang="en-US" dirty="0" smtClean="0"/>
          </a:p>
          <a:p>
            <a:r>
              <a:rPr lang="en-US" dirty="0" smtClean="0"/>
              <a:t>Global</a:t>
            </a:r>
          </a:p>
          <a:p>
            <a:r>
              <a:rPr lang="en-US" dirty="0" err="1" smtClean="0"/>
              <a:t>AppNotification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1863" y="2034988"/>
            <a:ext cx="3162664" cy="463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CCNode+Ext</a:t>
            </a:r>
            <a:endParaRPr lang="en-US" dirty="0" smtClean="0"/>
          </a:p>
          <a:p>
            <a:r>
              <a:rPr lang="en-US" dirty="0" err="1" smtClean="0"/>
              <a:t>CCComponent</a:t>
            </a:r>
            <a:endParaRPr lang="en-US" dirty="0" smtClean="0"/>
          </a:p>
          <a:p>
            <a:r>
              <a:rPr lang="en-US" dirty="0" err="1" smtClean="0"/>
              <a:t>CCContext</a:t>
            </a:r>
            <a:endParaRPr lang="en-US" dirty="0" smtClean="0"/>
          </a:p>
          <a:p>
            <a:r>
              <a:rPr lang="en-US" dirty="0" err="1" smtClean="0"/>
              <a:t>PhysicProtocol</a:t>
            </a:r>
            <a:endParaRPr lang="en-US" dirty="0" smtClean="0"/>
          </a:p>
          <a:p>
            <a:r>
              <a:rPr lang="en-US" dirty="0" err="1" smtClean="0"/>
              <a:t>PhysicContext</a:t>
            </a:r>
            <a:endParaRPr lang="en-US" dirty="0" smtClean="0"/>
          </a:p>
          <a:p>
            <a:r>
              <a:rPr lang="en-US" dirty="0" err="1" smtClean="0"/>
              <a:t>AppDirector</a:t>
            </a:r>
            <a:endParaRPr lang="en-US" dirty="0" smtClean="0"/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7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939873"/>
            <a:ext cx="7581901" cy="4754043"/>
          </a:xfrm>
        </p:spPr>
        <p:txBody>
          <a:bodyPr>
            <a:normAutofit/>
          </a:bodyPr>
          <a:lstStyle/>
          <a:p>
            <a:r>
              <a:rPr lang="en-US" dirty="0" smtClean="0"/>
              <a:t>Following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setBoundary</a:t>
            </a:r>
            <a:r>
              <a:rPr lang="en-US" dirty="0"/>
              <a:t>:(</a:t>
            </a:r>
            <a:r>
              <a:rPr lang="en-US" dirty="0" err="1"/>
              <a:t>CGRect</a:t>
            </a:r>
            <a:r>
              <a:rPr lang="en-US" dirty="0"/>
              <a:t>) boundary;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>
                <a:solidFill>
                  <a:srgbClr val="FF6600"/>
                </a:solidFill>
              </a:rPr>
              <a:t>follow</a:t>
            </a:r>
            <a:r>
              <a:rPr lang="en-US" dirty="0"/>
              <a:t>:(</a:t>
            </a:r>
            <a:r>
              <a:rPr lang="en-US" dirty="0" err="1"/>
              <a:t>CCNode</a:t>
            </a:r>
            <a:r>
              <a:rPr lang="en-US" dirty="0"/>
              <a:t> *) node;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followByX</a:t>
            </a:r>
            <a:r>
              <a:rPr lang="en-US" dirty="0"/>
              <a:t>:(</a:t>
            </a:r>
            <a:r>
              <a:rPr lang="en-US" dirty="0" err="1"/>
              <a:t>CCNode</a:t>
            </a:r>
            <a:r>
              <a:rPr lang="en-US" dirty="0"/>
              <a:t> *) node;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followByY</a:t>
            </a:r>
            <a:r>
              <a:rPr lang="en-US" dirty="0"/>
              <a:t>:(</a:t>
            </a:r>
            <a:r>
              <a:rPr lang="en-US" dirty="0" err="1"/>
              <a:t>CCNode</a:t>
            </a:r>
            <a:r>
              <a:rPr lang="en-US" dirty="0"/>
              <a:t> *) node;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unfollow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02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939873"/>
            <a:ext cx="7581901" cy="4754043"/>
          </a:xfrm>
        </p:spPr>
        <p:txBody>
          <a:bodyPr>
            <a:normAutofit/>
          </a:bodyPr>
          <a:lstStyle/>
          <a:p>
            <a:r>
              <a:rPr lang="en-US" dirty="0" smtClean="0"/>
              <a:t>Scaling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smtClean="0">
                <a:solidFill>
                  <a:srgbClr val="FF6600"/>
                </a:solidFill>
              </a:rPr>
              <a:t>scale</a:t>
            </a:r>
            <a:r>
              <a:rPr lang="en-US" dirty="0" smtClean="0">
                <a:sym typeface="Wingdings" pitchFamily="2" charset="2"/>
              </a:rPr>
              <a:t>:(float)</a:t>
            </a:r>
            <a:r>
              <a:rPr lang="en-US" dirty="0" smtClean="0"/>
              <a:t> scale;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err="1" smtClean="0">
                <a:solidFill>
                  <a:srgbClr val="FF6600"/>
                </a:solidFill>
              </a:rPr>
              <a:t>minScale</a:t>
            </a:r>
            <a:endParaRPr lang="en-US" dirty="0">
              <a:solidFill>
                <a:srgbClr val="FF66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 err="1" smtClean="0">
                <a:solidFill>
                  <a:srgbClr val="FF6600"/>
                </a:solidFill>
              </a:rPr>
              <a:t>maxScale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2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939873"/>
            <a:ext cx="7581901" cy="4754043"/>
          </a:xfrm>
        </p:spPr>
        <p:txBody>
          <a:bodyPr>
            <a:normAutofit/>
          </a:bodyPr>
          <a:lstStyle/>
          <a:p>
            <a:r>
              <a:rPr lang="en-US" dirty="0" smtClean="0"/>
              <a:t>Bouncing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bounceTo</a:t>
            </a:r>
            <a:r>
              <a:rPr lang="en-US" dirty="0"/>
              <a:t>:(</a:t>
            </a:r>
            <a:r>
              <a:rPr lang="en-US" dirty="0" err="1"/>
              <a:t>CGPoint</a:t>
            </a:r>
            <a:r>
              <a:rPr lang="en-US" dirty="0"/>
              <a:t>)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duration</a:t>
            </a:r>
            <a:r>
              <a:rPr lang="en-US" dirty="0"/>
              <a:t>:(float) duration </a:t>
            </a:r>
            <a:r>
              <a:rPr lang="en-US" dirty="0" err="1">
                <a:solidFill>
                  <a:srgbClr val="FF6600"/>
                </a:solidFill>
              </a:rPr>
              <a:t>withFunction</a:t>
            </a:r>
            <a:r>
              <a:rPr lang="en-US" dirty="0"/>
              <a:t>:(</a:t>
            </a:r>
            <a:r>
              <a:rPr lang="en-US" dirty="0" err="1"/>
              <a:t>EaseFunction</a:t>
            </a:r>
            <a:r>
              <a:rPr lang="en-US" dirty="0"/>
              <a:t>) block;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(void) </a:t>
            </a:r>
            <a:r>
              <a:rPr lang="en-US" dirty="0" err="1">
                <a:solidFill>
                  <a:srgbClr val="FF6600"/>
                </a:solidFill>
              </a:rPr>
              <a:t>bounceBy</a:t>
            </a:r>
            <a:r>
              <a:rPr lang="en-US" dirty="0"/>
              <a:t>:(</a:t>
            </a:r>
            <a:r>
              <a:rPr lang="en-US" dirty="0" err="1"/>
              <a:t>CGPoint</a:t>
            </a:r>
            <a:r>
              <a:rPr lang="en-US" dirty="0"/>
              <a:t>)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duration</a:t>
            </a:r>
            <a:r>
              <a:rPr lang="en-US" dirty="0"/>
              <a:t>:(float) duration </a:t>
            </a:r>
            <a:r>
              <a:rPr lang="en-US" dirty="0" err="1">
                <a:solidFill>
                  <a:srgbClr val="FF6600"/>
                </a:solidFill>
              </a:rPr>
              <a:t>withFunction</a:t>
            </a:r>
            <a:r>
              <a:rPr lang="en-US" dirty="0"/>
              <a:t>:(</a:t>
            </a:r>
            <a:r>
              <a:rPr lang="en-US" dirty="0" err="1"/>
              <a:t>EaseFunction</a:t>
            </a:r>
            <a:r>
              <a:rPr lang="en-US" dirty="0"/>
              <a:t>) block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err="1"/>
              <a:t>typedef</a:t>
            </a:r>
            <a:r>
              <a:rPr lang="en-US" dirty="0"/>
              <a:t> float (* </a:t>
            </a:r>
            <a:r>
              <a:rPr lang="en-US" dirty="0" err="1"/>
              <a:t>EaseFunction</a:t>
            </a:r>
            <a:r>
              <a:rPr lang="en-US" dirty="0"/>
              <a:t>) (float) ;</a:t>
            </a:r>
          </a:p>
        </p:txBody>
      </p:sp>
    </p:spTree>
    <p:extLst>
      <p:ext uri="{BB962C8B-B14F-4D97-AF65-F5344CB8AC3E}">
        <p14:creationId xmlns:p14="http://schemas.microsoft.com/office/powerpoint/2010/main" val="202302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39873"/>
            <a:ext cx="7447902" cy="4754043"/>
          </a:xfrm>
        </p:spPr>
        <p:txBody>
          <a:bodyPr>
            <a:normAutofit/>
          </a:bodyPr>
          <a:lstStyle/>
          <a:p>
            <a:r>
              <a:rPr lang="en-US" dirty="0" smtClean="0"/>
              <a:t>Physics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0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PhysicProtocol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724" y="1939874"/>
            <a:ext cx="7515641" cy="352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smtClean="0"/>
              <a:t>- (</a:t>
            </a:r>
            <a:r>
              <a:rPr lang="en-US" dirty="0" err="1" smtClean="0"/>
              <a:t>PhysicUserData</a:t>
            </a:r>
            <a:r>
              <a:rPr lang="en-US" dirty="0" smtClean="0"/>
              <a:t> *) </a:t>
            </a:r>
            <a:r>
              <a:rPr lang="en-US" dirty="0" err="1" smtClean="0">
                <a:solidFill>
                  <a:srgbClr val="FF6600"/>
                </a:solidFill>
              </a:rPr>
              <a:t>registerPhysic</a:t>
            </a:r>
            <a:r>
              <a:rPr lang="en-US" dirty="0" smtClean="0"/>
              <a:t>:(</a:t>
            </a:r>
            <a:r>
              <a:rPr lang="en-US" dirty="0" err="1" smtClean="0"/>
              <a:t>NSString</a:t>
            </a:r>
            <a:r>
              <a:rPr lang="en-US" dirty="0" smtClean="0"/>
              <a:t> *) key;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(void) </a:t>
            </a:r>
            <a:r>
              <a:rPr lang="en-US" dirty="0" err="1" smtClean="0">
                <a:solidFill>
                  <a:srgbClr val="FF6600"/>
                </a:solidFill>
              </a:rPr>
              <a:t>unregisterPhysic</a:t>
            </a:r>
            <a:r>
              <a:rPr lang="en-US" dirty="0" smtClean="0"/>
              <a:t>:(</a:t>
            </a:r>
            <a:r>
              <a:rPr lang="en-US" dirty="0" err="1" smtClean="0"/>
              <a:t>NSString</a:t>
            </a:r>
            <a:r>
              <a:rPr lang="en-US" dirty="0" smtClean="0"/>
              <a:t> *) key </a:t>
            </a:r>
            <a:r>
              <a:rPr lang="en-US" dirty="0" err="1" smtClean="0">
                <a:solidFill>
                  <a:srgbClr val="FF6600"/>
                </a:solidFill>
              </a:rPr>
              <a:t>destroyPhysic</a:t>
            </a:r>
            <a:r>
              <a:rPr lang="en-US" dirty="0" smtClean="0"/>
              <a:t>:(BOOL) destroy;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(void) </a:t>
            </a:r>
            <a:r>
              <a:rPr lang="en-US" dirty="0" err="1" smtClean="0">
                <a:solidFill>
                  <a:srgbClr val="FF6600"/>
                </a:solidFill>
              </a:rPr>
              <a:t>releasePhysicAndDestroy</a:t>
            </a:r>
            <a:r>
              <a:rPr lang="en-US" dirty="0" smtClean="0"/>
              <a:t>:(BOOL) destroy;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(BOOL) </a:t>
            </a:r>
            <a:r>
              <a:rPr lang="en-US" dirty="0" err="1" smtClean="0">
                <a:solidFill>
                  <a:srgbClr val="FF6600"/>
                </a:solidFill>
              </a:rPr>
              <a:t>isValid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(BOOL) </a:t>
            </a:r>
            <a:r>
              <a:rPr lang="en-US" dirty="0" err="1" smtClean="0">
                <a:solidFill>
                  <a:srgbClr val="FF6600"/>
                </a:solidFill>
              </a:rPr>
              <a:t>isUpdateIgnored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906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PhysicProtocol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724" y="1939873"/>
            <a:ext cx="7515641" cy="475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smtClean="0"/>
              <a:t>@optional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(void) </a:t>
            </a:r>
            <a:r>
              <a:rPr lang="en-US" dirty="0" err="1" smtClean="0">
                <a:solidFill>
                  <a:srgbClr val="FF6600"/>
                </a:solidFill>
              </a:rPr>
              <a:t>physicBodyChanged</a:t>
            </a:r>
            <a:r>
              <a:rPr lang="en-US" dirty="0" smtClean="0"/>
              <a:t>:(</a:t>
            </a:r>
            <a:r>
              <a:rPr lang="en-US" dirty="0" err="1" smtClean="0"/>
              <a:t>PhysicUserData</a:t>
            </a:r>
            <a:r>
              <a:rPr lang="en-US" dirty="0" smtClean="0"/>
              <a:t> *) data;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(void) </a:t>
            </a:r>
            <a:r>
              <a:rPr lang="en-US" dirty="0" err="1" smtClean="0">
                <a:solidFill>
                  <a:srgbClr val="FF6600"/>
                </a:solidFill>
              </a:rPr>
              <a:t>attachedPhysicEntityDestroyed</a:t>
            </a:r>
            <a:r>
              <a:rPr lang="en-US" dirty="0" smtClean="0"/>
              <a:t>: (</a:t>
            </a:r>
            <a:r>
              <a:rPr lang="en-US" dirty="0" err="1" smtClean="0"/>
              <a:t>PhysicUserData</a:t>
            </a:r>
            <a:r>
              <a:rPr lang="en-US" dirty="0" smtClean="0"/>
              <a:t> *) data;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(void) </a:t>
            </a:r>
            <a:r>
              <a:rPr lang="en-US" dirty="0" err="1" smtClean="0">
                <a:solidFill>
                  <a:srgbClr val="FF6600"/>
                </a:solidFill>
              </a:rPr>
              <a:t>physicEntity</a:t>
            </a:r>
            <a:r>
              <a:rPr lang="en-US" dirty="0" smtClean="0"/>
              <a:t>:(</a:t>
            </a:r>
            <a:r>
              <a:rPr lang="en-US" dirty="0" err="1" smtClean="0"/>
              <a:t>PhysicUserData</a:t>
            </a:r>
            <a:r>
              <a:rPr lang="en-US" dirty="0" smtClean="0"/>
              <a:t> *) </a:t>
            </a:r>
            <a:r>
              <a:rPr lang="en-US" dirty="0" err="1" smtClean="0"/>
              <a:t>sdata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collideWith</a:t>
            </a:r>
            <a:r>
              <a:rPr lang="en-US" dirty="0" smtClean="0"/>
              <a:t>:(</a:t>
            </a:r>
            <a:r>
              <a:rPr lang="en-US" dirty="0" err="1" smtClean="0"/>
              <a:t>PhysicUserData</a:t>
            </a:r>
            <a:r>
              <a:rPr lang="en-US" dirty="0" smtClean="0"/>
              <a:t> *) data </a:t>
            </a:r>
            <a:r>
              <a:rPr lang="en-US" dirty="0" smtClean="0">
                <a:solidFill>
                  <a:srgbClr val="FF6600"/>
                </a:solidFill>
              </a:rPr>
              <a:t>info</a:t>
            </a:r>
            <a:r>
              <a:rPr lang="en-US" dirty="0" smtClean="0"/>
              <a:t>:(</a:t>
            </a:r>
            <a:r>
              <a:rPr lang="en-US" dirty="0" err="1" smtClean="0"/>
              <a:t>CollisionInfo</a:t>
            </a:r>
            <a:r>
              <a:rPr lang="en-US" dirty="0" smtClean="0"/>
              <a:t>) info;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- (void) </a:t>
            </a:r>
            <a:r>
              <a:rPr lang="en-US" dirty="0" err="1" smtClean="0">
                <a:solidFill>
                  <a:srgbClr val="FF6600"/>
                </a:solidFill>
              </a:rPr>
              <a:t>physicBody</a:t>
            </a:r>
            <a:r>
              <a:rPr lang="en-US" dirty="0" smtClean="0"/>
              <a:t>:(</a:t>
            </a:r>
            <a:r>
              <a:rPr lang="en-US" dirty="0" err="1" smtClean="0"/>
              <a:t>PhysicUserData</a:t>
            </a:r>
            <a:r>
              <a:rPr lang="en-US" dirty="0" smtClean="0"/>
              <a:t> *) data </a:t>
            </a:r>
            <a:r>
              <a:rPr lang="en-US" dirty="0" err="1" smtClean="0">
                <a:solidFill>
                  <a:srgbClr val="FF6600"/>
                </a:solidFill>
              </a:rPr>
              <a:t>receivedImpulse</a:t>
            </a:r>
            <a:r>
              <a:rPr lang="en-US" dirty="0" smtClean="0"/>
              <a:t>:(</a:t>
            </a:r>
            <a:r>
              <a:rPr lang="en-US" dirty="0" err="1" smtClean="0"/>
              <a:t>CGPoint</a:t>
            </a:r>
            <a:r>
              <a:rPr lang="en-US" dirty="0" smtClean="0"/>
              <a:t>) </a:t>
            </a:r>
            <a:r>
              <a:rPr lang="en-US" dirty="0" err="1" smtClean="0"/>
              <a:t>iml</a:t>
            </a:r>
            <a:r>
              <a:rPr lang="en-US" dirty="0" smtClean="0"/>
              <a:t> ;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06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CCJointNode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Decorate joints with texture !</a:t>
            </a:r>
          </a:p>
          <a:p>
            <a:r>
              <a:rPr lang="en-US" dirty="0" smtClean="0"/>
              <a:t>Support all type of joints</a:t>
            </a:r>
          </a:p>
          <a:p>
            <a:r>
              <a:rPr lang="en-US" dirty="0" smtClean="0"/>
              <a:t>Auto destroy joints when node destroyed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Register/Unregister notification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background sound and effect ON/OFF</a:t>
            </a:r>
          </a:p>
          <a:p>
            <a:r>
              <a:rPr lang="en-US" dirty="0" smtClean="0"/>
              <a:t>Volume control </a:t>
            </a:r>
          </a:p>
          <a:p>
            <a:r>
              <a:rPr lang="en-US" dirty="0" smtClean="0"/>
              <a:t>Auto save &amp; load ON/OFF states</a:t>
            </a:r>
          </a:p>
          <a:p>
            <a:r>
              <a:rPr lang="en-US" dirty="0" smtClean="0"/>
              <a:t>Use as singleton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set/get</a:t>
            </a:r>
          </a:p>
          <a:p>
            <a:r>
              <a:rPr lang="en-US" dirty="0" smtClean="0"/>
              <a:t>Support encryption</a:t>
            </a:r>
          </a:p>
          <a:p>
            <a:r>
              <a:rPr lang="en-US" dirty="0" smtClean="0"/>
              <a:t>Support singleton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CCNode+Ext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Merging</a:t>
            </a:r>
          </a:p>
          <a:p>
            <a:r>
              <a:rPr lang="en-US" dirty="0" smtClean="0"/>
              <a:t>Containing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ScoreManager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categories of scores</a:t>
            </a:r>
          </a:p>
          <a:p>
            <a:r>
              <a:rPr lang="en-US" dirty="0" smtClean="0"/>
              <a:t>ASC/DESC scores sorting</a:t>
            </a:r>
          </a:p>
          <a:p>
            <a:r>
              <a:rPr lang="en-US" dirty="0" smtClean="0"/>
              <a:t>Custom score field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AppDirector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CCDirector</a:t>
            </a:r>
            <a:r>
              <a:rPr lang="en-US" dirty="0" smtClean="0"/>
              <a:t> category</a:t>
            </a:r>
          </a:p>
          <a:p>
            <a:r>
              <a:rPr lang="en-US" dirty="0" smtClean="0"/>
              <a:t>Use as app flow controller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Global/</a:t>
            </a:r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useful functions/Classes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1857845"/>
            <a:ext cx="7581901" cy="2806927"/>
          </a:xfrm>
        </p:spPr>
        <p:txBody>
          <a:bodyPr/>
          <a:lstStyle/>
          <a:p>
            <a:r>
              <a:rPr lang="en-US" sz="8800" dirty="0" smtClean="0"/>
              <a:t>Coding style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82588"/>
            <a:ext cx="7581901" cy="4770003"/>
          </a:xfrm>
        </p:spPr>
        <p:txBody>
          <a:bodyPr>
            <a:normAutofit/>
          </a:bodyPr>
          <a:lstStyle/>
          <a:p>
            <a:r>
              <a:rPr lang="en-US" dirty="0" smtClean="0"/>
              <a:t>Naming convention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_</a:t>
            </a:r>
            <a:r>
              <a:rPr lang="en-US" dirty="0" err="1" smtClean="0">
                <a:solidFill>
                  <a:srgbClr val="FF6600"/>
                </a:solidFill>
              </a:rPr>
              <a:t>instanceVariable</a:t>
            </a:r>
            <a:endParaRPr lang="en-US" dirty="0" smtClean="0">
              <a:solidFill>
                <a:srgbClr val="FF66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6600"/>
                </a:solidFill>
              </a:rPr>
              <a:t>@property </a:t>
            </a:r>
            <a:r>
              <a:rPr lang="en-US" dirty="0" err="1" smtClean="0">
                <a:solidFill>
                  <a:srgbClr val="FF6600"/>
                </a:solidFill>
              </a:rPr>
              <a:t>camelCase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Application structure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Patterns: MVC, delegate, observer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Easy to understand, easy to extend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Flexible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1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1803849"/>
            <a:ext cx="7581901" cy="2874169"/>
          </a:xfrm>
        </p:spPr>
        <p:txBody>
          <a:bodyPr/>
          <a:lstStyle/>
          <a:p>
            <a:r>
              <a:rPr lang="en-US" sz="8800" dirty="0" smtClean="0"/>
              <a:t>Optimization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Cocos2d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CCSpriteBatchNode</a:t>
            </a:r>
            <a:endParaRPr lang="en-US" dirty="0" smtClean="0"/>
          </a:p>
          <a:p>
            <a:r>
              <a:rPr lang="en-US" dirty="0" smtClean="0"/>
              <a:t>Use sprite sheet</a:t>
            </a:r>
          </a:p>
          <a:p>
            <a:r>
              <a:rPr lang="en-US" dirty="0" err="1" smtClean="0"/>
              <a:t>CCLabelAtlas</a:t>
            </a:r>
            <a:r>
              <a:rPr lang="en-US" dirty="0" smtClean="0"/>
              <a:t> instead of </a:t>
            </a:r>
            <a:r>
              <a:rPr lang="en-US" dirty="0" err="1" smtClean="0"/>
              <a:t>CCLabelTTF</a:t>
            </a:r>
            <a:endParaRPr lang="en-US" dirty="0" smtClean="0"/>
          </a:p>
          <a:p>
            <a:r>
              <a:rPr lang="en-US" dirty="0" err="1" smtClean="0"/>
              <a:t>TexturePacker</a:t>
            </a:r>
            <a:endParaRPr lang="en-US" dirty="0" smtClean="0"/>
          </a:p>
          <a:p>
            <a:r>
              <a:rPr lang="en-US" dirty="0" smtClean="0"/>
              <a:t>Sound</a:t>
            </a:r>
          </a:p>
          <a:p>
            <a:r>
              <a:rPr lang="en-US" dirty="0" smtClean="0"/>
              <a:t>Code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2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2241178"/>
            <a:ext cx="7581901" cy="1876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DISSCUSS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1178"/>
            <a:ext cx="7958667" cy="1876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WHAT’S NEXT ??</a:t>
            </a:r>
          </a:p>
        </p:txBody>
      </p:sp>
    </p:spTree>
    <p:extLst>
      <p:ext uri="{BB962C8B-B14F-4D97-AF65-F5344CB8AC3E}">
        <p14:creationId xmlns:p14="http://schemas.microsoft.com/office/powerpoint/2010/main" val="329434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1311"/>
            <a:ext cx="9144000" cy="1653988"/>
          </a:xfrm>
        </p:spPr>
        <p:txBody>
          <a:bodyPr/>
          <a:lstStyle/>
          <a:p>
            <a:r>
              <a:rPr lang="en-US" sz="7200" dirty="0" smtClean="0">
                <a:solidFill>
                  <a:srgbClr val="FF0000"/>
                </a:solidFill>
              </a:rPr>
              <a:t>LƯU HÀNH NỘI BỘ !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8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CCNode+Ext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8216982" cy="3305075"/>
          </a:xfrm>
        </p:spPr>
        <p:txBody>
          <a:bodyPr>
            <a:noAutofit/>
          </a:bodyPr>
          <a:lstStyle/>
          <a:p>
            <a:r>
              <a:rPr lang="en-US" dirty="0" smtClean="0"/>
              <a:t>Transform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- (</a:t>
            </a:r>
            <a:r>
              <a:rPr lang="en-US" dirty="0" err="1" smtClean="0"/>
              <a:t>CGAffineTransform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FF6600"/>
                </a:solidFill>
              </a:rPr>
              <a:t>nodeToNodeTransform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			(</a:t>
            </a:r>
            <a:r>
              <a:rPr lang="en-US" dirty="0" err="1" smtClean="0"/>
              <a:t>CCNode</a:t>
            </a:r>
            <a:r>
              <a:rPr lang="en-US" dirty="0" smtClean="0"/>
              <a:t> *) node;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- (</a:t>
            </a:r>
            <a:r>
              <a:rPr lang="en-US" dirty="0" err="1" smtClean="0"/>
              <a:t>CGAffineTransform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FF6600"/>
                </a:solidFill>
              </a:rPr>
              <a:t>nodeFromNodeTransform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			(</a:t>
            </a:r>
            <a:r>
              <a:rPr lang="en-US" dirty="0" err="1" smtClean="0"/>
              <a:t>CCNode</a:t>
            </a:r>
            <a:r>
              <a:rPr lang="en-US" dirty="0" smtClean="0"/>
              <a:t> *) node;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6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CCNode+Ext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</a:p>
          <a:p>
            <a:r>
              <a:rPr lang="en-US" dirty="0" smtClean="0"/>
              <a:t>Collision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- (</a:t>
            </a:r>
            <a:r>
              <a:rPr lang="en-US" dirty="0" err="1" smtClean="0"/>
              <a:t>CGRect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FF6600"/>
                </a:solidFill>
              </a:rPr>
              <a:t>rect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- (BOOL) </a:t>
            </a:r>
            <a:r>
              <a:rPr lang="en-US" dirty="0" err="1" smtClean="0">
                <a:solidFill>
                  <a:srgbClr val="FF6600"/>
                </a:solidFill>
              </a:rPr>
              <a:t>collideWithNode</a:t>
            </a:r>
            <a:r>
              <a:rPr lang="en-US" dirty="0" smtClean="0"/>
              <a:t>:(</a:t>
            </a:r>
            <a:r>
              <a:rPr lang="en-US" dirty="0" err="1" smtClean="0"/>
              <a:t>CCNode</a:t>
            </a:r>
            <a:r>
              <a:rPr lang="en-US" dirty="0" smtClean="0"/>
              <a:t> *) node;</a:t>
            </a:r>
          </a:p>
        </p:txBody>
      </p:sp>
    </p:spTree>
    <p:extLst>
      <p:ext uri="{BB962C8B-B14F-4D97-AF65-F5344CB8AC3E}">
        <p14:creationId xmlns:p14="http://schemas.microsoft.com/office/powerpoint/2010/main" val="989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CCNode+Ext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Merging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- (void) </a:t>
            </a:r>
            <a:r>
              <a:rPr lang="en-US" dirty="0" err="1" smtClean="0">
                <a:solidFill>
                  <a:srgbClr val="FF6600"/>
                </a:solidFill>
              </a:rPr>
              <a:t>mergeNode</a:t>
            </a:r>
            <a:r>
              <a:rPr lang="en-US" dirty="0" smtClean="0">
                <a:sym typeface="Wingdings"/>
              </a:rPr>
              <a:t>:(</a:t>
            </a:r>
            <a:r>
              <a:rPr lang="en-US" dirty="0" err="1" smtClean="0">
                <a:sym typeface="Wingdings"/>
              </a:rPr>
              <a:t>CCNode</a:t>
            </a:r>
            <a:r>
              <a:rPr lang="en-US" dirty="0" smtClean="0">
                <a:sym typeface="Wingdings"/>
              </a:rPr>
              <a:t> *) node;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86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CCNode+Ext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</a:t>
            </a:r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Merging</a:t>
            </a:r>
          </a:p>
          <a:p>
            <a:r>
              <a:rPr lang="en-US" dirty="0" smtClean="0"/>
              <a:t>Containing</a:t>
            </a:r>
          </a:p>
          <a:p>
            <a:pPr>
              <a:buFont typeface="Wingdings" charset="2"/>
              <a:buChar char="§"/>
            </a:pPr>
            <a:r>
              <a:rPr lang="fr-FR" dirty="0" smtClean="0"/>
              <a:t>- </a:t>
            </a:r>
            <a:r>
              <a:rPr lang="fr-FR" dirty="0"/>
              <a:t>(BOOL) </a:t>
            </a:r>
            <a:r>
              <a:rPr lang="fr-FR" dirty="0" err="1">
                <a:solidFill>
                  <a:srgbClr val="FF6600"/>
                </a:solidFill>
              </a:rPr>
              <a:t>containsPoint</a:t>
            </a:r>
            <a:r>
              <a:rPr lang="fr-FR" dirty="0"/>
              <a:t>:(</a:t>
            </a:r>
            <a:r>
              <a:rPr lang="fr-FR" dirty="0" err="1"/>
              <a:t>CGPoint</a:t>
            </a:r>
            <a:r>
              <a:rPr lang="fr-FR" dirty="0"/>
              <a:t>) </a:t>
            </a:r>
            <a:r>
              <a:rPr lang="fr-FR" dirty="0" err="1"/>
              <a:t>loc</a:t>
            </a:r>
            <a:r>
              <a:rPr lang="fr-FR" dirty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/>
              <a:t>- (BOOL) </a:t>
            </a:r>
            <a:r>
              <a:rPr lang="en-US" dirty="0" err="1">
                <a:solidFill>
                  <a:srgbClr val="FF6600"/>
                </a:solidFill>
              </a:rPr>
              <a:t>containsTouch</a:t>
            </a:r>
            <a:r>
              <a:rPr lang="en-US" dirty="0"/>
              <a:t>:(</a:t>
            </a:r>
            <a:r>
              <a:rPr lang="en-US" dirty="0" err="1"/>
              <a:t>UITouch</a:t>
            </a:r>
            <a:r>
              <a:rPr lang="en-US" dirty="0"/>
              <a:t> *) touch;</a:t>
            </a:r>
          </a:p>
        </p:txBody>
      </p:sp>
    </p:spTree>
    <p:extLst>
      <p:ext uri="{BB962C8B-B14F-4D97-AF65-F5344CB8AC3E}">
        <p14:creationId xmlns:p14="http://schemas.microsoft.com/office/powerpoint/2010/main" val="315502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1394</TotalTime>
  <Words>1714</Words>
  <Application>Microsoft Macintosh PowerPoint</Application>
  <PresentationFormat>On-screen Show (4:3)</PresentationFormat>
  <Paragraphs>324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Orbit</vt:lpstr>
      <vt:lpstr>LOREM IPSUM</vt:lpstr>
      <vt:lpstr>Outline</vt:lpstr>
      <vt:lpstr>Framework 0.99</vt:lpstr>
      <vt:lpstr>Framework 0.99</vt:lpstr>
      <vt:lpstr>CCNode+Ext</vt:lpstr>
      <vt:lpstr>CCNode+Ext</vt:lpstr>
      <vt:lpstr>CCNode+Ext</vt:lpstr>
      <vt:lpstr>CCNode+Ext</vt:lpstr>
      <vt:lpstr>CCNode+Ext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CCComponent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CCContext</vt:lpstr>
      <vt:lpstr>PhysicProtocol</vt:lpstr>
      <vt:lpstr>PhysicProtocol</vt:lpstr>
      <vt:lpstr>CCJointNode</vt:lpstr>
      <vt:lpstr>AppNotification</vt:lpstr>
      <vt:lpstr>GameSound</vt:lpstr>
      <vt:lpstr>Config</vt:lpstr>
      <vt:lpstr>ScoreManager</vt:lpstr>
      <vt:lpstr>AppDirector</vt:lpstr>
      <vt:lpstr>Global/Utils</vt:lpstr>
      <vt:lpstr>Coding style</vt:lpstr>
      <vt:lpstr>Coding style</vt:lpstr>
      <vt:lpstr>Optimization</vt:lpstr>
      <vt:lpstr>Cocos2d optimization</vt:lpstr>
      <vt:lpstr>PowerPoint Presentation</vt:lpstr>
      <vt:lpstr>PowerPoint Presentation</vt:lpstr>
      <vt:lpstr>LƯU HÀNH NỘI BỘ !</vt:lpstr>
    </vt:vector>
  </TitlesOfParts>
  <Company>PTT Solution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Ngo Duc Hiep</dc:creator>
  <cp:lastModifiedBy>Ngo Duc Hiep</cp:lastModifiedBy>
  <cp:revision>85</cp:revision>
  <dcterms:created xsi:type="dcterms:W3CDTF">2011-03-30T02:53:54Z</dcterms:created>
  <dcterms:modified xsi:type="dcterms:W3CDTF">2011-04-06T04:33:05Z</dcterms:modified>
</cp:coreProperties>
</file>