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95" r:id="rId3"/>
    <p:sldId id="256" r:id="rId4"/>
    <p:sldId id="320" r:id="rId5"/>
    <p:sldId id="309" r:id="rId6"/>
    <p:sldId id="311" r:id="rId7"/>
    <p:sldId id="263" r:id="rId8"/>
    <p:sldId id="350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004" autoAdjust="0"/>
  </p:normalViewPr>
  <p:slideViewPr>
    <p:cSldViewPr snapToGrid="0">
      <p:cViewPr varScale="1">
        <p:scale>
          <a:sx n="80" d="100"/>
          <a:sy n="80" d="100"/>
        </p:scale>
        <p:origin x="845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21/04/2024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59448" y="342900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407475" y="6364769"/>
            <a:ext cx="2199525" cy="261610"/>
            <a:chOff x="242614" y="6328854"/>
            <a:chExt cx="2199525" cy="261610"/>
          </a:xfrm>
        </p:grpSpPr>
        <p:sp>
          <p:nvSpPr>
            <p:cNvPr id="16" name="Freeform 62"/>
            <p:cNvSpPr>
              <a:spLocks noEditPoints="1"/>
            </p:cNvSpPr>
            <p:nvPr/>
          </p:nvSpPr>
          <p:spPr bwMode="auto">
            <a:xfrm>
              <a:off x="242614" y="6399940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 dirty="0">
                <a:solidFill>
                  <a:schemeClr val="bg1">
                    <a:lumMod val="75000"/>
                  </a:schemeClr>
                </a:solidFill>
                <a:latin typeface="HelveticaNeue light" panose="00000400000000000000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236" y="6328854"/>
              <a:ext cx="21259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2017arouse.All Rights Reserved</a:t>
              </a:r>
              <a:endParaRPr lang="id-ID" sz="1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 rot="16200000">
            <a:off x="-797773" y="3313584"/>
            <a:ext cx="2643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strike="noStrike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Aller" panose="02000503030000020004" pitchFamily="2" charset="0"/>
                <a:cs typeface="Segoe UI Light" panose="020B0502040204020203" pitchFamily="34" charset="0"/>
              </a:rPr>
              <a:t>WWW.WEBSITE.COM</a:t>
            </a:r>
          </a:p>
        </p:txBody>
      </p: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36985" y="3817324"/>
            <a:ext cx="1718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>
                <a:solidFill>
                  <a:schemeClr val="bg1">
                    <a:lumMod val="65000"/>
                  </a:schemeClr>
                </a:solidFill>
                <a:latin typeface="Arcon Rounded-" panose="00000500000000000000" pitchFamily="50" charset="0"/>
              </a:rPr>
              <a:t>Автор: В. </a:t>
            </a:r>
            <a:r>
              <a:rPr lang="uk-UA" sz="1600" dirty="0" err="1">
                <a:solidFill>
                  <a:schemeClr val="bg1">
                    <a:lumMod val="65000"/>
                  </a:schemeClr>
                </a:solidFill>
                <a:latin typeface="Arcon Rounded-" panose="00000500000000000000" pitchFamily="50" charset="0"/>
              </a:rPr>
              <a:t>Чернуха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Arcon Rounded-" panose="00000500000000000000" pitchFamily="50" charset="0"/>
              </a:rPr>
            </a:b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con Rounded-" panose="00000500000000000000" pitchFamily="50" charset="0"/>
              </a:rPr>
              <a:t>School: IT STEP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rcon Rounded-" panose="00000500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E24F6-A2EE-1106-2FE6-267249D9D5EE}"/>
              </a:ext>
            </a:extLst>
          </p:cNvPr>
          <p:cNvSpPr txBox="1"/>
          <p:nvPr/>
        </p:nvSpPr>
        <p:spPr>
          <a:xfrm>
            <a:off x="3497476" y="2508675"/>
            <a:ext cx="50771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u="sng" dirty="0">
                <a:solidFill>
                  <a:schemeClr val="bg1">
                    <a:lumMod val="75000"/>
                  </a:schemeClr>
                </a:solidFill>
                <a:latin typeface="Arcon Rounded-" panose="00000500000000000000" pitchFamily="50" charset="0"/>
              </a:rPr>
              <a:t>Anime List</a:t>
            </a:r>
            <a:endParaRPr lang="id-ID" sz="8800" b="1" u="sng" dirty="0">
              <a:solidFill>
                <a:schemeClr val="bg1">
                  <a:lumMod val="75000"/>
                </a:schemeClr>
              </a:solidFill>
              <a:latin typeface="Arcon Rounded-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865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8" name="Rectangle: Rounded Corners 4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: Rounded Corners 4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Rectangle: Rounded Corners 4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: Rounded Corners 5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: Rounded Corners 5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54" name="Oval 5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Oval 5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57" name="Rectangle: Rounded Corners 5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8" name="Rectangle: Rounded Corners 57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9" name="Rectangle: Rounded Corners 58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Rectangle: Rounded Corners 59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1" name="Rectangle: Rounded Corners 60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2" name="Rectangle: Rounded Corners 61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9" name="Rectangle: Rounded Corners 88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0" name="Rectangle: Rounded Corners 89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8" name="TextBox 87"/>
          <p:cNvSpPr txBox="1"/>
          <p:nvPr/>
        </p:nvSpPr>
        <p:spPr>
          <a:xfrm>
            <a:off x="121848" y="2281182"/>
            <a:ext cx="41597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>
                <a:solidFill>
                  <a:schemeClr val="bg1">
                    <a:lumMod val="65000"/>
                  </a:schemeClr>
                </a:solidFill>
                <a:latin typeface="Arcon Rounded-" panose="00000500000000000000" pitchFamily="50" charset="0"/>
              </a:rPr>
              <a:t>Вимоги до програмного продукту:</a:t>
            </a:r>
          </a:p>
          <a:p>
            <a:endParaRPr lang="uk-UA" sz="1600" dirty="0">
              <a:solidFill>
                <a:schemeClr val="bg1">
                  <a:lumMod val="65000"/>
                </a:schemeClr>
              </a:solidFill>
              <a:latin typeface="Arcon Rounded-" panose="00000500000000000000" pitchFamily="50" charset="0"/>
            </a:endParaRPr>
          </a:p>
          <a:p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Необхідно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отримати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проєкт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, у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якому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реалізовано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ергономічний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текстовий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інтерфейс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- система меню</a:t>
            </a:r>
          </a:p>
          <a:p>
            <a:r>
              <a:rPr lang="uk-UA" dirty="0">
                <a:solidFill>
                  <a:schemeClr val="bg1">
                    <a:lumMod val="75000"/>
                  </a:schemeClr>
                </a:solidFill>
              </a:rPr>
              <a:t>винесення функцій і процедур в окремі файли (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header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files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збереження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результатів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із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подальшим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їх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використанням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текстовий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або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бінарний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файл). </a:t>
            </a:r>
          </a:p>
          <a:p>
            <a:endParaRPr lang="uk-UA" sz="1600" dirty="0">
              <a:solidFill>
                <a:schemeClr val="bg1">
                  <a:lumMod val="65000"/>
                </a:schemeClr>
              </a:solidFill>
              <a:latin typeface="Arcon Rounded-" panose="00000500000000000000" pitchFamily="50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283269" y="1"/>
            <a:ext cx="12475269" cy="7001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5975A-D385-E95C-2B96-D1D34A1B33FA}"/>
              </a:ext>
            </a:extLst>
          </p:cNvPr>
          <p:cNvSpPr txBox="1"/>
          <p:nvPr/>
        </p:nvSpPr>
        <p:spPr>
          <a:xfrm>
            <a:off x="5263556" y="332179"/>
            <a:ext cx="11480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6000" b="1" u="sng" dirty="0">
                <a:solidFill>
                  <a:schemeClr val="bg1">
                    <a:lumMod val="75000"/>
                  </a:schemeClr>
                </a:solidFill>
                <a:latin typeface="Arcon Rounded-" panose="00000500000000000000" pitchFamily="50" charset="0"/>
              </a:rPr>
              <a:t>ТЗ:</a:t>
            </a:r>
            <a:endParaRPr lang="id-ID" sz="6000" b="1" u="sng" dirty="0">
              <a:solidFill>
                <a:schemeClr val="bg1">
                  <a:lumMod val="75000"/>
                </a:schemeClr>
              </a:solidFill>
              <a:latin typeface="Arcon Rounded-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D8D53-1C34-4CB2-5935-DDB9BDA785CC}"/>
              </a:ext>
            </a:extLst>
          </p:cNvPr>
          <p:cNvSpPr txBox="1"/>
          <p:nvPr/>
        </p:nvSpPr>
        <p:spPr>
          <a:xfrm>
            <a:off x="4331746" y="2192003"/>
            <a:ext cx="41597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1600" dirty="0">
                <a:solidFill>
                  <a:schemeClr val="bg1">
                    <a:lumMod val="65000"/>
                  </a:schemeClr>
                </a:solidFill>
                <a:latin typeface="Arcon Rounded-" panose="00000500000000000000" pitchFamily="50" charset="0"/>
              </a:rPr>
              <a:t>Функціональні вимоги:</a:t>
            </a:r>
          </a:p>
          <a:p>
            <a:pPr algn="ctr"/>
            <a:endParaRPr lang="uk-UA" sz="1600" dirty="0">
              <a:solidFill>
                <a:schemeClr val="bg1">
                  <a:lumMod val="65000"/>
                </a:schemeClr>
              </a:solidFill>
              <a:latin typeface="Arcon Rounded-" panose="00000500000000000000" pitchFamily="50" charset="0"/>
            </a:endParaRPr>
          </a:p>
          <a:p>
            <a:pPr algn="r"/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Необхідно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розробити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додаток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який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повинен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мати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такий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функціонал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algn="r"/>
            <a:r>
              <a:rPr lang="uk-UA" dirty="0">
                <a:solidFill>
                  <a:schemeClr val="bg1">
                    <a:lumMod val="75000"/>
                  </a:schemeClr>
                </a:solidFill>
              </a:rPr>
              <a:t>використання динамічного масиву структур</a:t>
            </a:r>
          </a:p>
          <a:p>
            <a:pPr algn="r"/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організація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пошуку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критеріями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полів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структури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організація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сортувань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критеріями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полів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структури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uk-UA" dirty="0">
                <a:solidFill>
                  <a:schemeClr val="bg1">
                    <a:lumMod val="75000"/>
                  </a:schemeClr>
                </a:solidFill>
              </a:rPr>
              <a:t>додавання, видалення, редагування </a:t>
            </a:r>
          </a:p>
          <a:p>
            <a:endParaRPr lang="uk-UA" sz="1600" dirty="0">
              <a:solidFill>
                <a:schemeClr val="bg1">
                  <a:lumMod val="65000"/>
                </a:schemeClr>
              </a:solidFill>
              <a:latin typeface="Arcon Rounded-" panose="00000500000000000000" pitchFamily="50" charset="0"/>
            </a:endParaRPr>
          </a:p>
        </p:txBody>
      </p:sp>
      <p:sp>
        <p:nvSpPr>
          <p:cNvPr id="7" name="Freeform: Shape 2">
            <a:extLst>
              <a:ext uri="{FF2B5EF4-FFF2-40B4-BE49-F238E27FC236}">
                <a16:creationId xmlns:a16="http://schemas.microsoft.com/office/drawing/2014/main" id="{0B9B6345-8ACF-4F25-DFF4-B68E32FD043F}"/>
              </a:ext>
            </a:extLst>
          </p:cNvPr>
          <p:cNvSpPr/>
          <p:nvPr/>
        </p:nvSpPr>
        <p:spPr>
          <a:xfrm rot="5400000" flipH="1">
            <a:off x="7461507" y="1850337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75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88" grpId="0"/>
      <p:bldP spid="2" grpId="0"/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: Rounded Corners 3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: Rounded Corners 3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: Rounded Corners 3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: Rounded Corners 4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: Rounded Corners 4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44" name="Oval 4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47" name="Rectangle: Rounded Corners 4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: Rounded Corners 4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: Rounded Corners 5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3" name="Rectangle: Rounded Corners 8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4" name="Rectangle: Rounded Corners 8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5" name="Rectangle: Rounded Corners 8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6" name="Rectangle: Rounded Corners 8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Rectangle: Rounded Corners 8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1" name="Rectangle: Rounded Corners 80"/>
          <p:cNvSpPr/>
          <p:nvPr/>
        </p:nvSpPr>
        <p:spPr>
          <a:xfrm>
            <a:off x="5987939" y="3488235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93000"/>
                </a:schemeClr>
              </a:gs>
              <a:gs pos="100000">
                <a:schemeClr val="tx2">
                  <a:alpha val="9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>
            <a:off x="5837905" y="1881421"/>
            <a:ext cx="5588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Структури даних:</a:t>
            </a:r>
            <a:endParaRPr lang="en-US" sz="4800" b="1" dirty="0">
              <a:solidFill>
                <a:schemeClr val="bg1"/>
              </a:solidFill>
              <a:latin typeface="HelveticaNeue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56656" y="3097829"/>
            <a:ext cx="3716299" cy="117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Структура </a:t>
            </a:r>
            <a:r>
              <a:rPr lang="id-ID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ArrayTemp:</a:t>
            </a:r>
          </a:p>
          <a:p>
            <a:pPr>
              <a:lnSpc>
                <a:spcPct val="120000"/>
              </a:lnSpc>
            </a:pP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Містить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набір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функцій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для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керування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масивом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Anime,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таких як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додавання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видалення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редагування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та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сортування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de-DE" sz="12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Структура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Anime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містить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дані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про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анімаційні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фільми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096000" y="6944564"/>
            <a:ext cx="3716299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i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id-ID" sz="1400" b="1" i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 wisi enim ad minim veniam</a:t>
            </a:r>
            <a:endParaRPr lang="en-US" sz="1400" i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-2923211"/>
            <a:ext cx="12192000" cy="1135537"/>
          </a:xfrm>
        </p:spPr>
        <p:txBody>
          <a:bodyPr/>
          <a:lstStyle/>
          <a:p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E752C5C-65CA-03A7-05C2-F30309292A4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590" r="590"/>
          <a:stretch/>
        </p:blipFill>
        <p:spPr>
          <a:xfrm>
            <a:off x="35792" y="792301"/>
            <a:ext cx="5750629" cy="4690046"/>
          </a:xfrm>
        </p:spPr>
      </p:pic>
    </p:spTree>
    <p:extLst>
      <p:ext uri="{BB962C8B-B14F-4D97-AF65-F5344CB8AC3E}">
        <p14:creationId xmlns:p14="http://schemas.microsoft.com/office/powerpoint/2010/main" val="4054796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81" grpId="0" animBg="1"/>
      <p:bldP spid="51" grpId="0"/>
      <p:bldP spid="53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/>
        </p:nvSpPr>
        <p:spPr>
          <a:xfrm>
            <a:off x="3825597" y="1158597"/>
            <a:ext cx="4540807" cy="4540807"/>
          </a:xfrm>
          <a:custGeom>
            <a:avLst/>
            <a:gdLst>
              <a:gd name="connsiteX0" fmla="*/ 2291330 w 4582660"/>
              <a:gd name="connsiteY0" fmla="*/ 948305 h 4582660"/>
              <a:gd name="connsiteX1" fmla="*/ 948305 w 4582660"/>
              <a:gd name="connsiteY1" fmla="*/ 2291330 h 4582660"/>
              <a:gd name="connsiteX2" fmla="*/ 2291330 w 4582660"/>
              <a:gd name="connsiteY2" fmla="*/ 3634355 h 4582660"/>
              <a:gd name="connsiteX3" fmla="*/ 3634355 w 4582660"/>
              <a:gd name="connsiteY3" fmla="*/ 2291330 h 4582660"/>
              <a:gd name="connsiteX4" fmla="*/ 2291330 w 4582660"/>
              <a:gd name="connsiteY4" fmla="*/ 948305 h 4582660"/>
              <a:gd name="connsiteX5" fmla="*/ 2291330 w 4582660"/>
              <a:gd name="connsiteY5" fmla="*/ 0 h 4582660"/>
              <a:gd name="connsiteX6" fmla="*/ 4582660 w 4582660"/>
              <a:gd name="connsiteY6" fmla="*/ 2291330 h 4582660"/>
              <a:gd name="connsiteX7" fmla="*/ 2291330 w 4582660"/>
              <a:gd name="connsiteY7" fmla="*/ 4582660 h 4582660"/>
              <a:gd name="connsiteX8" fmla="*/ 0 w 4582660"/>
              <a:gd name="connsiteY8" fmla="*/ 2291330 h 4582660"/>
              <a:gd name="connsiteX9" fmla="*/ 2291330 w 4582660"/>
              <a:gd name="connsiteY9" fmla="*/ 0 h 458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2660" h="4582660">
                <a:moveTo>
                  <a:pt x="2291330" y="948305"/>
                </a:moveTo>
                <a:cubicBezTo>
                  <a:pt x="1549598" y="948305"/>
                  <a:pt x="948305" y="1549598"/>
                  <a:pt x="948305" y="2291330"/>
                </a:cubicBezTo>
                <a:cubicBezTo>
                  <a:pt x="948305" y="3033062"/>
                  <a:pt x="1549598" y="3634355"/>
                  <a:pt x="2291330" y="3634355"/>
                </a:cubicBezTo>
                <a:cubicBezTo>
                  <a:pt x="3033062" y="3634355"/>
                  <a:pt x="3634355" y="3033062"/>
                  <a:pt x="3634355" y="2291330"/>
                </a:cubicBezTo>
                <a:cubicBezTo>
                  <a:pt x="3634355" y="1549598"/>
                  <a:pt x="3033062" y="948305"/>
                  <a:pt x="2291330" y="948305"/>
                </a:cubicBezTo>
                <a:close/>
                <a:moveTo>
                  <a:pt x="2291330" y="0"/>
                </a:moveTo>
                <a:cubicBezTo>
                  <a:pt x="3556797" y="0"/>
                  <a:pt x="4582660" y="1025863"/>
                  <a:pt x="4582660" y="2291330"/>
                </a:cubicBezTo>
                <a:cubicBezTo>
                  <a:pt x="4582660" y="3556797"/>
                  <a:pt x="3556797" y="4582660"/>
                  <a:pt x="2291330" y="4582660"/>
                </a:cubicBezTo>
                <a:cubicBezTo>
                  <a:pt x="1025863" y="4582660"/>
                  <a:pt x="0" y="3556797"/>
                  <a:pt x="0" y="2291330"/>
                </a:cubicBezTo>
                <a:cubicBezTo>
                  <a:pt x="0" y="1025863"/>
                  <a:pt x="1025863" y="0"/>
                  <a:pt x="229133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60000"/>
                </a:schemeClr>
              </a:gs>
              <a:gs pos="23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7837257" y="4868399"/>
            <a:ext cx="3917719" cy="1246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uk-UA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Користувач матимуть доступ до списків 24/7. </a:t>
            </a:r>
            <a:br>
              <a:rPr lang="uk-UA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uk-UA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Завдяки цьому </a:t>
            </a:r>
            <a:r>
              <a:rPr lang="uk-UA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їїм</a:t>
            </a:r>
            <a:r>
              <a:rPr lang="uk-UA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не потрібно буде </a:t>
            </a:r>
            <a:r>
              <a:rPr lang="uk-UA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взаємодіїти</a:t>
            </a:r>
            <a:r>
              <a:rPr lang="uk-UA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з іншими людьми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3787" y="2847970"/>
            <a:ext cx="2771049" cy="1246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uk-UA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Нан</a:t>
            </a:r>
            <a:r>
              <a:rPr lang="uk-UA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проєкт</a:t>
            </a:r>
            <a:r>
              <a:rPr lang="uk-UA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розрахован</a:t>
            </a:r>
            <a:r>
              <a:rPr lang="uk-UA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на одну людину, щоб кожен міг використовувати його, як сам бажає, коли завгодно.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928983" y="2384414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843787" y="985878"/>
            <a:ext cx="2960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Користувачі: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9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048000" y="3810000"/>
            <a:ext cx="6096000" cy="6096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1849037" y="3937436"/>
            <a:ext cx="863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Функціонал: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32100" y="247608"/>
            <a:ext cx="6527800" cy="317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sz="14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1) Переглядати список анімаційних фільмів:</a:t>
            </a:r>
          </a:p>
          <a:p>
            <a:pPr algn="ctr">
              <a:lnSpc>
                <a:spcPct val="120000"/>
              </a:lnSpc>
            </a:pPr>
            <a:r>
              <a:rPr lang="uk-UA" sz="14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●Переглядати назву та кількість епізодів кожного анімаційного фільму.</a:t>
            </a:r>
          </a:p>
          <a:p>
            <a:pPr algn="ctr">
              <a:lnSpc>
                <a:spcPct val="120000"/>
              </a:lnSpc>
            </a:pPr>
            <a:r>
              <a:rPr lang="uk-UA" sz="14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2) Додавати нові анімаційні фільми:</a:t>
            </a:r>
          </a:p>
          <a:p>
            <a:pPr algn="ctr">
              <a:lnSpc>
                <a:spcPct val="120000"/>
              </a:lnSpc>
            </a:pPr>
            <a:r>
              <a:rPr lang="uk-UA" sz="14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●Користувач може ввести назву, автора, жанр та кількість епізодів нового анімаційного фільму.</a:t>
            </a:r>
          </a:p>
          <a:p>
            <a:pPr algn="ctr">
              <a:lnSpc>
                <a:spcPct val="120000"/>
              </a:lnSpc>
            </a:pPr>
            <a:r>
              <a:rPr lang="uk-UA" sz="14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3) Знаходити анімаційні фільми за назвою:</a:t>
            </a:r>
          </a:p>
          <a:p>
            <a:pPr algn="ctr">
              <a:lnSpc>
                <a:spcPct val="120000"/>
              </a:lnSpc>
            </a:pPr>
            <a:r>
              <a:rPr lang="uk-UA" sz="14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●Користувач може шукати анімаційний фільм за його назвою та переглядати повну інформацію про нього.</a:t>
            </a:r>
          </a:p>
          <a:p>
            <a:pPr algn="ctr">
              <a:lnSpc>
                <a:spcPct val="120000"/>
              </a:lnSpc>
            </a:pPr>
            <a:r>
              <a:rPr lang="uk-UA" sz="14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4) Видаляти анімаційні фільми за назвою:</a:t>
            </a:r>
          </a:p>
          <a:p>
            <a:pPr algn="ctr">
              <a:lnSpc>
                <a:spcPct val="120000"/>
              </a:lnSpc>
            </a:pPr>
            <a:r>
              <a:rPr lang="uk-UA" sz="14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●Користувач може видаляти анімаційні фільми зі списку за їхньою назвою.</a:t>
            </a:r>
          </a:p>
          <a:p>
            <a:pPr algn="ctr">
              <a:lnSpc>
                <a:spcPct val="120000"/>
              </a:lnSpc>
            </a:pPr>
            <a:r>
              <a:rPr lang="uk-UA" sz="14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5) Редагувати інформацію про автора анімаційного фільму:</a:t>
            </a:r>
          </a:p>
          <a:p>
            <a:pPr algn="ctr">
              <a:lnSpc>
                <a:spcPct val="120000"/>
              </a:lnSpc>
            </a:pPr>
            <a:r>
              <a:rPr lang="uk-UA" sz="14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●Користувач може змінювати інформацію про автора анімаційного фільму.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192000" y="4260602"/>
            <a:ext cx="1298972" cy="1298972"/>
            <a:chOff x="8204317" y="2115665"/>
            <a:chExt cx="464344" cy="46434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1" name="AutoShape 81"/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2" name="AutoShape 82"/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F43D67-FA8A-0E36-A24E-87F1A48E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95" y="4550279"/>
            <a:ext cx="3940010" cy="2307721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2155" y="2918032"/>
            <a:ext cx="8927690" cy="892768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41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-2772697" y="6858000"/>
            <a:ext cx="18612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48000" y="-3048000"/>
            <a:ext cx="6096000" cy="6096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615585" y="3367629"/>
            <a:ext cx="6960829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6) </a:t>
            </a:r>
            <a:r>
              <a:rPr lang="ru-RU" sz="1600" b="1" dirty="0" err="1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Сортувати</a:t>
            </a: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анімаційні</a:t>
            </a: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фільми</a:t>
            </a: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за </a:t>
            </a:r>
            <a:r>
              <a:rPr lang="ru-RU" sz="1600" b="1" dirty="0" err="1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кількістю</a:t>
            </a: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епізодів</a:t>
            </a: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algn="ctr">
              <a:lnSpc>
                <a:spcPct val="120000"/>
              </a:lnSpc>
            </a:pP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●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Користувач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може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сортувати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список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анімаційних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фільмів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за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зростанням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кількості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епізодів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7-8) </a:t>
            </a:r>
            <a:r>
              <a:rPr lang="ru-RU" sz="1600" b="1" dirty="0" err="1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Знаходити</a:t>
            </a: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анімаційні</a:t>
            </a: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фільми</a:t>
            </a: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за жанром та автором:</a:t>
            </a:r>
          </a:p>
          <a:p>
            <a:pPr algn="ctr">
              <a:lnSpc>
                <a:spcPct val="120000"/>
              </a:lnSpc>
            </a:pP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Користувач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може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шукати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анімаційні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фільми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за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їхнім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жанром та автором.</a:t>
            </a:r>
          </a:p>
          <a:p>
            <a:pPr algn="ctr">
              <a:lnSpc>
                <a:spcPct val="120000"/>
              </a:lnSpc>
            </a:pP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9-10) </a:t>
            </a:r>
            <a:r>
              <a:rPr lang="ru-RU" sz="1600" b="1" dirty="0" err="1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Зчитувати</a:t>
            </a: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дані</a:t>
            </a: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з файлу та </a:t>
            </a:r>
            <a:r>
              <a:rPr lang="ru-RU" sz="1600" b="1" dirty="0" err="1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очищувати</a:t>
            </a:r>
            <a:r>
              <a:rPr lang="ru-RU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файл:</a:t>
            </a:r>
          </a:p>
          <a:p>
            <a:pPr algn="ctr">
              <a:lnSpc>
                <a:spcPct val="120000"/>
              </a:lnSpc>
            </a:pP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●Система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може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зчитувати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дані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про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анімаційні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фільми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з файлу, а також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очищувати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файл для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збереження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нових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даних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99486" y="268033"/>
            <a:ext cx="4193027" cy="997902"/>
            <a:chOff x="425697" y="4527549"/>
            <a:chExt cx="2132739" cy="997902"/>
          </a:xfrm>
        </p:grpSpPr>
        <p:sp>
          <p:nvSpPr>
            <p:cNvPr id="15" name="Rectangle 14"/>
            <p:cNvSpPr/>
            <p:nvPr/>
          </p:nvSpPr>
          <p:spPr>
            <a:xfrm>
              <a:off x="425697" y="4527549"/>
              <a:ext cx="1111003" cy="997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endParaRPr lang="en-US" sz="5400" dirty="0">
                <a:solidFill>
                  <a:schemeClr val="bg1">
                    <a:lumMod val="65000"/>
                  </a:schemeClr>
                </a:solidFill>
                <a:latin typeface="HelveticaNeue medium" panose="00000400000000000000" pitchFamily="2" charset="0"/>
                <a:cs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4342" y="4779147"/>
              <a:ext cx="1734094" cy="696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uk-UA" sz="3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 medium" panose="00000400000000000000" pitchFamily="2" charset="0"/>
                  <a:cs typeface="Calibri"/>
                </a:rPr>
                <a:t>Фукціонал</a:t>
              </a:r>
              <a:r>
                <a:rPr lang="uk-UA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 medium" panose="00000400000000000000" pitchFamily="2" charset="0"/>
                  <a:cs typeface="Calibri"/>
                </a:rPr>
                <a:t>: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latin typeface="HelveticaNeue medium" panose="00000400000000000000" pitchFamily="2" charset="0"/>
                <a:cs typeface="Calibri"/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586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1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9481456" y="-1"/>
            <a:ext cx="2710543" cy="2710543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877687" y="714969"/>
            <a:ext cx="5049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 err="1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Висноок</a:t>
            </a:r>
            <a:r>
              <a:rPr lang="uk-UA" sz="4800" b="1" dirty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:</a:t>
            </a:r>
            <a:endParaRPr lang="en-US" sz="4800" b="1" dirty="0">
              <a:solidFill>
                <a:schemeClr val="bg1"/>
              </a:solidFill>
              <a:latin typeface="HelveticaNeue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3701846"/>
            <a:ext cx="3156155" cy="3156155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/>
          <p:cNvSpPr/>
          <p:nvPr/>
        </p:nvSpPr>
        <p:spPr>
          <a:xfrm>
            <a:off x="1395058" y="2442649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6524806" y="3309619"/>
            <a:ext cx="5022083" cy="272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Проект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реалізує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систему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управління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аніме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через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консольний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інтерфейс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Він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надає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користувачам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можливість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додавати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переглядати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видаляти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та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редагувати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інформацію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про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анімаційні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фільми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Крім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того, система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дозволяє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сортувати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анімаційні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фільми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за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кількістю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епізодів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шукати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їх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за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назвою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автором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або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жанром, а також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зчитувати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та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очищувати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дані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з файлу.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Цей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проект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надає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зручний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інтерфейс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для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управління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та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організації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інформації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про </a:t>
            </a:r>
            <a:r>
              <a:rPr lang="ru-RU" sz="1600" b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аніме</a:t>
            </a:r>
            <a:r>
              <a:rPr lang="ru-RU" sz="16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6453" y="2061841"/>
            <a:ext cx="2140141" cy="2140141"/>
            <a:chOff x="8204317" y="2115665"/>
            <a:chExt cx="464344" cy="464344"/>
          </a:xfrm>
          <a:solidFill>
            <a:schemeClr val="bg1">
              <a:lumMod val="95000"/>
            </a:schemeClr>
          </a:solidFill>
        </p:grpSpPr>
        <p:sp>
          <p:nvSpPr>
            <p:cNvPr id="21" name="AutoShape 81"/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3" name="AutoShape 82"/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4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  <p:bldP spid="16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498495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oup 18"/>
          <p:cNvGrpSpPr/>
          <p:nvPr/>
        </p:nvGrpSpPr>
        <p:grpSpPr>
          <a:xfrm>
            <a:off x="-492562" y="-1660849"/>
            <a:ext cx="15523628" cy="8779524"/>
            <a:chOff x="-644962" y="-1805690"/>
            <a:chExt cx="15523628" cy="8779524"/>
          </a:xfrm>
          <a:solidFill>
            <a:schemeClr val="bg1">
              <a:alpha val="20000"/>
            </a:schemeClr>
          </a:solidFill>
        </p:grpSpPr>
        <p:sp>
          <p:nvSpPr>
            <p:cNvPr id="20" name="Rectangle: Rounded Corners 19"/>
            <p:cNvSpPr/>
            <p:nvPr/>
          </p:nvSpPr>
          <p:spPr>
            <a:xfrm rot="2700000">
              <a:off x="10540832" y="-2630215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: Rounded Corners 20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2" name="Rectangle: Rounded Corners 21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3" name="Rectangle: Rounded Corners 22"/>
            <p:cNvSpPr/>
            <p:nvPr/>
          </p:nvSpPr>
          <p:spPr>
            <a:xfrm rot="2700000">
              <a:off x="11095057" y="620978"/>
              <a:ext cx="695083" cy="15263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896101" y="831111"/>
              <a:ext cx="1092994" cy="1106107"/>
              <a:chOff x="9789319" y="1181099"/>
              <a:chExt cx="1092994" cy="1106107"/>
            </a:xfrm>
            <a:grpFill/>
          </p:grpSpPr>
          <p:sp>
            <p:nvSpPr>
              <p:cNvPr id="45" name="Oval 44"/>
              <p:cNvSpPr/>
              <p:nvPr/>
            </p:nvSpPr>
            <p:spPr>
              <a:xfrm>
                <a:off x="10365582" y="1181099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9789319" y="1770475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287839" y="389917"/>
              <a:ext cx="6096503" cy="56431"/>
              <a:chOff x="2110637" y="95339"/>
              <a:chExt cx="6096503" cy="56431"/>
            </a:xfrm>
            <a:grpFill/>
          </p:grpSpPr>
          <p:sp>
            <p:nvSpPr>
              <p:cNvPr id="40" name="Rectangle: Rounded Corners 39"/>
              <p:cNvSpPr/>
              <p:nvPr/>
            </p:nvSpPr>
            <p:spPr>
              <a:xfrm rot="2700000" flipH="1">
                <a:off x="468682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 rot="2700000" flipH="1">
                <a:off x="4908751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 rot="2700000" flipH="1">
                <a:off x="5130674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 rot="2700000" flipH="1">
                <a:off x="5352597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 rot="2700000" flipH="1">
                <a:off x="557451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407475" y="6364769"/>
              <a:ext cx="2428754" cy="261610"/>
              <a:chOff x="242614" y="6328854"/>
              <a:chExt cx="2428754" cy="261610"/>
            </a:xfrm>
            <a:grpFill/>
          </p:grpSpPr>
          <p:sp>
            <p:nvSpPr>
              <p:cNvPr id="38" name="Freeform 62"/>
              <p:cNvSpPr>
                <a:spLocks noEditPoints="1"/>
              </p:cNvSpPr>
              <p:nvPr/>
            </p:nvSpPr>
            <p:spPr bwMode="auto">
              <a:xfrm>
                <a:off x="242614" y="6399940"/>
                <a:ext cx="121482" cy="119439"/>
              </a:xfrm>
              <a:custGeom>
                <a:avLst/>
                <a:gdLst>
                  <a:gd name="T0" fmla="*/ 92739 w 55"/>
                  <a:gd name="T1" fmla="*/ 185737 h 54"/>
                  <a:gd name="T2" fmla="*/ 0 w 55"/>
                  <a:gd name="T3" fmla="*/ 92869 h 54"/>
                  <a:gd name="T4" fmla="*/ 92739 w 55"/>
                  <a:gd name="T5" fmla="*/ 0 h 54"/>
                  <a:gd name="T6" fmla="*/ 188913 w 55"/>
                  <a:gd name="T7" fmla="*/ 92869 h 54"/>
                  <a:gd name="T8" fmla="*/ 92739 w 55"/>
                  <a:gd name="T9" fmla="*/ 185737 h 54"/>
                  <a:gd name="T10" fmla="*/ 13739 w 55"/>
                  <a:gd name="T11" fmla="*/ 92869 h 54"/>
                  <a:gd name="T12" fmla="*/ 92739 w 55"/>
                  <a:gd name="T13" fmla="*/ 171979 h 54"/>
                  <a:gd name="T14" fmla="*/ 171739 w 55"/>
                  <a:gd name="T15" fmla="*/ 92869 h 54"/>
                  <a:gd name="T16" fmla="*/ 92739 w 55"/>
                  <a:gd name="T17" fmla="*/ 13758 h 54"/>
                  <a:gd name="T18" fmla="*/ 13739 w 55"/>
                  <a:gd name="T19" fmla="*/ 92869 h 54"/>
                  <a:gd name="T20" fmla="*/ 140826 w 55"/>
                  <a:gd name="T21" fmla="*/ 127264 h 54"/>
                  <a:gd name="T22" fmla="*/ 96174 w 55"/>
                  <a:gd name="T23" fmla="*/ 151341 h 54"/>
                  <a:gd name="T24" fmla="*/ 37783 w 55"/>
                  <a:gd name="T25" fmla="*/ 92869 h 54"/>
                  <a:gd name="T26" fmla="*/ 96174 w 55"/>
                  <a:gd name="T27" fmla="*/ 34396 h 54"/>
                  <a:gd name="T28" fmla="*/ 137391 w 55"/>
                  <a:gd name="T29" fmla="*/ 58473 h 54"/>
                  <a:gd name="T30" fmla="*/ 137391 w 55"/>
                  <a:gd name="T31" fmla="*/ 72231 h 54"/>
                  <a:gd name="T32" fmla="*/ 137391 w 55"/>
                  <a:gd name="T33" fmla="*/ 72231 h 54"/>
                  <a:gd name="T34" fmla="*/ 123652 w 55"/>
                  <a:gd name="T35" fmla="*/ 72231 h 54"/>
                  <a:gd name="T36" fmla="*/ 120217 w 55"/>
                  <a:gd name="T37" fmla="*/ 72231 h 54"/>
                  <a:gd name="T38" fmla="*/ 120217 w 55"/>
                  <a:gd name="T39" fmla="*/ 61912 h 54"/>
                  <a:gd name="T40" fmla="*/ 96174 w 55"/>
                  <a:gd name="T41" fmla="*/ 51594 h 54"/>
                  <a:gd name="T42" fmla="*/ 54957 w 55"/>
                  <a:gd name="T43" fmla="*/ 92869 h 54"/>
                  <a:gd name="T44" fmla="*/ 96174 w 55"/>
                  <a:gd name="T45" fmla="*/ 134143 h 54"/>
                  <a:gd name="T46" fmla="*/ 120217 w 55"/>
                  <a:gd name="T47" fmla="*/ 123825 h 54"/>
                  <a:gd name="T48" fmla="*/ 120217 w 55"/>
                  <a:gd name="T49" fmla="*/ 113506 h 54"/>
                  <a:gd name="T50" fmla="*/ 123652 w 55"/>
                  <a:gd name="T51" fmla="*/ 113506 h 54"/>
                  <a:gd name="T52" fmla="*/ 137391 w 55"/>
                  <a:gd name="T53" fmla="*/ 113506 h 54"/>
                  <a:gd name="T54" fmla="*/ 140826 w 55"/>
                  <a:gd name="T55" fmla="*/ 113506 h 54"/>
                  <a:gd name="T56" fmla="*/ 140826 w 55"/>
                  <a:gd name="T57" fmla="*/ 127264 h 5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54">
                    <a:moveTo>
                      <a:pt x="27" y="54"/>
                    </a:move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4"/>
                      <a:pt x="27" y="54"/>
                    </a:cubicBezTo>
                    <a:close/>
                    <a:moveTo>
                      <a:pt x="4" y="27"/>
                    </a:moveTo>
                    <a:cubicBezTo>
                      <a:pt x="4" y="40"/>
                      <a:pt x="15" y="50"/>
                      <a:pt x="27" y="50"/>
                    </a:cubicBezTo>
                    <a:cubicBezTo>
                      <a:pt x="40" y="50"/>
                      <a:pt x="50" y="40"/>
                      <a:pt x="50" y="27"/>
                    </a:cubicBezTo>
                    <a:cubicBezTo>
                      <a:pt x="50" y="14"/>
                      <a:pt x="40" y="4"/>
                      <a:pt x="27" y="4"/>
                    </a:cubicBezTo>
                    <a:cubicBezTo>
                      <a:pt x="15" y="4"/>
                      <a:pt x="4" y="14"/>
                      <a:pt x="4" y="27"/>
                    </a:cubicBezTo>
                    <a:close/>
                    <a:moveTo>
                      <a:pt x="41" y="37"/>
                    </a:moveTo>
                    <a:cubicBezTo>
                      <a:pt x="41" y="42"/>
                      <a:pt x="33" y="44"/>
                      <a:pt x="28" y="44"/>
                    </a:cubicBezTo>
                    <a:cubicBezTo>
                      <a:pt x="18" y="44"/>
                      <a:pt x="11" y="37"/>
                      <a:pt x="11" y="27"/>
                    </a:cubicBezTo>
                    <a:cubicBezTo>
                      <a:pt x="11" y="17"/>
                      <a:pt x="18" y="10"/>
                      <a:pt x="28" y="10"/>
                    </a:cubicBezTo>
                    <a:cubicBezTo>
                      <a:pt x="31" y="10"/>
                      <a:pt x="40" y="11"/>
                      <a:pt x="40" y="17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1" y="15"/>
                      <a:pt x="16" y="20"/>
                      <a:pt x="16" y="27"/>
                    </a:cubicBezTo>
                    <a:cubicBezTo>
                      <a:pt x="16" y="34"/>
                      <a:pt x="21" y="39"/>
                      <a:pt x="28" y="39"/>
                    </a:cubicBezTo>
                    <a:cubicBezTo>
                      <a:pt x="31" y="39"/>
                      <a:pt x="35" y="38"/>
                      <a:pt x="35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3"/>
                      <a:pt x="36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1" y="33"/>
                      <a:pt x="41" y="33"/>
                      <a:pt x="41" y="33"/>
                    </a:cubicBezTo>
                    <a:lnTo>
                      <a:pt x="4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 dirty="0">
                  <a:solidFill>
                    <a:schemeClr val="bg1">
                      <a:lumMod val="75000"/>
                    </a:schemeClr>
                  </a:solidFill>
                  <a:latin typeface="Gotham Light" panose="02000603030000020004" pitchFamily="2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16236" y="6328854"/>
                <a:ext cx="2355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0" dirty="0">
                    <a:solidFill>
                      <a:schemeClr val="bg1">
                        <a:lumMod val="75000"/>
                      </a:schemeClr>
                    </a:solidFill>
                    <a:latin typeface="Gotham Light" panose="02000603030000020004" pitchFamily="2" charset="0"/>
                    <a:cs typeface="Segoe UI" panose="020B0502040204020203" pitchFamily="34" charset="0"/>
                  </a:rPr>
                  <a:t>2017arouse.All Rights Reserved</a:t>
                </a:r>
                <a:endParaRPr lang="id-ID" sz="1100" b="0" dirty="0">
                  <a:solidFill>
                    <a:schemeClr val="bg1">
                      <a:lumMod val="75000"/>
                    </a:schemeClr>
                  </a:solidFill>
                  <a:latin typeface="Gotham Light" panose="02000603030000020004" pitchFamily="2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Rectangle: Rounded Corners 26"/>
            <p:cNvSpPr/>
            <p:nvPr/>
          </p:nvSpPr>
          <p:spPr>
            <a:xfrm rot="2700000">
              <a:off x="-59091" y="5630552"/>
              <a:ext cx="101600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8" name="Rectangle: Rounded Corners 27"/>
            <p:cNvSpPr/>
            <p:nvPr/>
          </p:nvSpPr>
          <p:spPr>
            <a:xfrm rot="2700000" flipH="1">
              <a:off x="253214" y="5169707"/>
              <a:ext cx="82145" cy="12684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: Rounded Corners 28"/>
            <p:cNvSpPr/>
            <p:nvPr/>
          </p:nvSpPr>
          <p:spPr>
            <a:xfrm rot="2700000" flipH="1">
              <a:off x="2316474" y="4352866"/>
              <a:ext cx="45719" cy="20045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: Rounded Corners 29"/>
            <p:cNvSpPr/>
            <p:nvPr/>
          </p:nvSpPr>
          <p:spPr>
            <a:xfrm rot="2700000" flipH="1">
              <a:off x="7578004" y="4063217"/>
              <a:ext cx="45793" cy="381159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Rectangle: Rounded Corners 30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Rectangle: Rounded Corners 3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3" name="Rectangle: Rounded Corners 3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4" name="Rectangle: Rounded Corners 3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5" name="Rectangle: Rounded Corners 3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6" name="Rectangle: Rounded Corners 3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0552" y="4977180"/>
            <a:ext cx="12192000" cy="18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3596169" y="2876127"/>
            <a:ext cx="4819709" cy="1520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uk-UA" sz="4000" dirty="0">
                <a:solidFill>
                  <a:schemeClr val="bg1"/>
                </a:solidFill>
                <a:latin typeface="HelveticaNeue medium" panose="00000400000000000000" pitchFamily="2" charset="0"/>
                <a:cs typeface="Segoe UI Light" panose="020B0502040204020203" pitchFamily="34" charset="0"/>
              </a:rPr>
              <a:t>Дякую за увагу!</a:t>
            </a:r>
            <a:endParaRPr lang="id-ID" sz="4000" dirty="0">
              <a:solidFill>
                <a:schemeClr val="bg1"/>
              </a:solidFill>
              <a:latin typeface="HelveticaNeue medium" panose="000004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3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2017-Multicolor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DD1C0"/>
      </a:accent1>
      <a:accent2>
        <a:srgbClr val="32C4A1"/>
      </a:accent2>
      <a:accent3>
        <a:srgbClr val="D8DC30"/>
      </a:accent3>
      <a:accent4>
        <a:srgbClr val="EB81A9"/>
      </a:accent4>
      <a:accent5>
        <a:srgbClr val="A669F7"/>
      </a:accent5>
      <a:accent6>
        <a:srgbClr val="FEB5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5863</TotalTime>
  <Words>426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20" baseType="lpstr">
      <vt:lpstr>Aller</vt:lpstr>
      <vt:lpstr>Arcon Rounded-</vt:lpstr>
      <vt:lpstr>Arial</vt:lpstr>
      <vt:lpstr>Calibri</vt:lpstr>
      <vt:lpstr>Gill Sans</vt:lpstr>
      <vt:lpstr>Gotham Bold</vt:lpstr>
      <vt:lpstr>Gotham Light</vt:lpstr>
      <vt:lpstr>HelveticaNeue</vt:lpstr>
      <vt:lpstr>HelveticaNeue light</vt:lpstr>
      <vt:lpstr>HelveticaNeue medium</vt:lpstr>
      <vt:lpstr>Segoe UI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pratamayoga</dc:creator>
  <cp:lastModifiedBy>Hyakkimaru Dororo</cp:lastModifiedBy>
  <cp:revision>249</cp:revision>
  <dcterms:created xsi:type="dcterms:W3CDTF">2017-02-28T05:28:20Z</dcterms:created>
  <dcterms:modified xsi:type="dcterms:W3CDTF">2024-04-21T12:21:13Z</dcterms:modified>
</cp:coreProperties>
</file>