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2" r:id="rId4"/>
    <p:sldId id="271" r:id="rId5"/>
    <p:sldId id="273" r:id="rId6"/>
    <p:sldId id="277" r:id="rId7"/>
    <p:sldId id="267" r:id="rId8"/>
    <p:sldId id="268" r:id="rId9"/>
    <p:sldId id="274" r:id="rId10"/>
    <p:sldId id="269" r:id="rId11"/>
    <p:sldId id="275" r:id="rId12"/>
    <p:sldId id="27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1" autoAdjust="0"/>
  </p:normalViewPr>
  <p:slideViewPr>
    <p:cSldViewPr>
      <p:cViewPr varScale="1">
        <p:scale>
          <a:sx n="64" d="100"/>
          <a:sy n="64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4FA2-B473-4C65-A36B-218514CC99C1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0C6AC-28FE-4557-BEE3-82165F95F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Kd</a:t>
            </a:r>
            <a:r>
              <a:rPr lang="ko-KR" altLang="en-US" dirty="0"/>
              <a:t>를 </a:t>
            </a:r>
            <a:r>
              <a:rPr lang="ko-KR" altLang="en-US" dirty="0" err="1"/>
              <a:t>높혀</a:t>
            </a:r>
            <a:r>
              <a:rPr lang="ko-KR" altLang="en-US" dirty="0"/>
              <a:t> 실험했을 때는 초반에는 </a:t>
            </a:r>
            <a:r>
              <a:rPr lang="ko-KR" altLang="en-US" dirty="0" err="1"/>
              <a:t>오버슛이</a:t>
            </a:r>
            <a:r>
              <a:rPr lang="ko-KR" altLang="en-US" dirty="0"/>
              <a:t> 거의 잡히지만 목표각도로 도달하는 부분에서</a:t>
            </a:r>
            <a:endParaRPr lang="en-US" altLang="ko-KR" dirty="0"/>
          </a:p>
          <a:p>
            <a:r>
              <a:rPr lang="en-US" altLang="ko-KR" dirty="0" err="1"/>
              <a:t>Kp</a:t>
            </a:r>
            <a:r>
              <a:rPr lang="ko-KR" altLang="en-US" dirty="0"/>
              <a:t>를 </a:t>
            </a:r>
            <a:r>
              <a:rPr lang="ko-KR" altLang="en-US" dirty="0" err="1"/>
              <a:t>높혀</a:t>
            </a:r>
            <a:r>
              <a:rPr lang="ko-KR" altLang="en-US" dirty="0"/>
              <a:t> 실험했을 때보다 효율성이 떨어짐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 대한 함수로 경로를 계획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3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차 다항식의 미지수는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4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개</a:t>
            </a:r>
            <a:br>
              <a:rPr lang="ko-KR" altLang="en-US" dirty="0"/>
            </a:br>
            <a:r>
              <a:rPr lang="ko-KR" altLang="en-US" dirty="0"/>
              <a:t>각각의 경계 조건은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 시작지점의 위치와 속도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마지막 지점의 위치와 속도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정한 시간에서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500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번의 제어루프가 돌아 간다</a:t>
            </a:r>
            <a:endParaRPr lang="en-US" altLang="ko-KR" dirty="0"/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시간 개념을 추가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/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시간에 대한 함수로 경로를 계획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1,2,3 = </a:t>
            </a:r>
            <a:r>
              <a:rPr lang="ko-KR" altLang="en-US" dirty="0"/>
              <a:t>각도 →</a:t>
            </a:r>
            <a:r>
              <a:rPr lang="en-US" altLang="ko-KR" dirty="0"/>
              <a:t> </a:t>
            </a:r>
            <a:r>
              <a:rPr lang="ko-KR" altLang="en-US" dirty="0" err="1"/>
              <a:t>포워드키네마틱스에</a:t>
            </a:r>
            <a:r>
              <a:rPr lang="ko-KR" altLang="en-US" dirty="0"/>
              <a:t> 넣으면 로봇의 현재위치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en-US" altLang="ko-KR" baseline="0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나옴 </a:t>
            </a:r>
            <a:r>
              <a:rPr lang="en-US" altLang="ko-KR" dirty="0"/>
              <a:t>= [X = </a:t>
            </a:r>
            <a:r>
              <a:rPr lang="en-US" altLang="ko-KR" dirty="0" err="1"/>
              <a:t>fk</a:t>
            </a:r>
            <a:r>
              <a:rPr lang="en-US" altLang="ko-KR" dirty="0"/>
              <a:t>(q[0],q[1],q[2])]</a:t>
            </a:r>
          </a:p>
          <a:p>
            <a:r>
              <a:rPr lang="ko-KR" altLang="en-US" dirty="0"/>
              <a:t>목표지점</a:t>
            </a:r>
            <a:r>
              <a:rPr lang="en-US" altLang="ko-KR" dirty="0"/>
              <a:t>(</a:t>
            </a:r>
            <a:r>
              <a:rPr lang="ko-KR" altLang="en-US" dirty="0" err="1"/>
              <a:t>타겟지점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xyz</a:t>
            </a:r>
            <a:r>
              <a:rPr lang="ko-KR" altLang="en-US" dirty="0"/>
              <a:t>를 정함 → 일정한 속도로 원하는 곳 까지 가기 위해서</a:t>
            </a:r>
            <a:r>
              <a:rPr lang="en-US" altLang="ko-KR" dirty="0"/>
              <a:t>(</a:t>
            </a:r>
            <a:r>
              <a:rPr lang="ko-KR" altLang="en-US" dirty="0"/>
              <a:t>에러 없이</a:t>
            </a:r>
            <a:r>
              <a:rPr lang="en-US" altLang="ko-KR" dirty="0"/>
              <a:t>)</a:t>
            </a:r>
            <a:r>
              <a:rPr lang="ko-KR" altLang="en-US" dirty="0"/>
              <a:t> → 현재위치와 목표지점의 사이</a:t>
            </a:r>
            <a:r>
              <a:rPr lang="en-US" altLang="ko-KR" dirty="0"/>
              <a:t>(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  <a:r>
              <a:rPr lang="ko-KR" altLang="en-US" dirty="0"/>
              <a:t>를 직선으로 연결하고 싶음</a:t>
            </a:r>
          </a:p>
          <a:p>
            <a:r>
              <a:rPr lang="ko-KR" altLang="en-US" dirty="0"/>
              <a:t>그 사이를 </a:t>
            </a:r>
            <a:r>
              <a:rPr lang="en-US" altLang="ko-KR" dirty="0"/>
              <a:t>N</a:t>
            </a:r>
            <a:r>
              <a:rPr lang="ko-KR" altLang="en-US" dirty="0"/>
              <a:t>으로 나눔 </a:t>
            </a:r>
            <a:r>
              <a:rPr lang="en-US" altLang="ko-KR" dirty="0"/>
              <a:t>// 500</a:t>
            </a:r>
            <a:r>
              <a:rPr lang="ko-KR" altLang="en-US" dirty="0"/>
              <a:t>토막으로</a:t>
            </a:r>
            <a:r>
              <a:rPr lang="ko-KR" altLang="en-US" baseline="0" dirty="0"/>
              <a:t> 지정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시작에서 끝까지 </a:t>
            </a:r>
            <a:r>
              <a:rPr lang="en-US" altLang="ko-KR" dirty="0"/>
              <a:t>500</a:t>
            </a:r>
            <a:r>
              <a:rPr lang="ko-KR" altLang="en-US" dirty="0"/>
              <a:t>회를 거쳐서 감 </a:t>
            </a:r>
            <a:r>
              <a:rPr lang="en-US" altLang="ko-KR" dirty="0"/>
              <a:t>= </a:t>
            </a:r>
            <a:r>
              <a:rPr lang="ko-KR" altLang="en-US" dirty="0"/>
              <a:t>처음 </a:t>
            </a:r>
            <a:r>
              <a:rPr lang="en-US" altLang="ko-KR" dirty="0" err="1"/>
              <a:t>x,y,z</a:t>
            </a:r>
            <a:r>
              <a:rPr lang="ko-KR" altLang="en-US" dirty="0"/>
              <a:t>에서 </a:t>
            </a:r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번 중첩하면 목표 </a:t>
            </a:r>
            <a:r>
              <a:rPr lang="en-US" altLang="ko-KR" dirty="0" err="1"/>
              <a:t>x,y,z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결론적으로 목표의 </a:t>
            </a:r>
            <a:r>
              <a:rPr lang="en-US" altLang="ko-KR" dirty="0"/>
              <a:t>xyz = (</a:t>
            </a:r>
            <a:r>
              <a:rPr lang="en-US" altLang="ko-KR" dirty="0" err="1"/>
              <a:t>xd</a:t>
            </a:r>
            <a:r>
              <a:rPr lang="en-US" altLang="ko-KR" dirty="0"/>
              <a:t>), </a:t>
            </a:r>
            <a:r>
              <a:rPr lang="ko-KR" altLang="en-US" dirty="0"/>
              <a:t>현재의 </a:t>
            </a:r>
            <a:r>
              <a:rPr lang="en-US" altLang="ko-KR" dirty="0"/>
              <a:t>xyz = (</a:t>
            </a:r>
            <a:r>
              <a:rPr lang="en-US" altLang="ko-KR" dirty="0" err="1"/>
              <a:t>xs</a:t>
            </a:r>
            <a:r>
              <a:rPr lang="en-US" altLang="ko-KR" dirty="0"/>
              <a:t>)</a:t>
            </a:r>
            <a:r>
              <a:rPr lang="ko-KR" altLang="en-US" dirty="0"/>
              <a:t>가 필요</a:t>
            </a:r>
          </a:p>
          <a:p>
            <a:r>
              <a:rPr lang="ko-KR" altLang="en-US" dirty="0" err="1"/>
              <a:t>델타엑스</a:t>
            </a:r>
            <a:r>
              <a:rPr lang="en-US" altLang="ko-KR" dirty="0"/>
              <a:t>(X</a:t>
            </a:r>
            <a:r>
              <a:rPr lang="ko-KR" altLang="en-US" dirty="0" err="1"/>
              <a:t>미분값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계산해야함</a:t>
            </a:r>
            <a:r>
              <a:rPr lang="ko-KR" altLang="en-US" dirty="0"/>
              <a:t> → </a:t>
            </a:r>
            <a:r>
              <a:rPr lang="en-US" altLang="ko-KR" dirty="0" err="1"/>
              <a:t>vx</a:t>
            </a:r>
            <a:r>
              <a:rPr lang="en-US" altLang="ko-KR" dirty="0"/>
              <a:t>, </a:t>
            </a:r>
            <a:r>
              <a:rPr lang="en-US" altLang="ko-KR" dirty="0" err="1"/>
              <a:t>vy</a:t>
            </a:r>
            <a:r>
              <a:rPr lang="en-US" altLang="ko-KR" dirty="0"/>
              <a:t>, </a:t>
            </a:r>
            <a:r>
              <a:rPr lang="en-US" altLang="ko-KR" dirty="0" err="1"/>
              <a:t>vz</a:t>
            </a:r>
            <a:r>
              <a:rPr lang="en-US" altLang="ko-KR" dirty="0"/>
              <a:t> = </a:t>
            </a:r>
            <a:r>
              <a:rPr lang="ko-KR" altLang="en-US" dirty="0" err="1"/>
              <a:t>델타엑스</a:t>
            </a:r>
            <a:r>
              <a:rPr lang="ko-KR" altLang="en-US" dirty="0"/>
              <a:t> </a:t>
            </a:r>
            <a:r>
              <a:rPr lang="en-US" altLang="ko-KR" dirty="0"/>
              <a:t>= x(t)-X = </a:t>
            </a:r>
            <a:r>
              <a:rPr lang="ko-KR" altLang="en-US" dirty="0"/>
              <a:t>우리가 얼마나 갔는지에 대한 거리</a:t>
            </a:r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 err="1"/>
              <a:t>dx</a:t>
            </a:r>
            <a:r>
              <a:rPr lang="ko-KR" altLang="en-US" dirty="0"/>
              <a:t>만큼 가기 위해서는 자코비안임버스를 구하면 </a:t>
            </a:r>
          </a:p>
          <a:p>
            <a:r>
              <a:rPr lang="ko-KR" altLang="en-US" dirty="0"/>
              <a:t>각도가 얼마만큼 </a:t>
            </a:r>
            <a:r>
              <a:rPr lang="ko-KR" altLang="en-US" dirty="0" err="1"/>
              <a:t>움직여야하는지</a:t>
            </a:r>
            <a:r>
              <a:rPr lang="ko-KR" altLang="en-US" dirty="0"/>
              <a:t> 나옵니다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자코비안</a:t>
            </a:r>
            <a:r>
              <a:rPr lang="ko-KR" altLang="en-US" dirty="0"/>
              <a:t> 매트릭스 </a:t>
            </a:r>
            <a:r>
              <a:rPr lang="en-US" altLang="ko-KR" dirty="0"/>
              <a:t>= </a:t>
            </a:r>
            <a:r>
              <a:rPr lang="ko-KR" altLang="en-US" dirty="0"/>
              <a:t>각도를 </a:t>
            </a:r>
            <a:r>
              <a:rPr lang="ko-KR" altLang="en-US" dirty="0" err="1"/>
              <a:t>자코비안</a:t>
            </a:r>
            <a:r>
              <a:rPr lang="ko-KR" altLang="en-US" dirty="0"/>
              <a:t> 하면 좌표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임버스</a:t>
            </a:r>
            <a:r>
              <a:rPr lang="ko-KR" altLang="en-US" dirty="0"/>
              <a:t> </a:t>
            </a:r>
            <a:r>
              <a:rPr lang="ko-KR" altLang="en-US" dirty="0" err="1"/>
              <a:t>자코비안</a:t>
            </a:r>
            <a:r>
              <a:rPr lang="ko-KR" altLang="en-US" dirty="0"/>
              <a:t> 매트릭스 </a:t>
            </a:r>
            <a:r>
              <a:rPr lang="en-US" altLang="ko-KR" dirty="0"/>
              <a:t>= </a:t>
            </a:r>
            <a:r>
              <a:rPr lang="ko-KR" altLang="en-US" dirty="0"/>
              <a:t>좌표를 </a:t>
            </a:r>
            <a:r>
              <a:rPr lang="ko-KR" altLang="en-US" dirty="0" err="1"/>
              <a:t>임버스</a:t>
            </a:r>
            <a:r>
              <a:rPr lang="ko-KR" altLang="en-US" dirty="0"/>
              <a:t> </a:t>
            </a:r>
            <a:r>
              <a:rPr lang="ko-KR" altLang="en-US" dirty="0" err="1"/>
              <a:t>자코비안</a:t>
            </a:r>
            <a:r>
              <a:rPr lang="ko-KR" altLang="en-US" dirty="0"/>
              <a:t> 하면 각도</a:t>
            </a:r>
          </a:p>
          <a:p>
            <a:endParaRPr lang="ko-KR" altLang="en-US" dirty="0"/>
          </a:p>
          <a:p>
            <a:r>
              <a:rPr lang="en-US" altLang="ko-KR" dirty="0" err="1"/>
              <a:t>dx</a:t>
            </a:r>
            <a:r>
              <a:rPr lang="ko-KR" altLang="en-US" dirty="0"/>
              <a:t>를 구하려면 </a:t>
            </a:r>
            <a:r>
              <a:rPr lang="en-US" altLang="ko-KR" dirty="0"/>
              <a:t>x(t)=</a:t>
            </a:r>
            <a:r>
              <a:rPr lang="ko-KR" altLang="en-US" dirty="0"/>
              <a:t>현재의 좌표 </a:t>
            </a:r>
            <a:r>
              <a:rPr lang="en-US" altLang="ko-KR" dirty="0"/>
              <a:t>= </a:t>
            </a:r>
            <a:r>
              <a:rPr lang="ko-KR" altLang="en-US" dirty="0"/>
              <a:t>전 좌표 </a:t>
            </a:r>
            <a:r>
              <a:rPr lang="en-US" altLang="ko-KR" dirty="0"/>
              <a:t>+ </a:t>
            </a:r>
            <a:r>
              <a:rPr lang="ko-KR" altLang="en-US" dirty="0"/>
              <a:t>속도 </a:t>
            </a:r>
            <a:r>
              <a:rPr lang="en-US" altLang="ko-KR" dirty="0"/>
              <a:t>// </a:t>
            </a:r>
            <a:r>
              <a:rPr lang="ko-KR" altLang="en-US" dirty="0"/>
              <a:t>속도</a:t>
            </a:r>
            <a:r>
              <a:rPr lang="en-US" altLang="ko-KR" dirty="0"/>
              <a:t>=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거리 거리</a:t>
            </a:r>
            <a:r>
              <a:rPr lang="en-US" altLang="ko-KR" dirty="0"/>
              <a:t>=</a:t>
            </a:r>
            <a:r>
              <a:rPr lang="ko-KR" altLang="en-US" dirty="0"/>
              <a:t>시간*속도</a:t>
            </a:r>
            <a:r>
              <a:rPr lang="en-US" altLang="ko-KR" dirty="0"/>
              <a:t>=</a:t>
            </a:r>
            <a:r>
              <a:rPr lang="en-US" altLang="ko-KR" dirty="0" err="1"/>
              <a:t>vt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dq</a:t>
            </a:r>
            <a:r>
              <a:rPr lang="en-US" altLang="ko-KR" dirty="0"/>
              <a:t>=inv(J)*</a:t>
            </a:r>
            <a:r>
              <a:rPr lang="en-US" altLang="ko-KR" dirty="0" err="1"/>
              <a:t>dx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값을 수식에다 넣음 → </a:t>
            </a:r>
            <a:r>
              <a:rPr lang="ko-KR" altLang="en-US" dirty="0" err="1"/>
              <a:t>어래이</a:t>
            </a:r>
            <a:r>
              <a:rPr lang="en-US" altLang="ko-KR" dirty="0"/>
              <a:t>(</a:t>
            </a:r>
            <a:r>
              <a:rPr lang="ko-KR" altLang="en-US" dirty="0" err="1"/>
              <a:t>행렬불러오는</a:t>
            </a:r>
            <a:r>
              <a:rPr lang="ko-KR" altLang="en-US" dirty="0"/>
              <a:t> 함수에 넣었더니</a:t>
            </a:r>
            <a:r>
              <a:rPr lang="en-US" altLang="ko-KR" dirty="0"/>
              <a:t>) = </a:t>
            </a:r>
            <a:r>
              <a:rPr lang="en-US" altLang="ko-KR" dirty="0" err="1"/>
              <a:t>jm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ji</a:t>
            </a:r>
            <a:r>
              <a:rPr lang="en-US" altLang="ko-KR" dirty="0"/>
              <a:t>*(</a:t>
            </a:r>
            <a:r>
              <a:rPr lang="en-US" altLang="ko-KR" dirty="0" err="1"/>
              <a:t>dx,dy,dz</a:t>
            </a:r>
            <a:r>
              <a:rPr lang="en-US" altLang="ko-KR" dirty="0"/>
              <a:t>) = </a:t>
            </a:r>
            <a:r>
              <a:rPr lang="en-US" altLang="ko-KR" dirty="0" err="1"/>
              <a:t>dq</a:t>
            </a:r>
            <a:r>
              <a:rPr lang="en-US" altLang="ko-KR" dirty="0"/>
              <a:t>[0],</a:t>
            </a:r>
            <a:r>
              <a:rPr lang="en-US" altLang="ko-KR" dirty="0" err="1"/>
              <a:t>dq</a:t>
            </a:r>
            <a:r>
              <a:rPr lang="en-US" altLang="ko-KR" dirty="0"/>
              <a:t>[1],</a:t>
            </a:r>
            <a:r>
              <a:rPr lang="en-US" altLang="ko-KR" dirty="0" err="1"/>
              <a:t>dq</a:t>
            </a:r>
            <a:r>
              <a:rPr lang="en-US" altLang="ko-KR" dirty="0"/>
              <a:t>[2]</a:t>
            </a:r>
          </a:p>
          <a:p>
            <a:endParaRPr lang="ko-KR" altLang="en-US" dirty="0"/>
          </a:p>
          <a:p>
            <a:r>
              <a:rPr lang="ko-KR" altLang="en-US" dirty="0"/>
              <a:t>거리 미분하면 속소 </a:t>
            </a:r>
            <a:r>
              <a:rPr lang="en-US" altLang="ko-KR" dirty="0"/>
              <a:t>/ </a:t>
            </a:r>
            <a:r>
              <a:rPr lang="ko-KR" altLang="en-US" dirty="0"/>
              <a:t>속도 미분하면 가속도 </a:t>
            </a:r>
            <a:r>
              <a:rPr lang="en-US" altLang="ko-KR" dirty="0"/>
              <a:t>/ </a:t>
            </a:r>
            <a:r>
              <a:rPr lang="ko-KR" altLang="en-US" dirty="0" err="1"/>
              <a:t>델타엑스</a:t>
            </a:r>
            <a:r>
              <a:rPr lang="en-US" altLang="ko-KR" dirty="0"/>
              <a:t>= </a:t>
            </a:r>
            <a:r>
              <a:rPr lang="ko-KR" altLang="en-US" dirty="0" err="1"/>
              <a:t>엑스로</a:t>
            </a:r>
            <a:r>
              <a:rPr lang="ko-KR" altLang="en-US" dirty="0"/>
              <a:t> 가는 속도 </a:t>
            </a:r>
            <a:r>
              <a:rPr lang="en-US" altLang="ko-KR" dirty="0"/>
              <a:t>/ </a:t>
            </a:r>
            <a:r>
              <a:rPr lang="ko-KR" altLang="en-US" dirty="0"/>
              <a:t>델타</a:t>
            </a:r>
            <a:r>
              <a:rPr lang="en-US" altLang="ko-KR" dirty="0"/>
              <a:t>=</a:t>
            </a:r>
            <a:r>
              <a:rPr lang="ko-KR" altLang="en-US" dirty="0"/>
              <a:t>미분</a:t>
            </a:r>
          </a:p>
          <a:p>
            <a:endParaRPr lang="en-US" altLang="ko-KR" dirty="0"/>
          </a:p>
          <a:p>
            <a:r>
              <a:rPr lang="en-US" altLang="ko-KR" dirty="0" err="1"/>
              <a:t>xs-xf</a:t>
            </a:r>
            <a:r>
              <a:rPr lang="en-US" altLang="ko-KR" dirty="0"/>
              <a:t> /N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Cartesian Space Control = </a:t>
            </a:r>
            <a:r>
              <a:rPr lang="ko-KR" altLang="en-US" dirty="0"/>
              <a:t>직교공간제어</a:t>
            </a:r>
            <a:endParaRPr lang="en-US" altLang="ko-KR" dirty="0"/>
          </a:p>
          <a:p>
            <a:r>
              <a:rPr lang="ko-KR" altLang="en-US" dirty="0" err="1"/>
              <a:t>카르티시안</a:t>
            </a:r>
            <a:r>
              <a:rPr lang="ko-KR" altLang="en-US" dirty="0"/>
              <a:t> 스페이스 컨트롤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0C6AC-28FE-4557-BEE3-82165F95F48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CE81-F27D-4DFE-941E-D0CE29B11DDD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1957-D48B-4E47-A58C-BBF255EA09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갈매기형 수장 4"/>
          <p:cNvSpPr/>
          <p:nvPr/>
        </p:nvSpPr>
        <p:spPr>
          <a:xfrm>
            <a:off x="4572000" y="0"/>
            <a:ext cx="7992888" cy="6858000"/>
          </a:xfrm>
          <a:prstGeom prst="chevron">
            <a:avLst>
              <a:gd name="adj" fmla="val 2079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16632" y="1556793"/>
            <a:ext cx="7772400" cy="3600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Applied Robotics</a:t>
            </a:r>
            <a:b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로봇 공학 응용</a:t>
            </a:r>
            <a:b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b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Final test</a:t>
            </a:r>
            <a:b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2240" y="5589240"/>
            <a:ext cx="2120280" cy="83894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1458011 </a:t>
            </a:r>
            <a:r>
              <a:rPr lang="ko-KR" altLang="en-US" b="1" dirty="0">
                <a:solidFill>
                  <a:schemeClr val="tx1"/>
                </a:solidFill>
              </a:rPr>
              <a:t>박기웅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>
                <a:solidFill>
                  <a:schemeClr val="tx1"/>
                </a:solidFill>
              </a:rPr>
              <a:t>1458031 </a:t>
            </a:r>
            <a:r>
              <a:rPr lang="ko-KR" altLang="en-US" b="1" dirty="0">
                <a:solidFill>
                  <a:schemeClr val="tx1"/>
                </a:solidFill>
              </a:rPr>
              <a:t>정리라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9144000" y="0"/>
            <a:ext cx="349289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0" name="직사각형 9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2" name="오각형 11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4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4.</a:t>
            </a:r>
            <a:endParaRPr lang="en-US" altLang="ko-KR" sz="2000" dirty="0"/>
          </a:p>
          <a:p>
            <a:r>
              <a:rPr lang="en-US" altLang="ko-KR" sz="2000" dirty="0"/>
              <a:t>     Cartesian Space Control</a:t>
            </a:r>
            <a:br>
              <a:rPr lang="en-US" altLang="ko-KR" sz="2000" dirty="0"/>
            </a:br>
            <a:r>
              <a:rPr lang="en-US" altLang="ko-KR" sz="2000" dirty="0"/>
              <a:t>     (Control with </a:t>
            </a:r>
            <a:r>
              <a:rPr lang="en-US" altLang="ko-KR" sz="2000" dirty="0" err="1"/>
              <a:t>Jacobian</a:t>
            </a:r>
            <a:r>
              <a:rPr lang="en-US" altLang="ko-KR" sz="2000" dirty="0"/>
              <a:t> Matrix)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8CFFA7-4503-40DB-898C-CF228B9534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47382"/>
          <a:stretch/>
        </p:blipFill>
        <p:spPr>
          <a:xfrm>
            <a:off x="755401" y="1415093"/>
            <a:ext cx="7633023" cy="20844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82BE98F-FBB4-4510-9D3C-3C1F831FF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08" y="3499538"/>
            <a:ext cx="6510736" cy="3038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0" name="직사각형 9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2" name="오각형 11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4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4.</a:t>
            </a:r>
            <a:endParaRPr lang="en-US" altLang="ko-KR" sz="2000" dirty="0"/>
          </a:p>
          <a:p>
            <a:r>
              <a:rPr lang="en-US" altLang="ko-KR" sz="2000" dirty="0"/>
              <a:t>	 Cartesian Space Control</a:t>
            </a:r>
            <a:br>
              <a:rPr lang="en-US" altLang="ko-KR" sz="2000" dirty="0"/>
            </a:br>
            <a:r>
              <a:rPr lang="en-US" altLang="ko-KR" sz="2000" dirty="0"/>
              <a:t>	(Control with </a:t>
            </a:r>
            <a:r>
              <a:rPr lang="en-US" altLang="ko-KR" sz="2000" dirty="0" err="1"/>
              <a:t>Jacobian</a:t>
            </a:r>
            <a:r>
              <a:rPr lang="en-US" altLang="ko-KR" sz="2000" dirty="0"/>
              <a:t> Matrix)</a:t>
            </a:r>
            <a:endParaRPr lang="ko-KR" altLang="en-US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00CC1CD-4097-4DF2-B4E3-3ED58937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36" y="2691171"/>
            <a:ext cx="4231847" cy="57606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x(t) = </a:t>
            </a:r>
            <a:r>
              <a:rPr lang="en-US" altLang="ko-KR" sz="1600" dirty="0" err="1"/>
              <a:t>xs</a:t>
            </a:r>
            <a:r>
              <a:rPr lang="en-US" altLang="ko-KR" sz="1600" dirty="0"/>
              <a:t> + V*t from </a:t>
            </a:r>
            <a:r>
              <a:rPr lang="en-US" altLang="ko-KR" sz="1600" dirty="0" err="1"/>
              <a:t>xs</a:t>
            </a:r>
            <a:r>
              <a:rPr lang="en-US" altLang="ko-KR" sz="1600" dirty="0"/>
              <a:t> to </a:t>
            </a:r>
            <a:r>
              <a:rPr lang="en-US" altLang="ko-KR" sz="1600" dirty="0" err="1"/>
              <a:t>xd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149071-BF64-4D29-ACF0-8E68561C106C}"/>
              </a:ext>
            </a:extLst>
          </p:cNvPr>
          <p:cNvSpPr/>
          <p:nvPr/>
        </p:nvSpPr>
        <p:spPr bwMode="auto">
          <a:xfrm>
            <a:off x="3704883" y="1723258"/>
            <a:ext cx="1368152" cy="576064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charset="-127"/>
              </a:rPr>
              <a:t>Calculate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charset="-127"/>
              </a:rPr>
              <a:t>dX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D45869-37A4-4919-B4EB-B9B830BCA7EE}"/>
              </a:ext>
            </a:extLst>
          </p:cNvPr>
          <p:cNvSpPr/>
          <p:nvPr/>
        </p:nvSpPr>
        <p:spPr>
          <a:xfrm>
            <a:off x="3543680" y="3241013"/>
            <a:ext cx="169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  <a:ea typeface="굴림" panose="020B0600000101010101" pitchFamily="50" charset="-127"/>
              </a:rPr>
              <a:t>dx</a:t>
            </a:r>
            <a:r>
              <a:rPr lang="ko-KR" altLang="en-US" dirty="0">
                <a:latin typeface="+mj-lt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+mj-lt"/>
                <a:ea typeface="굴림" panose="020B0600000101010101" pitchFamily="50" charset="-127"/>
              </a:rPr>
              <a:t>= x(t)-X</a:t>
            </a:r>
            <a:endParaRPr lang="ko-KR" altLang="en-US" dirty="0"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D06637-075D-46C2-9156-10657A940133}"/>
              </a:ext>
            </a:extLst>
          </p:cNvPr>
          <p:cNvSpPr/>
          <p:nvPr/>
        </p:nvSpPr>
        <p:spPr bwMode="auto">
          <a:xfrm>
            <a:off x="843135" y="1723258"/>
            <a:ext cx="1368152" cy="576064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charset="-127"/>
              </a:rPr>
              <a:t>Calculate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velocity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06667F-A91D-4623-AD54-E89B2D6E87B1}"/>
              </a:ext>
            </a:extLst>
          </p:cNvPr>
          <p:cNvSpPr/>
          <p:nvPr/>
        </p:nvSpPr>
        <p:spPr>
          <a:xfrm>
            <a:off x="6288495" y="2630786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dq</a:t>
            </a:r>
            <a:r>
              <a:rPr lang="en-US" altLang="ko-KR" dirty="0"/>
              <a:t>=inv(J)dx is radian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950BC7-A2A8-471C-9781-6F3B645F0BA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32413" y="1725332"/>
            <a:ext cx="1080120" cy="576064"/>
          </a:xfrm>
          <a:prstGeom prst="rect">
            <a:avLst/>
          </a:prstGeom>
          <a:blipFill>
            <a:blip r:embed="rId3" cstate="print"/>
            <a:stretch>
              <a:fillRect b="-1031"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E6595E-C10E-4B16-97C2-6704A87B3B87}"/>
              </a:ext>
            </a:extLst>
          </p:cNvPr>
          <p:cNvSpPr/>
          <p:nvPr/>
        </p:nvSpPr>
        <p:spPr>
          <a:xfrm>
            <a:off x="6236575" y="3105834"/>
            <a:ext cx="2471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PD controller follows new </a:t>
            </a:r>
            <a:r>
              <a:rPr lang="en-US" altLang="ko-KR" dirty="0" err="1"/>
              <a:t>qd</a:t>
            </a:r>
            <a:r>
              <a:rPr lang="en-US" altLang="ko-KR" dirty="0"/>
              <a:t> in each step.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09695-348A-498C-9C1A-E376E6178013}"/>
              </a:ext>
            </a:extLst>
          </p:cNvPr>
          <p:cNvSpPr/>
          <p:nvPr/>
        </p:nvSpPr>
        <p:spPr>
          <a:xfrm>
            <a:off x="323228" y="3828311"/>
            <a:ext cx="2407965" cy="2814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q = Encoder()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N = 500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dt = </a:t>
            </a:r>
            <a:r>
              <a:rPr lang="en-US" altLang="ko-KR" sz="1600" b="1" dirty="0" err="1">
                <a:solidFill>
                  <a:schemeClr val="tx1"/>
                </a:solidFill>
              </a:rPr>
              <a:t>tf</a:t>
            </a:r>
            <a:r>
              <a:rPr lang="en-US" altLang="ko-KR" sz="1600" b="1" dirty="0">
                <a:solidFill>
                  <a:schemeClr val="tx1"/>
                </a:solidFill>
              </a:rPr>
              <a:t>/N;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xs</a:t>
            </a:r>
            <a:r>
              <a:rPr lang="en-US" altLang="ko-KR" sz="1600" b="1" dirty="0">
                <a:solidFill>
                  <a:schemeClr val="tx1"/>
                </a:solidFill>
              </a:rPr>
              <a:t> = </a:t>
            </a:r>
            <a:r>
              <a:rPr lang="en-US" altLang="ko-KR" sz="1600" b="1" dirty="0" err="1">
                <a:solidFill>
                  <a:schemeClr val="tx1"/>
                </a:solidFill>
              </a:rPr>
              <a:t>fk</a:t>
            </a:r>
            <a:r>
              <a:rPr lang="en-US" altLang="ko-KR" sz="1600" b="1" dirty="0">
                <a:solidFill>
                  <a:schemeClr val="tx1"/>
                </a:solidFill>
              </a:rPr>
              <a:t>(q[0], q[1], q[2])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x = </a:t>
            </a:r>
            <a:r>
              <a:rPr lang="en-US" altLang="ko-KR" sz="1600" b="1" dirty="0" err="1">
                <a:solidFill>
                  <a:schemeClr val="tx1"/>
                </a:solidFill>
              </a:rPr>
              <a:t>xs</a:t>
            </a:r>
            <a:r>
              <a:rPr lang="en-US" altLang="ko-KR" sz="1600" b="1" dirty="0">
                <a:solidFill>
                  <a:schemeClr val="tx1"/>
                </a:solidFill>
              </a:rPr>
              <a:t>[0]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y = </a:t>
            </a:r>
            <a:r>
              <a:rPr lang="en-US" altLang="ko-KR" sz="1600" b="1" dirty="0" err="1">
                <a:solidFill>
                  <a:schemeClr val="tx1"/>
                </a:solidFill>
              </a:rPr>
              <a:t>xs</a:t>
            </a:r>
            <a:r>
              <a:rPr lang="en-US" altLang="ko-KR" sz="1600" b="1" dirty="0">
                <a:solidFill>
                  <a:schemeClr val="tx1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z = </a:t>
            </a:r>
            <a:r>
              <a:rPr lang="en-US" altLang="ko-KR" sz="1600" b="1" dirty="0" err="1">
                <a:solidFill>
                  <a:schemeClr val="tx1"/>
                </a:solidFill>
              </a:rPr>
              <a:t>xs</a:t>
            </a:r>
            <a:r>
              <a:rPr lang="en-US" altLang="ko-KR" sz="1600" b="1" dirty="0">
                <a:solidFill>
                  <a:schemeClr val="tx1"/>
                </a:solidFill>
              </a:rPr>
              <a:t>[2]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vx</a:t>
            </a:r>
            <a:r>
              <a:rPr lang="en-US" altLang="ko-KR" sz="1600" b="1" dirty="0">
                <a:solidFill>
                  <a:schemeClr val="tx1"/>
                </a:solidFill>
              </a:rPr>
              <a:t> = (</a:t>
            </a:r>
            <a:r>
              <a:rPr lang="en-US" altLang="ko-KR" sz="1600" b="1" dirty="0" err="1">
                <a:solidFill>
                  <a:schemeClr val="tx1"/>
                </a:solidFill>
              </a:rPr>
              <a:t>xd</a:t>
            </a:r>
            <a:r>
              <a:rPr lang="en-US" altLang="ko-KR" sz="1600" b="1" dirty="0">
                <a:solidFill>
                  <a:schemeClr val="tx1"/>
                </a:solidFill>
              </a:rPr>
              <a:t>-x)/N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vy</a:t>
            </a:r>
            <a:r>
              <a:rPr lang="en-US" altLang="ko-KR" sz="1600" b="1" dirty="0">
                <a:solidFill>
                  <a:schemeClr val="tx1"/>
                </a:solidFill>
              </a:rPr>
              <a:t> = (yd-x)/N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vz</a:t>
            </a:r>
            <a:r>
              <a:rPr lang="en-US" altLang="ko-KR" sz="1600" b="1" dirty="0">
                <a:solidFill>
                  <a:schemeClr val="tx1"/>
                </a:solidFill>
              </a:rPr>
              <a:t> = (</a:t>
            </a:r>
            <a:r>
              <a:rPr lang="en-US" altLang="ko-KR" sz="1600" b="1" dirty="0" err="1">
                <a:solidFill>
                  <a:schemeClr val="tx1"/>
                </a:solidFill>
              </a:rPr>
              <a:t>zd</a:t>
            </a:r>
            <a:r>
              <a:rPr lang="en-US" altLang="ko-KR" sz="1600" b="1" dirty="0">
                <a:solidFill>
                  <a:schemeClr val="tx1"/>
                </a:solidFill>
              </a:rPr>
              <a:t>-x)/N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08654-BE4D-4781-AE95-890521556B94}"/>
              </a:ext>
            </a:extLst>
          </p:cNvPr>
          <p:cNvSpPr/>
          <p:nvPr/>
        </p:nvSpPr>
        <p:spPr>
          <a:xfrm>
            <a:off x="3187847" y="3828313"/>
            <a:ext cx="2407965" cy="2814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[0] = </a:t>
            </a:r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[0] + </a:t>
            </a:r>
            <a:r>
              <a:rPr lang="ko-KR" altLang="en-US" sz="1600" b="1" dirty="0" err="1">
                <a:solidFill>
                  <a:schemeClr val="tx1"/>
                </a:solidFill>
              </a:rPr>
              <a:t>vx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[1] = </a:t>
            </a:r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[1] + </a:t>
            </a:r>
            <a:r>
              <a:rPr lang="en-US" altLang="ko-KR" sz="1600" b="1" dirty="0" err="1">
                <a:solidFill>
                  <a:schemeClr val="tx1"/>
                </a:solidFill>
              </a:rPr>
              <a:t>vy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[2] = </a:t>
            </a:r>
            <a:r>
              <a:rPr lang="ko-KR" altLang="en-US" sz="1600" b="1" dirty="0" err="1">
                <a:solidFill>
                  <a:schemeClr val="tx1"/>
                </a:solidFill>
              </a:rPr>
              <a:t>xs</a:t>
            </a:r>
            <a:r>
              <a:rPr lang="ko-KR" altLang="en-US" sz="1600" b="1" dirty="0">
                <a:solidFill>
                  <a:schemeClr val="tx1"/>
                </a:solidFill>
              </a:rPr>
              <a:t>[2] + </a:t>
            </a:r>
            <a:r>
              <a:rPr lang="ko-KR" altLang="en-US" sz="1600" b="1" dirty="0" err="1">
                <a:solidFill>
                  <a:schemeClr val="tx1"/>
                </a:solidFill>
              </a:rPr>
              <a:t>vz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</a:t>
            </a:r>
            <a:r>
              <a:rPr lang="ko-KR" altLang="en-US" sz="1600" b="1" dirty="0">
                <a:solidFill>
                  <a:schemeClr val="tx1"/>
                </a:solidFill>
              </a:rPr>
              <a:t>x = xs[0] - X[0]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</a:t>
            </a:r>
            <a:r>
              <a:rPr lang="ko-KR" altLang="en-US" sz="1600" b="1" dirty="0">
                <a:solidFill>
                  <a:schemeClr val="tx1"/>
                </a:solidFill>
              </a:rPr>
              <a:t>y = xs[1] - X[1]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</a:t>
            </a:r>
            <a:r>
              <a:rPr lang="ko-KR" altLang="en-US" sz="1600" b="1" dirty="0">
                <a:solidFill>
                  <a:schemeClr val="tx1"/>
                </a:solidFill>
              </a:rPr>
              <a:t>z = xs[2] - X[2]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AAD03E-AA5E-428A-871A-C5D26F3DD88F}"/>
              </a:ext>
            </a:extLst>
          </p:cNvPr>
          <p:cNvSpPr/>
          <p:nvPr/>
        </p:nvSpPr>
        <p:spPr>
          <a:xfrm>
            <a:off x="6052466" y="3828310"/>
            <a:ext cx="2840013" cy="2814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en-US" altLang="ko-KR" sz="1600" b="1" dirty="0" err="1">
                <a:solidFill>
                  <a:schemeClr val="tx1"/>
                </a:solidFill>
              </a:rPr>
              <a:t>dq</a:t>
            </a:r>
            <a:r>
              <a:rPr lang="en-US" altLang="ko-KR" sz="1600" b="1" dirty="0">
                <a:solidFill>
                  <a:schemeClr val="tx1"/>
                </a:solidFill>
              </a:rPr>
              <a:t> = inv(J) * dx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jm</a:t>
            </a:r>
            <a:r>
              <a:rPr lang="en-US" altLang="ko-KR" sz="1600" b="1" dirty="0">
                <a:solidFill>
                  <a:schemeClr val="tx1"/>
                </a:solidFill>
              </a:rPr>
              <a:t> = array(J(q[0],q[1],q[2]))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ji = inv(</a:t>
            </a:r>
            <a:r>
              <a:rPr lang="en-US" altLang="ko-KR" sz="1600" b="1" dirty="0" err="1">
                <a:solidFill>
                  <a:schemeClr val="tx1"/>
                </a:solidFill>
              </a:rPr>
              <a:t>jm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0" name="직사각형 9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2" name="오각형 11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4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4.</a:t>
            </a:r>
            <a:endParaRPr lang="en-US" altLang="ko-KR" sz="2000" dirty="0"/>
          </a:p>
          <a:p>
            <a:r>
              <a:rPr lang="en-US" altLang="ko-KR" sz="2000" dirty="0"/>
              <a:t>     Cartesian Space Control</a:t>
            </a:r>
            <a:br>
              <a:rPr lang="en-US" altLang="ko-KR" sz="2000" dirty="0"/>
            </a:br>
            <a:r>
              <a:rPr lang="en-US" altLang="ko-KR" sz="2000" dirty="0"/>
              <a:t>     (Control with </a:t>
            </a:r>
            <a:r>
              <a:rPr lang="en-US" altLang="ko-KR" sz="2000" dirty="0" err="1"/>
              <a:t>Jacobian</a:t>
            </a:r>
            <a:r>
              <a:rPr lang="en-US" altLang="ko-KR" sz="2000" dirty="0"/>
              <a:t> Matrix)</a:t>
            </a:r>
            <a:endParaRPr lang="ko-KR" altLang="en-US" sz="2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A6E9E89-727E-4F95-8B11-F9A4FF8F7C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86" y="1867724"/>
            <a:ext cx="2512690" cy="223071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4D21AA-F255-4D79-AEF6-A8AD00ECD5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52" y="3856206"/>
            <a:ext cx="2512690" cy="22307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54B59D-03C0-485F-875E-2B0363AFC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964" y="2328411"/>
            <a:ext cx="6046167" cy="3055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514" y="14514"/>
            <a:ext cx="899592" cy="1239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" y="0"/>
            <a:ext cx="6890769" cy="1268761"/>
            <a:chOff x="1" y="0"/>
            <a:chExt cx="6890769" cy="1268761"/>
          </a:xfrm>
        </p:grpSpPr>
        <p:sp>
          <p:nvSpPr>
            <p:cNvPr id="7" name="오각형 6"/>
            <p:cNvSpPr/>
            <p:nvPr/>
          </p:nvSpPr>
          <p:spPr>
            <a:xfrm>
              <a:off x="4946554" y="0"/>
              <a:ext cx="1944216" cy="1268760"/>
            </a:xfrm>
            <a:prstGeom prst="homePlate">
              <a:avLst>
                <a:gd name="adj" fmla="val 3512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5"/>
            <p:cNvGrpSpPr/>
            <p:nvPr/>
          </p:nvGrpSpPr>
          <p:grpSpPr>
            <a:xfrm>
              <a:off x="1" y="1"/>
              <a:ext cx="6444207" cy="1268760"/>
              <a:chOff x="0" y="0"/>
              <a:chExt cx="7750883" cy="1268760"/>
            </a:xfrm>
            <a:solidFill>
              <a:srgbClr val="FFC000"/>
            </a:solidFill>
          </p:grpSpPr>
          <p:sp>
            <p:nvSpPr>
              <p:cNvPr id="4" name="갈매기형 수장 3"/>
              <p:cNvSpPr/>
              <p:nvPr/>
            </p:nvSpPr>
            <p:spPr>
              <a:xfrm>
                <a:off x="0" y="0"/>
                <a:ext cx="7596336" cy="126876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742771" y="0"/>
                <a:ext cx="1008112" cy="1268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1.</a:t>
            </a:r>
            <a:endParaRPr lang="en-US" altLang="ko-KR" sz="2000" dirty="0"/>
          </a:p>
          <a:p>
            <a:r>
              <a:rPr lang="en-US" altLang="ko-KR" sz="2000" dirty="0"/>
              <a:t>     Joint Space Control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F7A1D5-4DD0-41D9-86B3-CD5462D07C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1733550"/>
            <a:ext cx="3752850" cy="3390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C9320A1-9DCD-4DBA-97E6-486C1E657F85}"/>
              </a:ext>
            </a:extLst>
          </p:cNvPr>
          <p:cNvCxnSpPr/>
          <p:nvPr/>
        </p:nvCxnSpPr>
        <p:spPr bwMode="auto">
          <a:xfrm flipH="1">
            <a:off x="799475" y="2892202"/>
            <a:ext cx="792088" cy="122413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6F86C1-9047-4247-8558-EB623BA7F4E0}"/>
              </a:ext>
            </a:extLst>
          </p:cNvPr>
          <p:cNvSpPr txBox="1"/>
          <p:nvPr/>
        </p:nvSpPr>
        <p:spPr>
          <a:xfrm>
            <a:off x="1663570" y="2676178"/>
            <a:ext cx="13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overshoots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80327" y="5218810"/>
            <a:ext cx="3209278" cy="1224876"/>
            <a:chOff x="451299" y="5218810"/>
            <a:chExt cx="3209278" cy="122487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DB88135-494C-4A19-BA80-7CA9B1E2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99" y="5218810"/>
              <a:ext cx="3209278" cy="848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87D70-FC3F-401B-AED2-3D292C8CE858}"/>
                </a:ext>
              </a:extLst>
            </p:cNvPr>
            <p:cNvSpPr txBox="1"/>
            <p:nvPr/>
          </p:nvSpPr>
          <p:spPr>
            <a:xfrm>
              <a:off x="1119834" y="607435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Default gains</a:t>
              </a:r>
              <a:endParaRPr lang="ko-KR" altLang="en-US" dirty="0"/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E6BC385-E460-46EF-8C78-68CE2542E6E3}"/>
              </a:ext>
            </a:extLst>
          </p:cNvPr>
          <p:cNvSpPr txBox="1">
            <a:spLocks/>
          </p:cNvSpPr>
          <p:nvPr/>
        </p:nvSpPr>
        <p:spPr>
          <a:xfrm>
            <a:off x="3923928" y="1782267"/>
            <a:ext cx="5211638" cy="3590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3100" dirty="0"/>
              <a:t> Example : </a:t>
            </a:r>
            <a:r>
              <a:rPr lang="en-US" altLang="ko-KR" sz="3100" dirty="0" err="1"/>
              <a:t>kuka.control</a:t>
            </a:r>
            <a:r>
              <a:rPr lang="en-US" altLang="ko-KR" sz="3100" dirty="0"/>
              <a:t>(30,-20,-30)</a:t>
            </a:r>
          </a:p>
          <a:p>
            <a:endParaRPr lang="en-US" altLang="ko-KR" dirty="0"/>
          </a:p>
          <a:p>
            <a:pPr marL="0" indent="0"/>
            <a:r>
              <a:rPr lang="en-US" altLang="ko-KR" sz="3300" dirty="0"/>
              <a:t> Problem : </a:t>
            </a:r>
          </a:p>
          <a:p>
            <a:pPr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joint, q2(red line) has large overshoot by gravity.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Find the best PD Gain for a variety of desired goals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300" dirty="0"/>
              <a:t>Ex) control(10,20,30), control(0,0,0), and </a:t>
            </a:r>
            <a:br>
              <a:rPr lang="en-US" altLang="ko-KR" sz="2300" dirty="0"/>
            </a:br>
            <a:r>
              <a:rPr lang="en-US" altLang="ko-KR" sz="2300" dirty="0"/>
              <a:t>     control (-20,-30,-10) with same PD gain.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6" name="직사각형 5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21" name="오각형 20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24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1.</a:t>
            </a:r>
            <a:endParaRPr lang="en-US" altLang="ko-KR" sz="2000" dirty="0"/>
          </a:p>
          <a:p>
            <a:r>
              <a:rPr lang="en-US" altLang="ko-KR" sz="2000" dirty="0"/>
              <a:t>     Joint Space Control </a:t>
            </a:r>
            <a:r>
              <a:rPr lang="ko-KR" altLang="en-US" sz="2000" dirty="0"/>
              <a:t>→ </a:t>
            </a:r>
            <a:r>
              <a:rPr lang="en-US" altLang="ko-KR" sz="2000" b="1" dirty="0"/>
              <a:t>control(10,20,30) </a:t>
            </a:r>
            <a:endParaRPr lang="ko-KR" altLang="en-US" sz="2000" b="1" dirty="0"/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9" name="그룹 21"/>
          <p:cNvGrpSpPr/>
          <p:nvPr/>
        </p:nvGrpSpPr>
        <p:grpSpPr>
          <a:xfrm>
            <a:off x="4773510" y="1614286"/>
            <a:ext cx="4059127" cy="4979418"/>
            <a:chOff x="4788024" y="1509184"/>
            <a:chExt cx="4059127" cy="508298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26DD1B-3F5A-461C-AD4E-E439B10F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024" y="1509184"/>
              <a:ext cx="4059127" cy="44008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993F52-7CF8-4CC4-A8B0-FC5BD531FBE5}"/>
                </a:ext>
              </a:extLst>
            </p:cNvPr>
            <p:cNvSpPr txBox="1"/>
            <p:nvPr/>
          </p:nvSpPr>
          <p:spPr>
            <a:xfrm>
              <a:off x="5134112" y="5932392"/>
              <a:ext cx="3384376" cy="659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    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Kp</a:t>
              </a:r>
              <a:r>
                <a:rPr lang="en-US" altLang="ko-KR" dirty="0"/>
                <a:t> =  1   /  1.9   /   0.9 </a:t>
              </a:r>
            </a:p>
            <a:p>
              <a:r>
                <a:rPr lang="en-US" altLang="ko-KR" dirty="0"/>
                <a:t>     </a:t>
              </a:r>
              <a:r>
                <a:rPr lang="en-US" altLang="ko-KR" dirty="0" err="1"/>
                <a:t>Kd</a:t>
              </a:r>
              <a:r>
                <a:rPr lang="en-US" altLang="ko-KR" dirty="0"/>
                <a:t> = 0.8 /  1.59  /   0.82</a:t>
              </a:r>
              <a:endParaRPr lang="ko-KR" altLang="en-US" dirty="0"/>
            </a:p>
          </p:txBody>
        </p:sp>
      </p:grpSp>
      <p:grpSp>
        <p:nvGrpSpPr>
          <p:cNvPr id="10" name="그룹 20"/>
          <p:cNvGrpSpPr/>
          <p:nvPr/>
        </p:nvGrpSpPr>
        <p:grpSpPr>
          <a:xfrm>
            <a:off x="295062" y="1628800"/>
            <a:ext cx="4060914" cy="4980763"/>
            <a:chOff x="295062" y="1772816"/>
            <a:chExt cx="4060914" cy="483674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8592CCA-810C-41D3-B921-F2591FFC8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r="56300" b="5201"/>
            <a:stretch/>
          </p:blipFill>
          <p:spPr>
            <a:xfrm>
              <a:off x="295062" y="1772816"/>
              <a:ext cx="4060914" cy="4129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6042B-B9DF-490E-A759-927471FEDA35}"/>
                </a:ext>
              </a:extLst>
            </p:cNvPr>
            <p:cNvSpPr txBox="1"/>
            <p:nvPr/>
          </p:nvSpPr>
          <p:spPr>
            <a:xfrm>
              <a:off x="625512" y="596323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Kp</a:t>
              </a:r>
              <a:r>
                <a:rPr lang="en-US" altLang="ko-KR" dirty="0"/>
                <a:t> = 0.4	  /  1.0 	/   0.4 </a:t>
              </a:r>
            </a:p>
            <a:p>
              <a:pPr algn="ctr"/>
              <a:r>
                <a:rPr lang="en-US" altLang="ko-KR" b="1" dirty="0" err="1">
                  <a:solidFill>
                    <a:srgbClr val="FF0000"/>
                  </a:solidFill>
                </a:rPr>
                <a:t>Kd</a:t>
              </a:r>
              <a:r>
                <a:rPr lang="en-US" altLang="ko-KR" dirty="0"/>
                <a:t> = 0.5  /  1.6 	/   0.6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34" name="직사각형 33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36" name="오각형 35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38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1.</a:t>
            </a:r>
            <a:endParaRPr lang="en-US" altLang="ko-KR" sz="2000" dirty="0"/>
          </a:p>
          <a:p>
            <a:r>
              <a:rPr lang="en-US" altLang="ko-KR" sz="2000" dirty="0"/>
              <a:t>     Joint Space Control </a:t>
            </a:r>
            <a:r>
              <a:rPr lang="ko-KR" altLang="en-US" sz="2000" dirty="0"/>
              <a:t>→ </a:t>
            </a:r>
            <a:r>
              <a:rPr lang="en-US" altLang="ko-KR" sz="2000" b="1" dirty="0"/>
              <a:t>control(0,0,0)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19369" y="1625291"/>
            <a:ext cx="4036607" cy="4966839"/>
            <a:chOff x="319369" y="1625291"/>
            <a:chExt cx="4036607" cy="496683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55F7E72-D2A5-4498-A765-AE325268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369" y="1625291"/>
              <a:ext cx="4036607" cy="44680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095262" y="6222798"/>
              <a:ext cx="475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Kd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45044" y="1625773"/>
            <a:ext cx="4075428" cy="4966357"/>
            <a:chOff x="4745044" y="1625773"/>
            <a:chExt cx="4075428" cy="496635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DF5DFD6-F226-4CA3-8081-AF51EED63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044" y="1625773"/>
              <a:ext cx="4075428" cy="4467523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6544682" y="6222798"/>
              <a:ext cx="478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Kp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21" name="직사각형 20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23" name="오각형 22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27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1.</a:t>
            </a:r>
            <a:endParaRPr lang="en-US" altLang="ko-KR" sz="2000" dirty="0"/>
          </a:p>
          <a:p>
            <a:r>
              <a:rPr lang="en-US" altLang="ko-KR" sz="2000" dirty="0"/>
              <a:t>     Joint Space Control </a:t>
            </a:r>
            <a:r>
              <a:rPr lang="ko-KR" altLang="en-US" sz="2000" dirty="0"/>
              <a:t>→ </a:t>
            </a:r>
            <a:r>
              <a:rPr lang="en-US" altLang="ko-KR" sz="2000" b="1" dirty="0"/>
              <a:t>control(-20,-30,-10) </a:t>
            </a:r>
            <a:endParaRPr lang="ko-KR" altLang="en-US" sz="2000" b="1" dirty="0"/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3528" y="1628800"/>
            <a:ext cx="4032448" cy="4963892"/>
            <a:chOff x="323528" y="1628800"/>
            <a:chExt cx="4032448" cy="49638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618550-53C6-4998-AFD4-F2F29CFCC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56300" b="5201"/>
            <a:stretch/>
          </p:blipFill>
          <p:spPr>
            <a:xfrm>
              <a:off x="323528" y="1628800"/>
              <a:ext cx="4032448" cy="446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2094700" y="6223360"/>
              <a:ext cx="475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Kd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88025" y="1585820"/>
            <a:ext cx="4032448" cy="5006310"/>
            <a:chOff x="4788025" y="1585820"/>
            <a:chExt cx="4032448" cy="50063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5A2857A-63AB-412C-8C71-CBF1CE409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025" y="1585820"/>
              <a:ext cx="4032448" cy="4550456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544682" y="6222798"/>
              <a:ext cx="478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Kp</a:t>
              </a:r>
              <a:endParaRPr lang="ko-KR" altLang="en-US" dirty="0"/>
            </a:p>
          </p:txBody>
        </p:sp>
      </p:grpSp>
      <p:sp>
        <p:nvSpPr>
          <p:cNvPr id="31" name="타원 30"/>
          <p:cNvSpPr/>
          <p:nvPr/>
        </p:nvSpPr>
        <p:spPr>
          <a:xfrm>
            <a:off x="2267744" y="573325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3" name="직사각형 12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5" name="오각형 14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7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2.</a:t>
            </a:r>
            <a:endParaRPr lang="en-US" altLang="ko-KR" sz="2000" dirty="0"/>
          </a:p>
          <a:p>
            <a:r>
              <a:rPr lang="en-US" altLang="ko-KR" sz="2000" dirty="0"/>
              <a:t>     Trajectory Control</a:t>
            </a:r>
            <a:endParaRPr lang="ko-KR" altLang="en-US" sz="2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988688F-8195-4250-B062-8D52125F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992" y="1676400"/>
            <a:ext cx="4102224" cy="4419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Type </a:t>
            </a:r>
            <a:r>
              <a:rPr lang="en-US" altLang="ko-KR" sz="2400" dirty="0" err="1"/>
              <a:t>kuka.trcontrol</a:t>
            </a:r>
            <a:r>
              <a:rPr lang="en-US" altLang="ko-KR" sz="2400" dirty="0"/>
              <a:t>(q1,q2,q3, </a:t>
            </a:r>
            <a:r>
              <a:rPr lang="en-US" altLang="ko-KR" sz="2400" dirty="0" err="1"/>
              <a:t>tf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B0AEEA3B-B34A-4912-9B00-755C12035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24877"/>
              </p:ext>
            </p:extLst>
          </p:nvPr>
        </p:nvGraphicFramePr>
        <p:xfrm>
          <a:off x="552346" y="2427080"/>
          <a:ext cx="3325408" cy="374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17360" imgH="2158920" progId="">
                  <p:embed/>
                </p:oleObj>
              </mc:Choice>
              <mc:Fallback>
                <p:oleObj name="Equation" r:id="rId4" imgW="1917360" imgH="21589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46" y="2427080"/>
                        <a:ext cx="3325408" cy="3745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2BF47082-006D-4344-BAA9-4921F642D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66141"/>
              </p:ext>
            </p:extLst>
          </p:nvPr>
        </p:nvGraphicFramePr>
        <p:xfrm>
          <a:off x="467544" y="1731232"/>
          <a:ext cx="2886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409400" imgH="253800" progId="">
                  <p:embed/>
                </p:oleObj>
              </mc:Choice>
              <mc:Fallback>
                <p:oleObj name="Equation" r:id="rId6" imgW="140940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31232"/>
                        <a:ext cx="28860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6F084B61-A7C7-451D-B056-FE2B57692F3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30257" y="2781300"/>
            <a:ext cx="3752850" cy="3390900"/>
          </a:xfrm>
          <a:prstGeom prst="rect">
            <a:avLst/>
          </a:prstGeom>
        </p:spPr>
      </p:pic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01353C4D-F1B8-4816-BBF8-7117A2429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71109"/>
              </p:ext>
            </p:extLst>
          </p:nvPr>
        </p:nvGraphicFramePr>
        <p:xfrm>
          <a:off x="4667498" y="5013176"/>
          <a:ext cx="3365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164880" imgH="228600" progId="">
                  <p:embed/>
                </p:oleObj>
              </mc:Choice>
              <mc:Fallback>
                <p:oleObj name="Equation" r:id="rId9" imgW="16488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498" y="5013176"/>
                        <a:ext cx="3365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C6D4FFFD-3C47-4704-B5F1-DA770E494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51449"/>
              </p:ext>
            </p:extLst>
          </p:nvPr>
        </p:nvGraphicFramePr>
        <p:xfrm>
          <a:off x="7103616" y="2911475"/>
          <a:ext cx="361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1" imgW="177480" imgH="241200" progId="">
                  <p:embed/>
                </p:oleObj>
              </mc:Choice>
              <mc:Fallback>
                <p:oleObj name="Equation" r:id="rId11" imgW="17748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616" y="2911475"/>
                        <a:ext cx="361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3" name="직사각형 12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5" name="오각형 14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7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2.</a:t>
            </a:r>
            <a:endParaRPr lang="en-US" altLang="ko-KR" sz="2000" dirty="0"/>
          </a:p>
          <a:p>
            <a:r>
              <a:rPr lang="en-US" altLang="ko-KR" sz="2000" dirty="0"/>
              <a:t>     Trajectory Control</a:t>
            </a:r>
            <a:endParaRPr lang="ko-KR" altLang="en-US" sz="2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78202" y="1494971"/>
            <a:ext cx="5571492" cy="5152673"/>
            <a:chOff x="1952836" y="1524000"/>
            <a:chExt cx="5238328" cy="48445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E17961-4DF5-4EE3-8A83-3A6272C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541" y="1524000"/>
              <a:ext cx="3876675" cy="3810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72E4E2-8B61-4FB2-B966-0936394E13D2}"/>
                </a:ext>
              </a:extLst>
            </p:cNvPr>
            <p:cNvSpPr/>
            <p:nvPr/>
          </p:nvSpPr>
          <p:spPr>
            <a:xfrm>
              <a:off x="1952836" y="5445224"/>
              <a:ext cx="52383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altLang="ko-KR" dirty="0">
                  <a:latin typeface="+mj-lt"/>
                  <a:ea typeface="굴림" panose="020B0600000101010101" pitchFamily="50" charset="-127"/>
                </a:rPr>
                <a:t>qd[0]=a[0] + b[0]*t + c[0]*t**2 + d[0]*t**3</a:t>
              </a:r>
              <a:endParaRPr lang="ko-KR" altLang="en-US" dirty="0">
                <a:latin typeface="+mj-lt"/>
                <a:ea typeface="굴림" panose="020B0600000101010101" pitchFamily="50" charset="-127"/>
              </a:endParaRPr>
            </a:p>
            <a:p>
              <a:pPr algn="ctr"/>
              <a:r>
                <a:rPr lang="fr-FR" altLang="ko-KR" dirty="0">
                  <a:latin typeface="+mj-lt"/>
                  <a:ea typeface="굴림" panose="020B0600000101010101" pitchFamily="50" charset="-127"/>
                </a:rPr>
                <a:t>qd[1]=a[1] + b[1]*t + c[1]*t**2 + d[1]*t**3</a:t>
              </a:r>
              <a:endParaRPr lang="ko-KR" altLang="en-US" dirty="0">
                <a:latin typeface="+mj-lt"/>
                <a:ea typeface="굴림" panose="020B0600000101010101" pitchFamily="50" charset="-127"/>
              </a:endParaRPr>
            </a:p>
            <a:p>
              <a:pPr algn="ctr"/>
              <a:r>
                <a:rPr lang="fr-FR" altLang="ko-KR" dirty="0">
                  <a:latin typeface="+mj-lt"/>
                  <a:ea typeface="굴림" panose="020B0600000101010101" pitchFamily="50" charset="-127"/>
                </a:rPr>
                <a:t>qd[2]=a[2] + b[2]*t + c[2]*t**2 + d[2]*t**3</a:t>
              </a:r>
              <a:endParaRPr lang="ko-KR" altLang="en-US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14" name="직사각형 13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16" name="오각형 15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18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3.</a:t>
            </a:r>
            <a:endParaRPr lang="en-US" altLang="ko-KR" sz="2000" dirty="0"/>
          </a:p>
          <a:p>
            <a:r>
              <a:rPr lang="en-US" altLang="ko-KR" sz="2000" dirty="0"/>
              <a:t>     Compare the best gain and the default</a:t>
            </a:r>
          </a:p>
          <a:p>
            <a:r>
              <a:rPr lang="en-US" altLang="ko-KR" sz="2000" dirty="0"/>
              <a:t>     gain for trajectory planning</a:t>
            </a:r>
            <a:endParaRPr lang="ko-KR" altLang="en-US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835696" y="1484784"/>
            <a:ext cx="5350121" cy="4993677"/>
            <a:chOff x="937234" y="1547500"/>
            <a:chExt cx="5114445" cy="47737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F532A5-9EF5-4193-9D7A-722226ED077F}"/>
                </a:ext>
              </a:extLst>
            </p:cNvPr>
            <p:cNvSpPr/>
            <p:nvPr/>
          </p:nvSpPr>
          <p:spPr>
            <a:xfrm>
              <a:off x="937235" y="1547500"/>
              <a:ext cx="5114444" cy="353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1. Your </a:t>
              </a:r>
              <a:r>
                <a:rPr lang="en-US" altLang="ko-KR" b="1" dirty="0"/>
                <a:t>best gains</a:t>
              </a:r>
              <a:r>
                <a:rPr lang="en-US" altLang="ko-KR" dirty="0"/>
                <a:t> Vs. </a:t>
              </a:r>
              <a:r>
                <a:rPr lang="en-US" altLang="ko-KR" b="1" dirty="0"/>
                <a:t>Default gains</a:t>
              </a:r>
              <a:r>
                <a:rPr lang="en-US" altLang="ko-KR" dirty="0"/>
                <a:t> (same time)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C0F6C1-08C3-44A6-9F1C-FB23FC58C013}"/>
                </a:ext>
              </a:extLst>
            </p:cNvPr>
            <p:cNvSpPr/>
            <p:nvPr/>
          </p:nvSpPr>
          <p:spPr>
            <a:xfrm>
              <a:off x="937234" y="1958477"/>
              <a:ext cx="3060488" cy="353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2. same gain , </a:t>
              </a:r>
              <a:r>
                <a:rPr lang="en-US" altLang="ko-KR" b="1" dirty="0"/>
                <a:t>Another time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19A896-8C23-4403-A0CC-207F6BEA5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401" y="2511204"/>
              <a:ext cx="38766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4514" y="0"/>
            <a:ext cx="6905284" cy="1268761"/>
            <a:chOff x="-14514" y="0"/>
            <a:chExt cx="6905284" cy="1268761"/>
          </a:xfrm>
        </p:grpSpPr>
        <p:sp>
          <p:nvSpPr>
            <p:cNvPr id="27" name="직사각형 26"/>
            <p:cNvSpPr/>
            <p:nvPr/>
          </p:nvSpPr>
          <p:spPr>
            <a:xfrm>
              <a:off x="-14514" y="14514"/>
              <a:ext cx="899592" cy="1239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1" y="0"/>
              <a:ext cx="6890769" cy="1268761"/>
              <a:chOff x="1" y="0"/>
              <a:chExt cx="6890769" cy="1268761"/>
            </a:xfrm>
          </p:grpSpPr>
          <p:sp>
            <p:nvSpPr>
              <p:cNvPr id="29" name="오각형 28"/>
              <p:cNvSpPr/>
              <p:nvPr/>
            </p:nvSpPr>
            <p:spPr>
              <a:xfrm>
                <a:off x="4946554" y="0"/>
                <a:ext cx="1944216" cy="1268760"/>
              </a:xfrm>
              <a:prstGeom prst="homePlate">
                <a:avLst>
                  <a:gd name="adj" fmla="val 35128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5"/>
              <p:cNvGrpSpPr/>
              <p:nvPr/>
            </p:nvGrpSpPr>
            <p:grpSpPr>
              <a:xfrm>
                <a:off x="1" y="1"/>
                <a:ext cx="6444207" cy="1268760"/>
                <a:chOff x="0" y="0"/>
                <a:chExt cx="7750883" cy="1268760"/>
              </a:xfrm>
              <a:solidFill>
                <a:srgbClr val="FFC000"/>
              </a:solidFill>
            </p:grpSpPr>
            <p:sp>
              <p:nvSpPr>
                <p:cNvPr id="31" name="갈매기형 수장 3"/>
                <p:cNvSpPr/>
                <p:nvPr/>
              </p:nvSpPr>
              <p:spPr>
                <a:xfrm>
                  <a:off x="0" y="0"/>
                  <a:ext cx="7596336" cy="126876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6742771" y="0"/>
                  <a:ext cx="1008112" cy="1268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 flipH="1">
            <a:off x="755576" y="38825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Mission 3.</a:t>
            </a:r>
            <a:endParaRPr lang="en-US" altLang="ko-KR" sz="2000" dirty="0"/>
          </a:p>
          <a:p>
            <a:r>
              <a:rPr lang="en-US" altLang="ko-KR" sz="2000" dirty="0"/>
              <a:t>     Compare the best gain and the default</a:t>
            </a:r>
          </a:p>
          <a:p>
            <a:r>
              <a:rPr lang="en-US" altLang="ko-KR" sz="2000" dirty="0"/>
              <a:t>     gain for trajectory planning</a:t>
            </a:r>
            <a:endParaRPr lang="ko-KR" altLang="en-US" sz="2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0" y="1330312"/>
            <a:ext cx="9144000" cy="5700211"/>
            <a:chOff x="0" y="990419"/>
            <a:chExt cx="9144002" cy="570021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20C7AE5-40B2-48BE-8EB7-10820F042A56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0929"/>
              <a:ext cx="3060000" cy="2736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E1091-DFB3-430B-AB51-F986621223D9}"/>
                </a:ext>
              </a:extLst>
            </p:cNvPr>
            <p:cNvSpPr txBox="1"/>
            <p:nvPr/>
          </p:nvSpPr>
          <p:spPr>
            <a:xfrm>
              <a:off x="987941" y="278092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Default gain (1)</a:t>
              </a:r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60E5ED-DBB0-4415-8943-0A1436018C9D}"/>
                </a:ext>
              </a:extLst>
            </p:cNvPr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54631"/>
              <a:ext cx="3060000" cy="2736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FD0D6B-B4E8-4550-9647-C2E650D7C26F}"/>
                </a:ext>
              </a:extLst>
            </p:cNvPr>
            <p:cNvSpPr txBox="1"/>
            <p:nvPr/>
          </p:nvSpPr>
          <p:spPr>
            <a:xfrm>
              <a:off x="1140934" y="5675182"/>
              <a:ext cx="1788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Default gain (3)</a:t>
              </a:r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C9BD076-5634-4E90-BCD3-E02045FD6F42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4002" y="990419"/>
              <a:ext cx="3060000" cy="2736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74427A3-3309-4779-B4D9-E9E42B2FD630}"/>
                </a:ext>
              </a:extLst>
            </p:cNvPr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002" y="3954631"/>
              <a:ext cx="3060000" cy="27360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459F12A-1BE3-4869-8C8F-D22D8FA934FD}"/>
                </a:ext>
              </a:extLst>
            </p:cNvPr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2001" y="990419"/>
              <a:ext cx="3060000" cy="2736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383F97B-877C-43D4-9A93-FA0D10145A9A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2000" y="3954631"/>
              <a:ext cx="3060000" cy="2736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A70C7A-6B82-479C-A559-379154551149}"/>
                </a:ext>
              </a:extLst>
            </p:cNvPr>
            <p:cNvSpPr txBox="1"/>
            <p:nvPr/>
          </p:nvSpPr>
          <p:spPr>
            <a:xfrm>
              <a:off x="7074396" y="2780928"/>
              <a:ext cx="156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Best gain (1)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1CB32E-1158-4A9C-AA8C-B5698E86CC09}"/>
                </a:ext>
              </a:extLst>
            </p:cNvPr>
            <p:cNvSpPr txBox="1"/>
            <p:nvPr/>
          </p:nvSpPr>
          <p:spPr>
            <a:xfrm>
              <a:off x="7074396" y="5674778"/>
              <a:ext cx="152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Best gain (3)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CD0B51-8E9F-4A63-B86D-7F3AF27F5CAE}"/>
                </a:ext>
              </a:extLst>
            </p:cNvPr>
            <p:cNvSpPr txBox="1"/>
            <p:nvPr/>
          </p:nvSpPr>
          <p:spPr>
            <a:xfrm>
              <a:off x="4073815" y="2780928"/>
              <a:ext cx="156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Mess gain (1)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E76FC5-397D-47DE-8AC1-BC2CB5537231}"/>
                </a:ext>
              </a:extLst>
            </p:cNvPr>
            <p:cNvSpPr txBox="1"/>
            <p:nvPr/>
          </p:nvSpPr>
          <p:spPr>
            <a:xfrm>
              <a:off x="4070236" y="5674778"/>
              <a:ext cx="156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Mess gain (3)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871</Words>
  <Application>Microsoft Office PowerPoint</Application>
  <PresentationFormat>화면 슬라이드 쇼(4:3)</PresentationFormat>
  <Paragraphs>133</Paragraphs>
  <Slides>12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Verdana</vt:lpstr>
      <vt:lpstr>Office 테마</vt:lpstr>
      <vt:lpstr>Equation</vt:lpstr>
      <vt:lpstr>Applied Robotics 로봇 공학 응용   Final test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x(t) = xs + V*t from xs to xd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로봇공학응용</dc:title>
  <dc:creator>user</dc:creator>
  <cp:lastModifiedBy>박기웅</cp:lastModifiedBy>
  <cp:revision>48</cp:revision>
  <dcterms:created xsi:type="dcterms:W3CDTF">2019-06-18T09:18:10Z</dcterms:created>
  <dcterms:modified xsi:type="dcterms:W3CDTF">2019-07-01T00:58:56Z</dcterms:modified>
</cp:coreProperties>
</file>