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89" r:id="rId2"/>
    <p:sldId id="788" r:id="rId3"/>
    <p:sldId id="257" r:id="rId4"/>
    <p:sldId id="260" r:id="rId5"/>
    <p:sldId id="261" r:id="rId6"/>
    <p:sldId id="263" r:id="rId7"/>
    <p:sldId id="266" r:id="rId8"/>
    <p:sldId id="7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DED0A-917D-4977-9D74-076B1C0CBF6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99A4-4C67-4227-BCD4-20AB035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6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0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0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91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690BC-3A22-42A3-BF5D-FFD177F2F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F1774-DE39-43EB-9527-F7CB59C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CC7CF-E522-4A3A-BCD3-165ECCF1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C1C5A-36D5-4136-BEB6-D170CAF8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90A0A-9FF3-4062-9CF4-77C7FF1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109A-8854-4463-A94C-0224E22A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0A5DA-D3E7-4B42-8802-BDE91255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33997-D312-442B-A68F-BB091195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9387E-0DC9-498A-9DA2-1D2959AA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398A4-06B2-464D-9486-4CF6490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9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08BD0E-699A-4270-A4E3-2AF52C73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C3FDF-5E80-4475-82CF-8A5257E0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ACA55-DF17-4A25-BA79-1303663E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D1C89-D72C-4F0E-A94B-53D7D88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DC44-6ECE-4019-98DA-66EBF209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8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IMG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273A5-A378-4004-9848-FEA15F0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C0260-6810-4870-8923-97A62790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7F767-02B6-4858-BC70-2C19FAAE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BF246-2B54-4739-BA43-10C96C64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475C8-830F-4164-84C0-874FB7C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416-A0B9-430A-9B82-B7746E89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69E01-36B4-4AB8-B367-B85C2C11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AF0CC-BA15-4853-AE5B-CB578FEC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B8DC6-3D24-4FCD-B6F2-A52FAAF9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46B90-4112-46F1-8735-D0612058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3B494-AF48-485C-8A08-CAFB2F5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02C9F-FDFF-4856-B015-31A63CF99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B8251-5CD2-4CB0-9D3A-4F462D01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B1D7B-177C-4E41-889C-CCAFEB05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E982D-8997-42DE-8A24-00538150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E8D39-C666-4CB0-A0C8-44CC1F72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F87A-81B8-421D-9E28-3733037B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F34EF-C3BA-4728-9A61-F0415399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96A43-F7C9-4FFD-A0B3-6E44DE87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4F17-DDC2-4838-9CE8-47E42054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A2063-A43D-4EF4-8BDB-06A522F0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95DD0-A018-4730-BE4D-3A5FDF20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5621F-7CE6-4AE5-8B71-AA117FC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3177B-7DB8-4213-BD64-4A5C6DBC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2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4C8FB-60AA-4D74-9FF4-F21D25CE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1EFC45-FB76-41B2-8089-9191A851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EBFD28-E6BF-407A-AC3B-CB7DBCE7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C0A82-ADFA-4F21-BD21-72548CA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530718-5373-460B-9E23-53472118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298E7-720A-46BD-A32C-D34357C4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79047-F2AE-4F62-B8A1-745AD2AC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22E96-4EF9-4723-954D-A7AC9533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0BF8-AA37-4D44-9061-9D3BA657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630E1-6C44-4A76-956A-092DFDD39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BBA3F-0EB0-45CA-AB9D-7ADDEA4D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A00C54-8927-42B6-85E4-881E7244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C432C-9016-4330-ABE1-B6640F5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2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1589-90BE-4A77-84E0-1D919B43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B0BB7-1F14-4395-B6DD-2AB32274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AD3B-E410-444E-B194-1611C997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CD23F-85DB-4A44-B3C2-7C4A46D8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1578B-0710-47BE-AAE9-87836835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9B36D-5594-437C-A787-A0EBD048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54846-213D-4D42-B708-D4E6D99E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EE069-B49A-481A-88B8-ABE5FEE9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304D6-913C-4117-82D5-D50F5221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84D3-F978-49D0-9074-456572D4744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865B1-8827-4142-A31C-AC486D7D0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2016C-C9F6-424E-ABBC-11236F8E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2719-BED7-4B0E-920B-A81B31008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44BEDA-9C13-4034-9A37-DE30B278C68C}"/>
              </a:ext>
            </a:extLst>
          </p:cNvPr>
          <p:cNvSpPr txBox="1">
            <a:spLocks/>
          </p:cNvSpPr>
          <p:nvPr/>
        </p:nvSpPr>
        <p:spPr>
          <a:xfrm>
            <a:off x="838200" y="1858962"/>
            <a:ext cx="9144000" cy="156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 Test</a:t>
            </a:r>
            <a:endParaRPr lang="ko-KR" altLang="en-US" sz="4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9EAC238-8B1C-465A-9966-150A14BE883A}"/>
              </a:ext>
            </a:extLst>
          </p:cNvPr>
          <p:cNvSpPr txBox="1">
            <a:spLocks/>
          </p:cNvSpPr>
          <p:nvPr/>
        </p:nvSpPr>
        <p:spPr>
          <a:xfrm>
            <a:off x="6400799" y="4216401"/>
            <a:ext cx="4953001" cy="21399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2000" b="1" dirty="0"/>
          </a:p>
          <a:p>
            <a:pPr algn="r"/>
            <a:r>
              <a:rPr lang="ko-KR" altLang="en-US" sz="2000" b="1" dirty="0"/>
              <a:t>조원 </a:t>
            </a:r>
            <a:r>
              <a:rPr lang="en-US" altLang="ko-KR" sz="2000" b="1" dirty="0"/>
              <a:t>:       </a:t>
            </a:r>
            <a:r>
              <a:rPr lang="ko-KR" altLang="en-US" sz="2000" b="1" dirty="0"/>
              <a:t>김요한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이성범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정리라</a:t>
            </a:r>
            <a:r>
              <a:rPr lang="en-US" altLang="ko-KR" sz="2000" b="1" dirty="0"/>
              <a:t>,</a:t>
            </a:r>
          </a:p>
          <a:p>
            <a:pPr marL="0" indent="0" algn="r">
              <a:buNone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이주형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박기웅</a:t>
            </a:r>
            <a:endParaRPr lang="en-US" altLang="ko-KR" sz="2000" b="1" dirty="0"/>
          </a:p>
          <a:p>
            <a:pPr marL="0" indent="0" algn="r">
              <a:buNone/>
            </a:pPr>
            <a:endParaRPr lang="en-US" altLang="ko-KR" sz="2000" b="1" dirty="0"/>
          </a:p>
          <a:p>
            <a:pPr algn="r"/>
            <a:r>
              <a:rPr lang="ko-KR" altLang="en-US" sz="2000" b="1" dirty="0"/>
              <a:t>제출일 </a:t>
            </a:r>
            <a:r>
              <a:rPr lang="en-US" altLang="ko-KR" sz="2000" b="1" dirty="0"/>
              <a:t>:                     2019-05-08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9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latin typeface="+mn-ea"/>
                <a:ea typeface="+mn-ea"/>
              </a:rPr>
              <a:t>목차</a:t>
            </a:r>
            <a:endParaRPr lang="en-US" sz="4800" b="1" dirty="0">
              <a:latin typeface="+mn-e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4F537D-06CD-4EEE-8119-5BD73C3C45E0}"/>
              </a:ext>
            </a:extLst>
          </p:cNvPr>
          <p:cNvGrpSpPr/>
          <p:nvPr/>
        </p:nvGrpSpPr>
        <p:grpSpPr>
          <a:xfrm>
            <a:off x="1517832" y="1690958"/>
            <a:ext cx="5148572" cy="792088"/>
            <a:chOff x="838200" y="1741974"/>
            <a:chExt cx="5148572" cy="792088"/>
          </a:xfrm>
        </p:grpSpPr>
        <p:sp>
          <p:nvSpPr>
            <p:cNvPr id="14" name="TextBox 13"/>
            <p:cNvSpPr txBox="1"/>
            <p:nvPr/>
          </p:nvSpPr>
          <p:spPr>
            <a:xfrm>
              <a:off x="1774304" y="1883196"/>
              <a:ext cx="4212468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PD </a:t>
              </a:r>
              <a:r>
                <a:rPr lang="ko-KR" alt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제어 완성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741974"/>
              <a:ext cx="792088" cy="792088"/>
            </a:xfrm>
            <a:prstGeom prst="rect">
              <a:avLst/>
            </a:prstGeom>
            <a:gradFill>
              <a:gsLst>
                <a:gs pos="0">
                  <a:srgbClr val="63ED78"/>
                </a:gs>
                <a:gs pos="100000">
                  <a:srgbClr val="40A8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Black" panose="02000000000000000000" pitchFamily="2" charset="0"/>
                </a:rPr>
                <a:t>01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41062F5-0222-4E2F-A022-E9126FA8910F}"/>
              </a:ext>
            </a:extLst>
          </p:cNvPr>
          <p:cNvGrpSpPr/>
          <p:nvPr/>
        </p:nvGrpSpPr>
        <p:grpSpPr>
          <a:xfrm>
            <a:off x="1517832" y="2918469"/>
            <a:ext cx="5148572" cy="792088"/>
            <a:chOff x="838200" y="1741974"/>
            <a:chExt cx="5148572" cy="79208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ED203C-C453-4DFF-8D8D-6DF6D1A6F6DB}"/>
                </a:ext>
              </a:extLst>
            </p:cNvPr>
            <p:cNvSpPr txBox="1"/>
            <p:nvPr/>
          </p:nvSpPr>
          <p:spPr>
            <a:xfrm>
              <a:off x="1774304" y="1888302"/>
              <a:ext cx="4212468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PD </a:t>
              </a:r>
              <a:r>
                <a:rPr lang="ko-KR" alt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제어의 각도 추종</a:t>
              </a:r>
            </a:p>
          </p:txBody>
        </p:sp>
        <p:sp>
          <p:nvSpPr>
            <p:cNvPr id="76" name="Rectangle 11">
              <a:extLst>
                <a:ext uri="{FF2B5EF4-FFF2-40B4-BE49-F238E27FC236}">
                  <a16:creationId xmlns:a16="http://schemas.microsoft.com/office/drawing/2014/main" id="{26C44D07-92B2-46D9-8CAD-369346F19572}"/>
                </a:ext>
              </a:extLst>
            </p:cNvPr>
            <p:cNvSpPr/>
            <p:nvPr/>
          </p:nvSpPr>
          <p:spPr>
            <a:xfrm>
              <a:off x="838200" y="1741974"/>
              <a:ext cx="792088" cy="792088"/>
            </a:xfrm>
            <a:prstGeom prst="rect">
              <a:avLst/>
            </a:prstGeom>
            <a:gradFill>
              <a:gsLst>
                <a:gs pos="0">
                  <a:srgbClr val="63ED78"/>
                </a:gs>
                <a:gs pos="100000">
                  <a:srgbClr val="40A8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Black" panose="02000000000000000000" pitchFamily="2" charset="0"/>
                </a:rPr>
                <a:t>02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517E535-FE73-40A0-AC56-C0658AB72FD3}"/>
              </a:ext>
            </a:extLst>
          </p:cNvPr>
          <p:cNvGrpSpPr/>
          <p:nvPr/>
        </p:nvGrpSpPr>
        <p:grpSpPr>
          <a:xfrm>
            <a:off x="1517832" y="4145980"/>
            <a:ext cx="5148572" cy="792088"/>
            <a:chOff x="838200" y="1741974"/>
            <a:chExt cx="5148572" cy="79208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184B6A-5819-44C0-ADD1-AA98730D4990}"/>
                </a:ext>
              </a:extLst>
            </p:cNvPr>
            <p:cNvSpPr txBox="1"/>
            <p:nvPr/>
          </p:nvSpPr>
          <p:spPr>
            <a:xfrm>
              <a:off x="1774304" y="1922574"/>
              <a:ext cx="4212468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PID </a:t>
              </a:r>
              <a:r>
                <a:rPr lang="ko-KR" alt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제어 완성</a:t>
              </a:r>
            </a:p>
          </p:txBody>
        </p:sp>
        <p:sp>
          <p:nvSpPr>
            <p:cNvPr id="94" name="Rectangle 11">
              <a:extLst>
                <a:ext uri="{FF2B5EF4-FFF2-40B4-BE49-F238E27FC236}">
                  <a16:creationId xmlns:a16="http://schemas.microsoft.com/office/drawing/2014/main" id="{70C63D63-92E6-4C01-B30C-6B5681358B88}"/>
                </a:ext>
              </a:extLst>
            </p:cNvPr>
            <p:cNvSpPr/>
            <p:nvPr/>
          </p:nvSpPr>
          <p:spPr>
            <a:xfrm>
              <a:off x="838200" y="1741974"/>
              <a:ext cx="792088" cy="792088"/>
            </a:xfrm>
            <a:prstGeom prst="rect">
              <a:avLst/>
            </a:prstGeom>
            <a:gradFill>
              <a:gsLst>
                <a:gs pos="0">
                  <a:srgbClr val="63ED78"/>
                </a:gs>
                <a:gs pos="100000">
                  <a:srgbClr val="40A8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Black" panose="02000000000000000000" pitchFamily="2" charset="0"/>
                </a:rPr>
                <a:t>03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4BD722-D06C-459B-B65E-946F0BDDC705}"/>
              </a:ext>
            </a:extLst>
          </p:cNvPr>
          <p:cNvGrpSpPr/>
          <p:nvPr/>
        </p:nvGrpSpPr>
        <p:grpSpPr>
          <a:xfrm>
            <a:off x="1517832" y="5373491"/>
            <a:ext cx="5148572" cy="792088"/>
            <a:chOff x="838200" y="1741974"/>
            <a:chExt cx="5148572" cy="7920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955438-198B-47BA-841A-8803B56116AD}"/>
                </a:ext>
              </a:extLst>
            </p:cNvPr>
            <p:cNvSpPr txBox="1"/>
            <p:nvPr/>
          </p:nvSpPr>
          <p:spPr>
            <a:xfrm>
              <a:off x="1774304" y="1922574"/>
              <a:ext cx="4212468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PID </a:t>
              </a:r>
              <a:r>
                <a:rPr lang="ko-KR" alt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제어의 </a:t>
              </a:r>
              <a:r>
                <a:rPr lang="en-US" altLang="ko-KR" sz="2800" b="1" dirty="0">
                  <a:solidFill>
                    <a:schemeClr val="accent5">
                      <a:lumMod val="50000"/>
                    </a:schemeClr>
                  </a:solidFill>
                </a:rPr>
                <a:t>Ki</a:t>
              </a:r>
              <a:r>
                <a:rPr lang="ko-KR" alt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에 대하여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E8F3852-8DAF-4B35-86AA-7DB3C266E49F}"/>
                </a:ext>
              </a:extLst>
            </p:cNvPr>
            <p:cNvSpPr/>
            <p:nvPr/>
          </p:nvSpPr>
          <p:spPr>
            <a:xfrm>
              <a:off x="838200" y="1741974"/>
              <a:ext cx="792088" cy="792088"/>
            </a:xfrm>
            <a:prstGeom prst="rect">
              <a:avLst/>
            </a:prstGeom>
            <a:gradFill>
              <a:gsLst>
                <a:gs pos="0">
                  <a:srgbClr val="63ED78"/>
                </a:gs>
                <a:gs pos="100000">
                  <a:srgbClr val="40A8F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Roboto Black" panose="02000000000000000000" pitchFamily="2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5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88D0-C7FB-4AEC-98B3-BAFB03ED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1.PD </a:t>
            </a:r>
            <a:r>
              <a:rPr lang="ko-KR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제어를 완성하라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Gain</a:t>
            </a:r>
            <a:r>
              <a:rPr lang="ko-KR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구해서 잘되는 데모를 </a:t>
            </a:r>
            <a:r>
              <a:rPr lang="ko-KR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보이시오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87F1F-4D53-4C39-90FA-BFB95A4E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Kp</a:t>
            </a:r>
            <a:r>
              <a:rPr lang="en-US" altLang="ko-KR" dirty="0"/>
              <a:t>		= 7;</a:t>
            </a:r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Kd</a:t>
            </a:r>
            <a:r>
              <a:rPr lang="en-US" altLang="ko-KR" dirty="0"/>
              <a:t>       	= 1.7; </a:t>
            </a:r>
          </a:p>
          <a:p>
            <a:pPr marL="0" indent="0">
              <a:buNone/>
            </a:pPr>
            <a:r>
              <a:rPr lang="en-US" altLang="ko-KR" dirty="0"/>
              <a:t>float dt        	= 0.001;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</a:p>
          <a:p>
            <a:pPr marL="0" indent="0">
              <a:buNone/>
            </a:pPr>
            <a:r>
              <a:rPr lang="en-US" altLang="ko-KR" dirty="0" err="1"/>
              <a:t>motor.n</a:t>
            </a:r>
            <a:r>
              <a:rPr lang="en-US" altLang="ko-KR" dirty="0"/>
              <a:t>		= </a:t>
            </a:r>
            <a:r>
              <a:rPr lang="en-US" altLang="ko-KR" dirty="0" err="1"/>
              <a:t>QEIRead</a:t>
            </a:r>
            <a:r>
              <a:rPr lang="en-US" altLang="ko-KR" dirty="0"/>
              <a:t>(8);</a:t>
            </a:r>
          </a:p>
          <a:p>
            <a:pPr marL="0" indent="0">
              <a:buNone/>
            </a:pPr>
            <a:r>
              <a:rPr lang="en-US" altLang="ko-KR" dirty="0" err="1"/>
              <a:t>motor.q</a:t>
            </a:r>
            <a:r>
              <a:rPr lang="en-US" altLang="ko-KR" dirty="0"/>
              <a:t>		= 360*</a:t>
            </a:r>
            <a:r>
              <a:rPr lang="en-US" altLang="ko-KR" dirty="0" err="1"/>
              <a:t>motor.n</a:t>
            </a:r>
            <a:r>
              <a:rPr lang="en-US" altLang="ko-KR" dirty="0"/>
              <a:t>/((float)REV);	</a:t>
            </a:r>
            <a:r>
              <a:rPr lang="ko-KR" altLang="ko-KR" dirty="0">
                <a:solidFill>
                  <a:schemeClr val="accent2"/>
                </a:solidFill>
              </a:rPr>
              <a:t>오차 약 </a:t>
            </a:r>
            <a:r>
              <a:rPr lang="en-US" altLang="ko-KR" dirty="0">
                <a:solidFill>
                  <a:schemeClr val="accent2"/>
                </a:solidFill>
              </a:rPr>
              <a:t>-0.2~0.2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motor.e</a:t>
            </a:r>
            <a:r>
              <a:rPr lang="en-US" altLang="ko-KR" dirty="0"/>
              <a:t>		= </a:t>
            </a:r>
            <a:r>
              <a:rPr lang="en-US" altLang="ko-KR" dirty="0" err="1"/>
              <a:t>motor.qd-motor.q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motor.ed</a:t>
            </a:r>
            <a:r>
              <a:rPr lang="en-US" altLang="ko-KR" dirty="0"/>
              <a:t>        	= (</a:t>
            </a:r>
            <a:r>
              <a:rPr lang="en-US" altLang="ko-KR" dirty="0" err="1"/>
              <a:t>motor.e-motor.eo</a:t>
            </a:r>
            <a:r>
              <a:rPr lang="en-US" altLang="ko-KR" dirty="0"/>
              <a:t>)/dt;</a:t>
            </a:r>
          </a:p>
          <a:p>
            <a:pPr marL="0" indent="0">
              <a:buNone/>
            </a:pPr>
            <a:r>
              <a:rPr lang="en-US" altLang="ko-KR" dirty="0" err="1"/>
              <a:t>motor.eo</a:t>
            </a:r>
            <a:r>
              <a:rPr lang="en-US" altLang="ko-KR" dirty="0"/>
              <a:t>		= </a:t>
            </a:r>
            <a:r>
              <a:rPr lang="en-US" altLang="ko-KR" dirty="0" err="1"/>
              <a:t>motor.e</a:t>
            </a:r>
            <a:r>
              <a:rPr lang="en-US" altLang="ko-KR" dirty="0"/>
              <a:t>; 	</a:t>
            </a:r>
          </a:p>
          <a:p>
            <a:pPr marL="0" indent="0">
              <a:buNone/>
            </a:pPr>
            <a:r>
              <a:rPr lang="en-US" altLang="ko-KR" dirty="0" err="1"/>
              <a:t>motor.T</a:t>
            </a:r>
            <a:r>
              <a:rPr lang="en-US" altLang="ko-KR" dirty="0"/>
              <a:t>		= </a:t>
            </a:r>
            <a:r>
              <a:rPr lang="en-US" altLang="ko-KR" dirty="0" err="1"/>
              <a:t>Kp</a:t>
            </a:r>
            <a:r>
              <a:rPr lang="en-US" altLang="ko-KR" dirty="0"/>
              <a:t>*</a:t>
            </a:r>
            <a:r>
              <a:rPr lang="en-US" altLang="ko-KR" dirty="0" err="1"/>
              <a:t>motor.e</a:t>
            </a:r>
            <a:r>
              <a:rPr lang="en-US" altLang="ko-KR" dirty="0"/>
              <a:t> + </a:t>
            </a:r>
            <a:r>
              <a:rPr lang="en-US" altLang="ko-KR" dirty="0" err="1"/>
              <a:t>Kd</a:t>
            </a:r>
            <a:r>
              <a:rPr lang="en-US" altLang="ko-KR" dirty="0"/>
              <a:t>*</a:t>
            </a:r>
            <a:r>
              <a:rPr lang="en-US" altLang="ko-KR" dirty="0" err="1"/>
              <a:t>motor.ed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49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88D0-C7FB-4AEC-98B3-BAFB03ED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PD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제어로 특정 각도를 추종한 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각도를 확인하고 왜 차이가 생기는지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설명하시오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87F1F-4D53-4C39-90FA-BFB95A4E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2400" dirty="0"/>
              <a:t>에러 값 </a:t>
            </a:r>
            <a:r>
              <a:rPr lang="en-US" altLang="ko-KR" sz="2400" dirty="0"/>
              <a:t>(e </a:t>
            </a:r>
            <a:r>
              <a:rPr lang="ko-KR" altLang="en-US" sz="2400" dirty="0"/>
              <a:t>값</a:t>
            </a:r>
            <a:r>
              <a:rPr lang="en-US" altLang="ko-KR" sz="2400" dirty="0"/>
              <a:t>)  =&gt; </a:t>
            </a:r>
          </a:p>
          <a:p>
            <a:pPr marL="0" indent="0">
              <a:buNone/>
            </a:pPr>
            <a:r>
              <a:rPr lang="ko-KR" altLang="ko-KR" sz="2400" dirty="0"/>
              <a:t>정상상태 에러</a:t>
            </a:r>
            <a:r>
              <a:rPr lang="en-US" altLang="ko-KR" sz="2400" dirty="0"/>
              <a:t>( Steady state error )</a:t>
            </a:r>
          </a:p>
          <a:p>
            <a:pPr marL="0" indent="0">
              <a:buNone/>
            </a:pPr>
            <a:r>
              <a:rPr lang="ko-KR" altLang="ko-KR" sz="2400" dirty="0">
                <a:solidFill>
                  <a:schemeClr val="accent2"/>
                </a:solidFill>
              </a:rPr>
              <a:t>오차 약 </a:t>
            </a:r>
            <a:r>
              <a:rPr lang="en-US" altLang="ko-KR" sz="2400" dirty="0">
                <a:solidFill>
                  <a:schemeClr val="accent2"/>
                </a:solidFill>
              </a:rPr>
              <a:t>-0.2~0.2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float </a:t>
            </a:r>
            <a:r>
              <a:rPr lang="en-US" altLang="ko-KR" sz="2400" dirty="0" err="1"/>
              <a:t>Kp</a:t>
            </a:r>
            <a:r>
              <a:rPr lang="en-US" altLang="ko-KR" sz="2400" dirty="0"/>
              <a:t>		= 7;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P </a:t>
            </a:r>
            <a:r>
              <a:rPr lang="ko-KR" altLang="en-US" sz="2400" b="1" dirty="0"/>
              <a:t>제어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dirty="0"/>
              <a:t>비례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Proportinal</a:t>
            </a:r>
            <a:r>
              <a:rPr lang="en-US" altLang="ko-KR" sz="2400" dirty="0"/>
              <a:t>) </a:t>
            </a:r>
            <a:r>
              <a:rPr lang="ko-KR" altLang="en-US" sz="2400" dirty="0"/>
              <a:t>제어</a:t>
            </a:r>
            <a:r>
              <a:rPr lang="en-US" altLang="ko-KR" sz="2400" dirty="0"/>
              <a:t>.</a:t>
            </a:r>
            <a:r>
              <a:rPr lang="ko-KR" altLang="en-US" sz="2400" dirty="0"/>
              <a:t>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ko-KR" altLang="en-US" sz="2400" dirty="0" err="1"/>
              <a:t>제어값이</a:t>
            </a:r>
            <a:r>
              <a:rPr lang="ko-KR" altLang="en-US" sz="2400" dirty="0"/>
              <a:t> 오차에 비례해서 </a:t>
            </a:r>
            <a:r>
              <a:rPr lang="ko-KR" altLang="en-US" sz="2400" dirty="0" err="1"/>
              <a:t>제어량을</a:t>
            </a:r>
            <a:r>
              <a:rPr lang="ko-KR" altLang="en-US" sz="2400" dirty="0"/>
              <a:t> 변화시키는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</a:t>
            </a:r>
            <a:r>
              <a:rPr lang="ko-KR" altLang="en-US" sz="2400" dirty="0"/>
              <a:t>오차에 따라 출력이 출력을 바꾼다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41C8C-4EBE-40AA-9882-947FE433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38" y="2070319"/>
            <a:ext cx="4481512" cy="27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03B1B-1F6B-43E9-B115-4904331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Kd</a:t>
            </a:r>
            <a:r>
              <a:rPr lang="en-US" altLang="ko-KR" dirty="0"/>
              <a:t>		= 1.7;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D </a:t>
            </a:r>
            <a:r>
              <a:rPr lang="ko-KR" altLang="en-US" b="1" dirty="0"/>
              <a:t>제어 </a:t>
            </a:r>
            <a:r>
              <a:rPr lang="en-US" altLang="ko-KR" b="1" dirty="0"/>
              <a:t>- </a:t>
            </a:r>
            <a:r>
              <a:rPr lang="en-US" altLang="ko-KR" dirty="0"/>
              <a:t>[</a:t>
            </a:r>
            <a:r>
              <a:rPr lang="ko-KR" altLang="en-US" dirty="0"/>
              <a:t>미분</a:t>
            </a:r>
            <a:r>
              <a:rPr lang="en-US" altLang="ko-KR" dirty="0"/>
              <a:t>] </a:t>
            </a:r>
            <a:r>
              <a:rPr lang="ko-KR" altLang="en-US" dirty="0" err="1"/>
              <a:t>오버슛</a:t>
            </a:r>
            <a:r>
              <a:rPr lang="ko-KR" altLang="en-US" dirty="0"/>
              <a:t> 억제</a:t>
            </a:r>
            <a:r>
              <a:rPr lang="en-US" altLang="ko-KR" dirty="0"/>
              <a:t>(Damper)</a:t>
            </a:r>
          </a:p>
          <a:p>
            <a:pPr marL="0" indent="0">
              <a:buNone/>
            </a:pPr>
            <a:r>
              <a:rPr lang="ko-KR" altLang="en-US" dirty="0"/>
              <a:t>즉 오차 값의 변화를 보고 </a:t>
            </a:r>
            <a:r>
              <a:rPr lang="ko-KR" altLang="en-US" dirty="0" err="1"/>
              <a:t>조작량을</a:t>
            </a:r>
            <a:r>
              <a:rPr lang="ko-KR" altLang="en-US" dirty="0"/>
              <a:t> 결정하는 방법이다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오차 변화율을 계산하여 출력에 더함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1A53-7C7C-448A-94B2-448EBCD26025}"/>
              </a:ext>
            </a:extLst>
          </p:cNvPr>
          <p:cNvSpPr txBox="1">
            <a:spLocks/>
          </p:cNvSpPr>
          <p:nvPr/>
        </p:nvSpPr>
        <p:spPr>
          <a:xfrm>
            <a:off x="838200" y="371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PD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제어로 특정 각도를 추종한 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각도를 확인하고 왜 차이가 생기는지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설명하시오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7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03B1B-1F6B-43E9-B115-4904331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Kp</a:t>
            </a:r>
            <a:r>
              <a:rPr lang="en-US" altLang="ko-KR" dirty="0"/>
              <a:t>		= 7;</a:t>
            </a:r>
          </a:p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Kd</a:t>
            </a:r>
            <a:r>
              <a:rPr lang="en-US" altLang="ko-KR" dirty="0"/>
              <a:t>       	= 1; </a:t>
            </a:r>
          </a:p>
          <a:p>
            <a:pPr marL="0" indent="0">
              <a:buNone/>
            </a:pPr>
            <a:r>
              <a:rPr lang="en-US" altLang="ko-KR" dirty="0"/>
              <a:t>float Ki        	= 0.09;</a:t>
            </a:r>
          </a:p>
          <a:p>
            <a:pPr marL="0" indent="0">
              <a:buNone/>
            </a:pPr>
            <a:r>
              <a:rPr lang="en-US" altLang="ko-KR" dirty="0"/>
              <a:t>float dt        	= 0.001;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</a:p>
          <a:p>
            <a:pPr marL="0" indent="0">
              <a:buNone/>
            </a:pPr>
            <a:r>
              <a:rPr lang="en-US" altLang="ko-KR" dirty="0" err="1"/>
              <a:t>motor.n</a:t>
            </a:r>
            <a:r>
              <a:rPr lang="en-US" altLang="ko-KR" dirty="0"/>
              <a:t>		= </a:t>
            </a:r>
            <a:r>
              <a:rPr lang="en-US" altLang="ko-KR" dirty="0" err="1"/>
              <a:t>QEIRead</a:t>
            </a:r>
            <a:r>
              <a:rPr lang="en-US" altLang="ko-KR" dirty="0"/>
              <a:t>(8);</a:t>
            </a:r>
          </a:p>
          <a:p>
            <a:pPr marL="0" indent="0">
              <a:buNone/>
            </a:pPr>
            <a:r>
              <a:rPr lang="en-US" altLang="ko-KR" dirty="0" err="1"/>
              <a:t>motor.q</a:t>
            </a:r>
            <a:r>
              <a:rPr lang="en-US" altLang="ko-KR" dirty="0"/>
              <a:t>		= 360*</a:t>
            </a:r>
            <a:r>
              <a:rPr lang="en-US" altLang="ko-KR" dirty="0" err="1"/>
              <a:t>motor.n</a:t>
            </a:r>
            <a:r>
              <a:rPr lang="en-US" altLang="ko-KR" dirty="0"/>
              <a:t>/((float)REV);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motor.e</a:t>
            </a:r>
            <a:r>
              <a:rPr lang="en-US" altLang="ko-KR" dirty="0"/>
              <a:t>		= </a:t>
            </a:r>
            <a:r>
              <a:rPr lang="en-US" altLang="ko-KR" dirty="0" err="1"/>
              <a:t>motor.qd-motor.q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motor.ed</a:t>
            </a:r>
            <a:r>
              <a:rPr lang="en-US" altLang="ko-KR" dirty="0"/>
              <a:t>        	= (</a:t>
            </a:r>
            <a:r>
              <a:rPr lang="en-US" altLang="ko-KR" dirty="0" err="1"/>
              <a:t>motor.e-motor.eo</a:t>
            </a:r>
            <a:r>
              <a:rPr lang="en-US" altLang="ko-KR" dirty="0"/>
              <a:t>)/dt;</a:t>
            </a:r>
          </a:p>
          <a:p>
            <a:pPr marL="0" indent="0">
              <a:buNone/>
            </a:pPr>
            <a:r>
              <a:rPr lang="en-US" altLang="ko-KR" dirty="0" err="1"/>
              <a:t>motor.eo</a:t>
            </a:r>
            <a:r>
              <a:rPr lang="en-US" altLang="ko-KR" dirty="0"/>
              <a:t>	= </a:t>
            </a:r>
            <a:r>
              <a:rPr lang="en-US" altLang="ko-KR" dirty="0" err="1"/>
              <a:t>motor.e</a:t>
            </a:r>
            <a:r>
              <a:rPr lang="en-US" altLang="ko-KR" dirty="0"/>
              <a:t>; 	</a:t>
            </a:r>
          </a:p>
          <a:p>
            <a:pPr marL="0" indent="0">
              <a:buNone/>
            </a:pPr>
            <a:r>
              <a:rPr lang="en-US" altLang="ko-KR" dirty="0"/>
              <a:t>motor.es       	= motor.es + </a:t>
            </a:r>
            <a:r>
              <a:rPr lang="en-US" altLang="ko-KR" dirty="0" err="1"/>
              <a:t>motor.e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motor.T</a:t>
            </a:r>
            <a:r>
              <a:rPr lang="en-US" altLang="ko-KR" dirty="0"/>
              <a:t>		= </a:t>
            </a:r>
            <a:r>
              <a:rPr lang="en-US" altLang="ko-KR" dirty="0" err="1"/>
              <a:t>Kp</a:t>
            </a:r>
            <a:r>
              <a:rPr lang="en-US" altLang="ko-KR" dirty="0"/>
              <a:t>*</a:t>
            </a:r>
            <a:r>
              <a:rPr lang="en-US" altLang="ko-KR" dirty="0" err="1"/>
              <a:t>motor.e</a:t>
            </a:r>
            <a:r>
              <a:rPr lang="en-US" altLang="ko-KR" dirty="0"/>
              <a:t> + </a:t>
            </a:r>
            <a:r>
              <a:rPr lang="en-US" altLang="ko-KR" dirty="0" err="1"/>
              <a:t>Kd</a:t>
            </a:r>
            <a:r>
              <a:rPr lang="en-US" altLang="ko-KR" dirty="0"/>
              <a:t>*</a:t>
            </a:r>
            <a:r>
              <a:rPr lang="en-US" altLang="ko-KR" dirty="0" err="1"/>
              <a:t>motor.ed</a:t>
            </a:r>
            <a:r>
              <a:rPr lang="en-US" altLang="ko-KR" dirty="0"/>
              <a:t> + Ki*motor.es;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1A53-7C7C-448A-94B2-448EBCD26025}"/>
              </a:ext>
            </a:extLst>
          </p:cNvPr>
          <p:cNvSpPr txBox="1">
            <a:spLocks/>
          </p:cNvSpPr>
          <p:nvPr/>
        </p:nvSpPr>
        <p:spPr>
          <a:xfrm>
            <a:off x="838200" y="371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3. 2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같은 정상상태 에러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Steady state error)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감소를 위해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제어를 사용하여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제어를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만드시오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제어는 현재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1000Hz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0548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03B1B-1F6B-43E9-B115-4904331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에러 적분 값이 너무 작아서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목표 값으로 도달하는데 까지의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에러 값 중첩이 느림</a:t>
            </a:r>
            <a:r>
              <a:rPr lang="en-US" altLang="ko-KR" b="1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1A53-7C7C-448A-94B2-448EBCD26025}"/>
              </a:ext>
            </a:extLst>
          </p:cNvPr>
          <p:cNvSpPr txBox="1">
            <a:spLocks/>
          </p:cNvSpPr>
          <p:nvPr/>
        </p:nvSpPr>
        <p:spPr>
          <a:xfrm>
            <a:off x="838200" y="371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예제에서는 일단 멈추고 조금씩 목표 값으로 천천히 시간이 지나 진행하는 것일까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작은 </a:t>
            </a:r>
            <a:r>
              <a:rPr lang="en-US" altLang="ko-KR" sz="2400" dirty="0"/>
              <a:t>Ki Gain</a:t>
            </a:r>
            <a:r>
              <a:rPr lang="ko-KR" altLang="en-US" sz="2400" dirty="0"/>
              <a:t>을 주고 이러한 현상을 </a:t>
            </a:r>
            <a:r>
              <a:rPr lang="en-US" altLang="ko-KR" sz="2400" dirty="0"/>
              <a:t>test1.get()</a:t>
            </a:r>
            <a:r>
              <a:rPr lang="ko-KR" altLang="en-US" sz="2400" dirty="0"/>
              <a:t>으로 확인해보자</a:t>
            </a:r>
            <a:r>
              <a:rPr lang="en-US" altLang="ko-KR" sz="2400" dirty="0"/>
              <a:t>.</a:t>
            </a:r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6B88A5A-1910-4B07-8FD8-E88C2681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69" y="1973362"/>
            <a:ext cx="4645819" cy="34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+mn-ea"/>
                <a:ea typeface="+mn-ea"/>
              </a:rPr>
              <a:t>안정적인 </a:t>
            </a:r>
            <a:r>
              <a:rPr lang="en-US" altLang="ko-KR" sz="3600" b="1" dirty="0">
                <a:latin typeface="+mn-ea"/>
                <a:ea typeface="+mn-ea"/>
              </a:rPr>
              <a:t>PID </a:t>
            </a:r>
            <a:r>
              <a:rPr lang="ko-KR" altLang="en-US" sz="3600" b="1" dirty="0">
                <a:latin typeface="+mn-ea"/>
                <a:ea typeface="+mn-ea"/>
              </a:rPr>
              <a:t>제어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67D1A-72C0-4124-992C-42483F871D2E}"/>
              </a:ext>
            </a:extLst>
          </p:cNvPr>
          <p:cNvSpPr txBox="1"/>
          <p:nvPr/>
        </p:nvSpPr>
        <p:spPr>
          <a:xfrm>
            <a:off x="736600" y="1473200"/>
            <a:ext cx="1061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float </a:t>
            </a:r>
            <a:r>
              <a:rPr lang="en-US" altLang="ko-KR" sz="2400" dirty="0" err="1"/>
              <a:t>Kp</a:t>
            </a:r>
            <a:r>
              <a:rPr lang="en-US" altLang="ko-KR" sz="2400" dirty="0"/>
              <a:t>	= 8; //7.4 //8</a:t>
            </a:r>
          </a:p>
          <a:p>
            <a:r>
              <a:rPr lang="en-US" altLang="ko-KR" sz="2400" dirty="0"/>
              <a:t>float </a:t>
            </a:r>
            <a:r>
              <a:rPr lang="en-US" altLang="ko-KR" sz="2400" dirty="0" err="1"/>
              <a:t>Kd</a:t>
            </a:r>
            <a:r>
              <a:rPr lang="en-US" altLang="ko-KR" sz="2400" dirty="0"/>
              <a:t>        = 2.27; </a:t>
            </a:r>
          </a:p>
          <a:p>
            <a:r>
              <a:rPr lang="en-US" altLang="ko-KR" sz="2400" dirty="0"/>
              <a:t>float Ki        = 0.0003;</a:t>
            </a:r>
          </a:p>
          <a:p>
            <a:r>
              <a:rPr lang="en-US" altLang="ko-KR" sz="2400" dirty="0"/>
              <a:t>float dt        = 0.001;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FA-70E5-4FCF-8825-60F76F13B46F}"/>
              </a:ext>
            </a:extLst>
          </p:cNvPr>
          <p:cNvSpPr txBox="1"/>
          <p:nvPr/>
        </p:nvSpPr>
        <p:spPr>
          <a:xfrm>
            <a:off x="838200" y="316308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회전하는 각도가 커지면 오차도 조금씩 커짐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90	 ± 0.14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180 	 ± 0.05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270 	 ± 0.7 ~ 0.84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355 	 ± 0.81 ~ 1.08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E780E-2080-49AE-8926-D67D01BA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0"/>
            <a:ext cx="2984500" cy="68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204</Words>
  <Application>Microsoft Office PowerPoint</Application>
  <PresentationFormat>와이드스크린</PresentationFormat>
  <Paragraphs>81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목차</vt:lpstr>
      <vt:lpstr>1.PD 제어를 완성하라, Kp, Kd Gain을 구해서 잘되는 데모를 보이시오.</vt:lpstr>
      <vt:lpstr>2. PD 제어로 특정 각도를 추종한 뒤, 현재 각도를 확인하고 왜 차이가 생기는지 설명하시오</vt:lpstr>
      <vt:lpstr>PowerPoint 프레젠테이션</vt:lpstr>
      <vt:lpstr>PowerPoint 프레젠테이션</vt:lpstr>
      <vt:lpstr>PowerPoint 프레젠테이션</vt:lpstr>
      <vt:lpstr>안정적인 PID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Test</dc:title>
  <dc:creator>박기웅</dc:creator>
  <cp:lastModifiedBy>박기웅</cp:lastModifiedBy>
  <cp:revision>17</cp:revision>
  <dcterms:created xsi:type="dcterms:W3CDTF">2019-04-30T07:01:02Z</dcterms:created>
  <dcterms:modified xsi:type="dcterms:W3CDTF">2019-07-01T00:51:29Z</dcterms:modified>
</cp:coreProperties>
</file>