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0" r:id="rId5"/>
    <p:sldId id="275" r:id="rId6"/>
    <p:sldId id="271" r:id="rId7"/>
    <p:sldId id="276" r:id="rId8"/>
    <p:sldId id="281" r:id="rId9"/>
    <p:sldId id="278" r:id="rId10"/>
    <p:sldId id="279" r:id="rId11"/>
    <p:sldId id="280" r:id="rId12"/>
    <p:sldId id="272" r:id="rId13"/>
    <p:sldId id="277" r:id="rId14"/>
    <p:sldId id="273" r:id="rId15"/>
    <p:sldId id="283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FCB0-3C5C-492E-B37A-2BC44821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8BA6B-1CD6-42BE-A550-74E786C2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DF2EF-FCFE-4B48-AC88-BEE7895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5C5A-D978-45FD-BA49-0E2959C3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B1BC2-D350-4131-A227-51B51CAC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BCF72-10C1-4B90-8DF6-8A78311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074A7-CB4A-489A-8EA0-32CE86697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2CFF8-DC3B-4DB3-A9CF-42ED683C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47EB1-2201-4857-8152-1AF4AC0B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0067-24A5-422C-9981-F7024E8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3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3543B-2DBD-43F5-9DE7-39A039105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EDD0B-D220-42E4-9D69-374CC440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5C0BE-4944-4E63-A15C-3150045D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CEE5-A801-4787-80D7-3032AA59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3C349-57BC-4626-AA46-879050A7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5CAA7-0A71-4214-8A39-40A5AC3D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2AFCA-41CE-4CAA-8A29-5811501F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ECD75-838F-46CE-977A-705A55E9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DA8C1-7078-4354-8626-DE61128F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D86B-1012-4797-9141-E5BFB98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E77C-12CA-4BB0-83CB-BFCB37E3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550E6-4EDB-42BE-A129-34A9C3FB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986AA-5CF2-4851-B762-C1D17BF6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0F9FC-B8FF-4126-B7DA-04C9C764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F2D92-E7B8-479F-9F52-F6D5DD6E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9AF1-CC1B-45CA-9144-54F59DE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129A5-38B7-4F19-99FD-7189CB97B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65D35-E481-4F2E-86CC-BBD46E99D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25151-EDE5-4475-B595-E3FEF8B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314AB-6ED4-4265-8C84-14EEE5DF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FF173-269B-4E3B-A6FB-C7EED7F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4542A-7F5E-43F0-9ADD-6822DD42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39AD9-D572-4A80-BDDF-1746F27B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AB14D-57CC-4DEB-A1FA-BF00C21F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54BB07-390D-48B6-9CAD-FD95975E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D2AA9-1F8C-437D-8843-FBD1451EC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7220C9-0263-4B52-8F67-D722F82D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E4A48-24B5-4445-9F07-6FBDE331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AB1DB-7D77-43D4-8839-C9515163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8B4C5-6AF9-4300-AA08-4E2AA5E8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1AEE1-E34D-4443-BFD0-7DA5A9DF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BFF28-C2B2-472C-8F40-6B11FCD3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71C59-232C-4836-AB7F-E3AF5FB6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0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9D39E-F9ED-4430-8898-92546738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13FD2-51A8-49A6-869D-9770D6AE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266E8F-6E49-4AE4-BD31-A8523395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2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493E-4FE4-4A01-AE8C-77E9F475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71DAA-586F-4DB9-A50F-03984891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E3C61-654D-42DA-9898-3B33D1F36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26E9-8E99-4554-8F57-64BCA210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D9ABB-5B6B-462A-B307-8B3B5F1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1BC7F-AFFA-43B6-8F91-1E9CE6BD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B20D-1ACD-4BCC-A160-3347E933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7E019-226A-4C26-B8A0-DD82993C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F3C66-6012-4FE0-B38C-4F930321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DAA84-F03F-4AEE-AA10-20244C59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59930-7C2A-4E1A-B31C-EF995847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7A69C-77F6-4C4F-8A30-15127B4F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4FB366-6C43-4738-86E6-5232E4B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38A7-6AC1-4BE6-BF29-A05A99EB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292D-B9CB-40CA-81EB-4C104EAC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06BA-6ACD-4C26-9264-648775E1811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BC09A-1656-4077-8AB8-5C99D09E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CDCCD-CF37-4B83-BBCD-A64825257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6E7F-A2D6-4D16-B27A-3B55366EA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B97E017-06E6-4E58-B6EE-7072DF7C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"/>
              </a:rPr>
              <a:t>Reinforcement Learning HW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4EC1F-1F15-4A72-B333-AC9BC0E9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9954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"/>
              </a:rPr>
              <a:t>1458011  </a:t>
            </a:r>
            <a:r>
              <a:rPr lang="ko-KR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"/>
              </a:rPr>
              <a:t>박 기 웅</a:t>
            </a:r>
            <a:endParaRPr lang="en-US" altLang="ko-KR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4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CB3473-A88C-45DD-A1DB-4DF60F2E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5EE8DC-392E-407A-A81B-63A9280F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4290B-3068-477D-8B4E-540348871452}"/>
              </a:ext>
            </a:extLst>
          </p:cNvPr>
          <p:cNvSpPr txBox="1"/>
          <p:nvPr/>
        </p:nvSpPr>
        <p:spPr>
          <a:xfrm>
            <a:off x="5181599" y="4876800"/>
            <a:ext cx="494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= 0.001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CBB561-BECE-4EED-9960-A2F4A3B7609A}"/>
              </a:ext>
            </a:extLst>
          </p:cNvPr>
          <p:cNvSpPr/>
          <p:nvPr/>
        </p:nvSpPr>
        <p:spPr>
          <a:xfrm>
            <a:off x="5101768" y="364807"/>
            <a:ext cx="5109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b="1" dirty="0">
                <a:effectLst/>
                <a:ea typeface="Malgun Gothic" panose="020B0503020000020004" pitchFamily="50" charset="-127"/>
              </a:rPr>
              <a:t>4b. 어떻게 많은 변동을 줄일 수 있습니까?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50EB1-3C5B-4850-9FF7-392992D879C2}"/>
              </a:ext>
            </a:extLst>
          </p:cNvPr>
          <p:cNvSpPr txBox="1"/>
          <p:nvPr/>
        </p:nvSpPr>
        <p:spPr>
          <a:xfrm>
            <a:off x="5181598" y="1529834"/>
            <a:ext cx="494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=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09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267F-6B30-4C4A-AE3A-126472E2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AFE82-96E6-4113-91D4-EEC6EBF05A0E}"/>
              </a:ext>
            </a:extLst>
          </p:cNvPr>
          <p:cNvSpPr txBox="1"/>
          <p:nvPr/>
        </p:nvSpPr>
        <p:spPr>
          <a:xfrm>
            <a:off x="5181598" y="1529834"/>
            <a:ext cx="494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Alpha = 0.0001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77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5" y="2735828"/>
            <a:ext cx="4264413" cy="24213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620688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Prob.5. Discussion about TD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1529680"/>
            <a:ext cx="7772400" cy="4419600"/>
          </a:xfrm>
        </p:spPr>
        <p:txBody>
          <a:bodyPr/>
          <a:lstStyle/>
          <a:p>
            <a:r>
              <a:rPr lang="en-US" altLang="ko-KR" dirty="0"/>
              <a:t>Prob. 5.a. From TD Results, V(s) is over 0 from 0 to 20.  What is the meaning of it?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7" y="2883798"/>
            <a:ext cx="3739615" cy="212542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144162" y="3675885"/>
            <a:ext cx="3312368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8077200" y="3573016"/>
            <a:ext cx="0" cy="2160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8472264" y="3573016"/>
            <a:ext cx="0" cy="2160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7536160" y="3573016"/>
            <a:ext cx="0" cy="2160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9696400" y="3573016"/>
            <a:ext cx="0" cy="2160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75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0C5F31-4C2F-4E56-8CAD-97FF27168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7" r="16667" b="51652"/>
          <a:stretch/>
        </p:blipFill>
        <p:spPr>
          <a:xfrm>
            <a:off x="5189572" y="0"/>
            <a:ext cx="7002428" cy="45574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312200-36FA-4C82-B372-08C37836C707}"/>
              </a:ext>
            </a:extLst>
          </p:cNvPr>
          <p:cNvSpPr/>
          <p:nvPr/>
        </p:nvSpPr>
        <p:spPr>
          <a:xfrm>
            <a:off x="356314" y="1048354"/>
            <a:ext cx="483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5. </a:t>
            </a:r>
            <a:r>
              <a:rPr lang="ko-KR" altLang="ko-KR" b="1" dirty="0" err="1">
                <a:effectLst/>
                <a:ea typeface="Malgun Gothic" panose="020B0503020000020004" pitchFamily="50" charset="-127"/>
              </a:rPr>
              <a:t>TD의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0에서 20 까지의 의미는 무엇</a:t>
            </a:r>
            <a:r>
              <a:rPr lang="ko-KR" altLang="en-US" b="1" dirty="0">
                <a:effectLst/>
                <a:ea typeface="Malgun Gothic" panose="020B0503020000020004" pitchFamily="50" charset="-127"/>
              </a:rPr>
              <a:t>인가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2E9B-BE86-414C-BF87-19C14FD2F854}"/>
              </a:ext>
            </a:extLst>
          </p:cNvPr>
          <p:cNvSpPr txBox="1"/>
          <p:nvPr/>
        </p:nvSpPr>
        <p:spPr>
          <a:xfrm>
            <a:off x="356314" y="2278743"/>
            <a:ext cx="737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MC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:</a:t>
            </a:r>
            <a:r>
              <a:rPr lang="ko-KR" altLang="en-US" strike="sngStrike" dirty="0"/>
              <a:t> 입학 </a:t>
            </a:r>
            <a:r>
              <a:rPr lang="en-US" altLang="ko-KR" strike="sngStrike" dirty="0">
                <a:sym typeface="Wingdings" panose="05000000000000000000" pitchFamily="2" charset="2"/>
              </a:rPr>
              <a:t>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졸업 </a:t>
            </a:r>
            <a:r>
              <a:rPr lang="en-US" altLang="ko-KR" strike="sngStrike" dirty="0">
                <a:sym typeface="Wingdings" panose="05000000000000000000" pitchFamily="2" charset="2"/>
              </a:rPr>
              <a:t>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피드백 </a:t>
            </a:r>
            <a:r>
              <a:rPr lang="en-US" altLang="ko-KR" strike="sngStrike" dirty="0">
                <a:sym typeface="Wingdings" panose="05000000000000000000" pitchFamily="2" charset="2"/>
              </a:rPr>
              <a:t> </a:t>
            </a:r>
            <a:r>
              <a:rPr lang="ko-KR" altLang="en-US" strike="sngStrike" dirty="0">
                <a:sym typeface="Wingdings" panose="05000000000000000000" pitchFamily="2" charset="2"/>
              </a:rPr>
              <a:t>입학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반복</a:t>
            </a:r>
            <a:endParaRPr lang="en-US" altLang="ko-KR" strike="sngStrike" dirty="0"/>
          </a:p>
          <a:p>
            <a:endParaRPr lang="en-US" altLang="ko-KR" dirty="0"/>
          </a:p>
          <a:p>
            <a:r>
              <a:rPr lang="ko-KR" altLang="en-US" dirty="0"/>
              <a:t>다음 스텝 값 </a:t>
            </a:r>
            <a:r>
              <a:rPr lang="en-US" altLang="ko-KR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감마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값 업데이트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B8075-DBDA-4020-8373-3E54EE3470AF}"/>
              </a:ext>
            </a:extLst>
          </p:cNvPr>
          <p:cNvSpPr/>
          <p:nvPr/>
        </p:nvSpPr>
        <p:spPr>
          <a:xfrm>
            <a:off x="2063486" y="4844268"/>
            <a:ext cx="8065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TD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학년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2</a:t>
            </a:r>
            <a:r>
              <a:rPr lang="ko-KR" altLang="en-US" b="1" dirty="0"/>
              <a:t>학년 선배 피드백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2</a:t>
            </a:r>
            <a:r>
              <a:rPr lang="ko-KR" altLang="en-US" b="1" dirty="0"/>
              <a:t>학년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3</a:t>
            </a:r>
            <a:r>
              <a:rPr lang="ko-KR" altLang="en-US" b="1" dirty="0"/>
              <a:t>학년 선배 피드백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3</a:t>
            </a:r>
            <a:r>
              <a:rPr lang="ko-KR" altLang="en-US" b="1" dirty="0"/>
              <a:t>학년</a:t>
            </a:r>
            <a:r>
              <a:rPr lang="en-US" altLang="ko-KR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975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60648"/>
            <a:ext cx="7772400" cy="914400"/>
          </a:xfrm>
        </p:spPr>
        <p:txBody>
          <a:bodyPr/>
          <a:lstStyle/>
          <a:p>
            <a:r>
              <a:rPr lang="en-US" altLang="ko-KR" dirty="0"/>
              <a:t>Prob. 5.b.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60" y="2665952"/>
            <a:ext cx="6120680" cy="4039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3872" y="41293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35347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8128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24F5C21-FAC3-4CBC-BD82-32DE27815C3F}"/>
              </a:ext>
            </a:extLst>
          </p:cNvPr>
          <p:cNvSpPr txBox="1">
            <a:spLocks/>
          </p:cNvSpPr>
          <p:nvPr/>
        </p:nvSpPr>
        <p:spPr bwMode="auto">
          <a:xfrm>
            <a:off x="2209800" y="1053770"/>
            <a:ext cx="7772400" cy="8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Prob. 5.b. After 2000, 4000,and 6000 episodes, TD shows this tendency. 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굴림"/>
              </a:rPr>
              <a:t>23 is better than 25, and 27 is better than 23. 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굴림"/>
              </a:rPr>
              <a:t>What is the meaning of it?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555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00C7DE-7F3B-4E07-A12D-3D5DAC60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869CEE-766F-450A-8C83-A78068B2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1C7907-1C8D-407C-9605-BFCFF6598571}"/>
              </a:ext>
            </a:extLst>
          </p:cNvPr>
          <p:cNvSpPr/>
          <p:nvPr/>
        </p:nvSpPr>
        <p:spPr>
          <a:xfrm>
            <a:off x="2902857" y="649627"/>
            <a:ext cx="757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ea typeface="Malgun Gothic" panose="020B0503020000020004" pitchFamily="50" charset="-127"/>
              </a:rPr>
              <a:t>5. 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23은 25 보다 우수하고 27은 23 보다 낫다. 의미는 무엇</a:t>
            </a:r>
            <a:r>
              <a:rPr lang="ko-KR" altLang="en-US" b="1" dirty="0">
                <a:effectLst/>
                <a:ea typeface="Malgun Gothic" panose="020B0503020000020004" pitchFamily="50" charset="-127"/>
              </a:rPr>
              <a:t>인가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?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5E9D7F-FF06-46D2-9CA1-CEE50434B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31461"/>
              </p:ext>
            </p:extLst>
          </p:nvPr>
        </p:nvGraphicFramePr>
        <p:xfrm>
          <a:off x="0" y="2685143"/>
          <a:ext cx="10160000" cy="333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15325024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198063784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74204436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59614394"/>
                    </a:ext>
                  </a:extLst>
                </a:gridCol>
              </a:tblGrid>
              <a:tr h="477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68187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01548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73660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02462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3507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7102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avg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272.2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208.4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297.8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459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F415EA-44DE-4704-B44A-4A5B7A879A94}"/>
              </a:ext>
            </a:extLst>
          </p:cNvPr>
          <p:cNvSpPr txBox="1"/>
          <p:nvPr/>
        </p:nvSpPr>
        <p:spPr>
          <a:xfrm>
            <a:off x="5312228" y="1667106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23 25 27 </a:t>
            </a:r>
            <a:r>
              <a:rPr lang="ko-KR" altLang="en-US" b="1" dirty="0"/>
              <a:t>일 때 결과가 </a:t>
            </a:r>
            <a:r>
              <a:rPr lang="en-US" altLang="ko-KR" b="1" dirty="0"/>
              <a:t>Win </a:t>
            </a:r>
            <a:r>
              <a:rPr lang="ko-KR" altLang="en-US" b="1" dirty="0"/>
              <a:t>일 때 </a:t>
            </a:r>
            <a:r>
              <a:rPr lang="en-US" altLang="ko-KR" b="1" dirty="0"/>
              <a:t>Count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05BE1-64AB-463C-AF52-CE5168D6AF57}"/>
              </a:ext>
            </a:extLst>
          </p:cNvPr>
          <p:cNvSpPr txBox="1"/>
          <p:nvPr/>
        </p:nvSpPr>
        <p:spPr>
          <a:xfrm>
            <a:off x="5312228" y="2083667"/>
            <a:ext cx="474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25 &lt; 23 &lt; 27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Prob.1. Complete “YOUR”</a:t>
            </a:r>
            <a:br>
              <a:rPr lang="en-US" altLang="ko-KR" dirty="0"/>
            </a:br>
            <a:r>
              <a:rPr lang="en-US" altLang="ko-KR" dirty="0"/>
              <a:t>Baskin Robbins Game with MC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62" y="1856521"/>
            <a:ext cx="7772400" cy="4419600"/>
          </a:xfrm>
        </p:spPr>
        <p:txBody>
          <a:bodyPr/>
          <a:lstStyle/>
          <a:p>
            <a:r>
              <a:rPr lang="en-US" altLang="ko-KR" dirty="0"/>
              <a:t>Example of MC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61" y="2296096"/>
            <a:ext cx="7209524" cy="456190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 flipH="1" flipV="1">
            <a:off x="8077200" y="3284984"/>
            <a:ext cx="952500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464152" y="304921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S=27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F2156-2DEC-4B90-9187-A1136A771DC7}"/>
              </a:ext>
            </a:extLst>
          </p:cNvPr>
          <p:cNvSpPr/>
          <p:nvPr/>
        </p:nvSpPr>
        <p:spPr>
          <a:xfrm>
            <a:off x="5537193" y="3244334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count</a:t>
            </a:r>
            <a:r>
              <a:rPr lang="ko-KR" altLang="en-US" dirty="0"/>
              <a:t>=0;</a:t>
            </a:r>
          </a:p>
        </p:txBody>
      </p:sp>
    </p:spTree>
    <p:extLst>
      <p:ext uri="{BB962C8B-B14F-4D97-AF65-F5344CB8AC3E}">
        <p14:creationId xmlns:p14="http://schemas.microsoft.com/office/powerpoint/2010/main" val="3077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85C6C4-ACE0-4678-9A04-A83C7D0D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8DCBE-582D-478F-8C99-8FC73B7DAD81}"/>
              </a:ext>
            </a:extLst>
          </p:cNvPr>
          <p:cNvSpPr txBox="1"/>
          <p:nvPr/>
        </p:nvSpPr>
        <p:spPr>
          <a:xfrm>
            <a:off x="5167086" y="362857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= 0.001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6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Prob.2. Complete “Your” </a:t>
            </a:r>
            <a:br>
              <a:rPr lang="en-US" altLang="ko-KR" dirty="0"/>
            </a:br>
            <a:r>
              <a:rPr lang="en-US" altLang="ko-KR" dirty="0"/>
              <a:t>Baskin Robbins Game with 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TD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23" y="2236036"/>
            <a:ext cx="7523809" cy="427619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 flipH="1" flipV="1">
            <a:off x="8077200" y="3880793"/>
            <a:ext cx="952500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4152" y="36450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0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2936BD-3D1B-4E14-860A-42AB40EA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CEB07-8950-458D-881C-A43FFF4CB6F1}"/>
              </a:ext>
            </a:extLst>
          </p:cNvPr>
          <p:cNvSpPr txBox="1"/>
          <p:nvPr/>
        </p:nvSpPr>
        <p:spPr>
          <a:xfrm>
            <a:off x="5123543" y="3643085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=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5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Prob. 3.  </a:t>
            </a:r>
            <a:r>
              <a:rPr lang="en-US" altLang="ko-KR" dirty="0" err="1"/>
              <a:t>Explayin</a:t>
            </a:r>
            <a:r>
              <a:rPr lang="en-US" altLang="ko-KR" dirty="0"/>
              <a:t> Why 27 is so important? </a:t>
            </a:r>
          </a:p>
          <a:p>
            <a:r>
              <a:rPr lang="en-US" altLang="ko-KR" dirty="0"/>
              <a:t>Prob. 4.a. Why MC has so many fluctuations?</a:t>
            </a:r>
          </a:p>
          <a:p>
            <a:r>
              <a:rPr lang="en-US" altLang="ko-KR" dirty="0"/>
              <a:t>Prob. 4.b. How can we REDUCE many fluctuations like below result? </a:t>
            </a:r>
            <a:r>
              <a:rPr lang="en-US" altLang="ko-KR" u="sng" dirty="0"/>
              <a:t>Show your Result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933056"/>
            <a:ext cx="3939712" cy="249289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2279576" y="5442384"/>
            <a:ext cx="2880320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071664" y="5514393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Many fluctuations</a:t>
            </a:r>
          </a:p>
          <a:p>
            <a:r>
              <a:rPr lang="en-US" altLang="ko-KR" dirty="0"/>
              <a:t>(Dirty)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5680" y="65253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Prob. 4.a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23" y="3933056"/>
            <a:ext cx="4390390" cy="2492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64152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Prob. 4.b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6160" y="51571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Smooth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7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888047-7914-474D-8E48-406DF3F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678B56-86E1-4C08-A4A4-500665EFFE5F}"/>
              </a:ext>
            </a:extLst>
          </p:cNvPr>
          <p:cNvSpPr/>
          <p:nvPr/>
        </p:nvSpPr>
        <p:spPr>
          <a:xfrm>
            <a:off x="5007427" y="3702316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 왜 27 그렇게 중요 한가?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09D881-C23D-41FA-AB12-B717FFCB615D}"/>
              </a:ext>
            </a:extLst>
          </p:cNvPr>
          <p:cNvSpPr/>
          <p:nvPr/>
        </p:nvSpPr>
        <p:spPr>
          <a:xfrm>
            <a:off x="5268685" y="4071648"/>
            <a:ext cx="4688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Wingdings" panose="05000000000000000000" pitchFamily="2" charset="2"/>
                <a:ea typeface="Dotum" panose="020B0600000101010101" pitchFamily="50" charset="-127"/>
              </a:rPr>
              <a:t>상황 내에서 이익을 최대한으로 올리기 위한 의사결정 파악</a:t>
            </a:r>
            <a:endParaRPr lang="ko-KR" altLang="en-US" b="1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71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D42FDF-7209-40FC-8D5A-DE19FB64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8DD9D1-A810-4791-ABD6-804508E1A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7181"/>
              </p:ext>
            </p:extLst>
          </p:nvPr>
        </p:nvGraphicFramePr>
        <p:xfrm>
          <a:off x="5007427" y="4243613"/>
          <a:ext cx="5123544" cy="168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86">
                  <a:extLst>
                    <a:ext uri="{9D8B030D-6E8A-4147-A177-3AD203B41FA5}">
                      <a16:colId xmlns:a16="http://schemas.microsoft.com/office/drawing/2014/main" val="3298476533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1699869471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1999773680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4062337792"/>
                    </a:ext>
                  </a:extLst>
                </a:gridCol>
              </a:tblGrid>
              <a:tr h="420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회차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27-&gt;L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28-&gt;L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29-&gt;L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52238"/>
                  </a:ext>
                </a:extLst>
              </a:tr>
              <a:tr h="42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73940"/>
                  </a:ext>
                </a:extLst>
              </a:tr>
              <a:tr h="42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75996"/>
                  </a:ext>
                </a:extLst>
              </a:tr>
              <a:tr h="42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14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5336AF-6B5E-457E-8A11-A85E3133755A}"/>
              </a:ext>
            </a:extLst>
          </p:cNvPr>
          <p:cNvSpPr txBox="1"/>
          <p:nvPr/>
        </p:nvSpPr>
        <p:spPr>
          <a:xfrm>
            <a:off x="5196113" y="3736004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27</a:t>
            </a:r>
            <a:r>
              <a:rPr lang="ko-KR" altLang="en-US" b="1" dirty="0"/>
              <a:t> </a:t>
            </a:r>
            <a:r>
              <a:rPr lang="en-US" altLang="ko-KR" b="1" dirty="0"/>
              <a:t>28</a:t>
            </a:r>
            <a:r>
              <a:rPr lang="ko-KR" altLang="en-US" b="1" dirty="0"/>
              <a:t> </a:t>
            </a:r>
            <a:r>
              <a:rPr lang="en-US" altLang="ko-KR" b="1" dirty="0"/>
              <a:t>29 </a:t>
            </a:r>
            <a:r>
              <a:rPr lang="ko-KR" altLang="en-US" b="1" dirty="0"/>
              <a:t>일 때 결과가 </a:t>
            </a:r>
            <a:r>
              <a:rPr lang="en-US" altLang="ko-KR" b="1" dirty="0"/>
              <a:t>Lose </a:t>
            </a:r>
            <a:r>
              <a:rPr lang="ko-KR" altLang="en-US" b="1" dirty="0"/>
              <a:t>일 때 </a:t>
            </a:r>
            <a:r>
              <a:rPr lang="en-US" altLang="ko-KR" b="1" dirty="0"/>
              <a:t>Count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901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5C48-78B7-4442-B97B-E324EA52B88F}"/>
              </a:ext>
            </a:extLst>
          </p:cNvPr>
          <p:cNvSpPr/>
          <p:nvPr/>
        </p:nvSpPr>
        <p:spPr>
          <a:xfrm>
            <a:off x="2024290" y="493687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4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a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. 왜 </a:t>
            </a:r>
            <a:r>
              <a:rPr lang="ko-KR" altLang="ko-KR" b="1" dirty="0" err="1">
                <a:effectLst/>
                <a:ea typeface="Malgun Gothic" panose="020B0503020000020004" pitchFamily="50" charset="-127"/>
              </a:rPr>
              <a:t>MC에는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많은 변동이 있습니까?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BA5B06-B6E5-4061-B41F-F362D1697780}"/>
              </a:ext>
            </a:extLst>
          </p:cNvPr>
          <p:cNvSpPr/>
          <p:nvPr/>
        </p:nvSpPr>
        <p:spPr>
          <a:xfrm>
            <a:off x="107744" y="1034058"/>
            <a:ext cx="7837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모든 미래의 상황을 불확실하다고 가정한다</a:t>
            </a:r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2. 1</a:t>
            </a:r>
            <a:r>
              <a:rPr lang="ko-KR" altLang="en-US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 </a:t>
            </a:r>
            <a:r>
              <a:rPr lang="ko-KR" altLang="en-US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사이의 난수를 뽑아서 미래의 상황이라고 가정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상황 내에서 평균 이익을 최대한으로 올리기 위한 의사결정을 파악한다</a:t>
            </a:r>
            <a:r>
              <a:rPr lang="en-US" altLang="ko-KR" dirty="0">
                <a:solidFill>
                  <a:srgbClr val="333333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7CCEACAD-269E-4CB9-A022-DA8CEF81B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0" b="98820" l="586" r="56955">
                        <a14:foregroundMark x1="26940" y1="25664" x2="18887" y2="98230"/>
                        <a14:foregroundMark x1="25915" y1="32448" x2="9956" y2="65487"/>
                        <a14:foregroundMark x1="9956" y1="65487" x2="21230" y2="28319"/>
                        <a14:foregroundMark x1="21230" y1="28319" x2="14934" y2="62242"/>
                        <a14:foregroundMark x1="14934" y1="62242" x2="17277" y2="29204"/>
                        <a14:foregroundMark x1="17277" y1="29204" x2="10249" y2="63422"/>
                        <a14:foregroundMark x1="10249" y1="63422" x2="7467" y2="27434"/>
                        <a14:foregroundMark x1="7467" y1="27434" x2="9517" y2="51917"/>
                        <a14:foregroundMark x1="9517" y1="51917" x2="7613" y2="18879"/>
                        <a14:foregroundMark x1="7613" y1="18879" x2="37482" y2="20649"/>
                        <a14:foregroundMark x1="37482" y1="20649" x2="49048" y2="14454"/>
                        <a14:foregroundMark x1="49048" y1="14454" x2="15666" y2="9145"/>
                        <a14:foregroundMark x1="15666" y1="9145" x2="28990" y2="1770"/>
                        <a14:foregroundMark x1="28990" y1="1770" x2="20351" y2="27729"/>
                        <a14:foregroundMark x1="20351" y1="27729" x2="23719" y2="49263"/>
                        <a14:foregroundMark x1="23719" y1="49263" x2="22108" y2="76106"/>
                        <a14:foregroundMark x1="22108" y1="76106" x2="32064" y2="59292"/>
                        <a14:foregroundMark x1="32064" y1="59292" x2="38507" y2="38348"/>
                        <a14:foregroundMark x1="38507" y1="38348" x2="32357" y2="59882"/>
                        <a14:foregroundMark x1="32357" y1="59882" x2="38360" y2="81711"/>
                        <a14:foregroundMark x1="38360" y1="81711" x2="24451" y2="87316"/>
                        <a14:foregroundMark x1="24451" y1="87316" x2="9810" y2="85546"/>
                        <a14:foregroundMark x1="9810" y1="85546" x2="17423" y2="68732"/>
                        <a14:foregroundMark x1="17423" y1="68732" x2="9370" y2="43363"/>
                        <a14:foregroundMark x1="9370" y1="43363" x2="22694" y2="30678"/>
                        <a14:foregroundMark x1="22694" y1="30678" x2="16691" y2="56342"/>
                        <a14:foregroundMark x1="16691" y1="56342" x2="24158" y2="29794"/>
                        <a14:foregroundMark x1="24158" y1="29794" x2="24305" y2="53097"/>
                        <a14:foregroundMark x1="24305" y1="53097" x2="27526" y2="59292"/>
                        <a14:foregroundMark x1="22255" y1="55752" x2="20498" y2="50442"/>
                        <a14:foregroundMark x1="11859" y1="11504" x2="28111" y2="7375"/>
                        <a14:foregroundMark x1="28111" y1="7375" x2="26647" y2="13569"/>
                        <a14:foregroundMark x1="20937" y1="20059" x2="7174" y2="12094"/>
                        <a14:foregroundMark x1="7174" y1="12094" x2="9517" y2="6785"/>
                        <a14:foregroundMark x1="17570" y1="4720" x2="7906" y2="15339"/>
                        <a14:foregroundMark x1="7906" y1="15339" x2="7906" y2="19469"/>
                        <a14:foregroundMark x1="5124" y1="4720" x2="6589" y2="88496"/>
                        <a14:foregroundMark x1="6589" y1="88496" x2="7467" y2="94985"/>
                        <a14:foregroundMark x1="4539" y1="94395" x2="2782" y2="14159"/>
                        <a14:foregroundMark x1="2489" y1="94985" x2="2782" y2="18289"/>
                        <a14:foregroundMark x1="30893" y1="7375" x2="45242" y2="2655"/>
                        <a14:foregroundMark x1="45242" y1="2655" x2="49048" y2="4720"/>
                        <a14:foregroundMark x1="46266" y1="10029" x2="26208" y2="5900"/>
                        <a14:foregroundMark x1="41581" y1="11504" x2="23865" y2="7375"/>
                        <a14:foregroundMark x1="31918" y1="16224" x2="14495" y2="16224"/>
                        <a14:foregroundMark x1="17862" y1="4130" x2="3221" y2="6785"/>
                        <a14:foregroundMark x1="878" y1="5310" x2="3514" y2="35693"/>
                        <a14:foregroundMark x1="31625" y1="23599" x2="27965" y2="47788"/>
                        <a14:foregroundMark x1="27965" y1="47788" x2="27965" y2="47788"/>
                        <a14:foregroundMark x1="19180" y1="54572" x2="18155" y2="64602"/>
                        <a14:foregroundMark x1="10249" y1="94985" x2="21523" y2="91740"/>
                        <a14:foregroundMark x1="26940" y1="92920" x2="47291" y2="90855"/>
                        <a14:foregroundMark x1="36603" y1="88201" x2="22987" y2="91740"/>
                        <a14:foregroundMark x1="22987" y1="91740" x2="35286" y2="98230"/>
                        <a14:foregroundMark x1="35286" y1="98230" x2="47291" y2="95575"/>
                        <a14:foregroundMark x1="47291" y1="95575" x2="47291" y2="96460"/>
                        <a14:foregroundMark x1="46999" y1="94395" x2="28990" y2="93510"/>
                        <a14:foregroundMark x1="28990" y1="93510" x2="45095" y2="82596"/>
                        <a14:foregroundMark x1="45095" y1="82596" x2="38653" y2="63127"/>
                        <a14:foregroundMark x1="38653" y1="63127" x2="37628" y2="37168"/>
                        <a14:foregroundMark x1="37628" y1="37168" x2="29429" y2="55162"/>
                        <a14:foregroundMark x1="29429" y1="55162" x2="30600" y2="37168"/>
                        <a14:foregroundMark x1="36310" y1="26844" x2="39678" y2="26844"/>
                        <a14:foregroundMark x1="44656" y1="26254" x2="51684" y2="7965"/>
                        <a14:foregroundMark x1="51684" y1="7965" x2="51684" y2="9440"/>
                        <a14:foregroundMark x1="33675" y1="18289" x2="36603" y2="20944"/>
                        <a14:foregroundMark x1="45974" y1="24189" x2="36018" y2="34218"/>
                        <a14:foregroundMark x1="36018" y1="34218" x2="39971" y2="24779"/>
                        <a14:foregroundMark x1="42020" y1="36283" x2="46266" y2="25664"/>
                        <a14:foregroundMark x1="53001" y1="12684" x2="49927" y2="23599"/>
                        <a14:foregroundMark x1="52709" y1="16814" x2="43045" y2="31268"/>
                        <a14:foregroundMark x1="43045" y1="31268" x2="44363" y2="41003"/>
                        <a14:foregroundMark x1="39239" y1="48378" x2="42606" y2="49853"/>
                        <a14:foregroundMark x1="39971" y1="61947" x2="45242" y2="42478"/>
                        <a14:foregroundMark x1="45242" y1="42478" x2="43924" y2="41888"/>
                        <a14:foregroundMark x1="45974" y1="30973" x2="42167" y2="60472"/>
                        <a14:foregroundMark x1="42167" y1="60472" x2="44363" y2="85546"/>
                        <a14:foregroundMark x1="46706" y1="92330" x2="43192" y2="69617"/>
                        <a14:foregroundMark x1="43192" y1="69617" x2="50659" y2="91150"/>
                        <a14:foregroundMark x1="50659" y1="91150" x2="50952" y2="87021"/>
                        <a14:foregroundMark x1="44363" y1="73451" x2="52855" y2="89676"/>
                        <a14:foregroundMark x1="52855" y1="89676" x2="53294" y2="99115"/>
                        <a14:foregroundMark x1="49927" y1="94985" x2="56955" y2="97640"/>
                        <a14:foregroundMark x1="33236" y1="14749" x2="36310" y2="20059"/>
                        <a14:foregroundMark x1="38653" y1="17404" x2="32211" y2="21534"/>
                        <a14:backgroundMark x1="50659" y1="64012" x2="54026" y2="62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303"/>
          <a:stretch/>
        </p:blipFill>
        <p:spPr>
          <a:xfrm>
            <a:off x="8079634" y="0"/>
            <a:ext cx="4004622" cy="3444999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5D0CA6EC-60FE-4807-A4E6-AF8A45DB44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4"/>
          <a:stretch/>
        </p:blipFill>
        <p:spPr>
          <a:xfrm>
            <a:off x="324843" y="2564745"/>
            <a:ext cx="7488918" cy="2943225"/>
          </a:xfrm>
          <a:prstGeom prst="rect">
            <a:avLst/>
          </a:prstGeom>
        </p:spPr>
      </p:pic>
      <p:pic>
        <p:nvPicPr>
          <p:cNvPr id="11" name="그림 10" descr="개체이(가) 표시된 사진&#10;&#10;자동 생성된 설명">
            <a:extLst>
              <a:ext uri="{FF2B5EF4-FFF2-40B4-BE49-F238E27FC236}">
                <a16:creationId xmlns:a16="http://schemas.microsoft.com/office/drawing/2014/main" id="{933B6EA0-2CF1-4E2B-8EAD-7591D5409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/>
          <a:stretch/>
        </p:blipFill>
        <p:spPr>
          <a:xfrm>
            <a:off x="8676927" y="3066144"/>
            <a:ext cx="3141456" cy="3653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1397F-508E-47A3-8E67-D7C0477374C9}"/>
              </a:ext>
            </a:extLst>
          </p:cNvPr>
          <p:cNvSpPr/>
          <p:nvPr/>
        </p:nvSpPr>
        <p:spPr>
          <a:xfrm>
            <a:off x="764475" y="2230653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가능한 모든 보상의 합계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8EBFF-9F4E-4EBB-A8E9-DAB0726ACDBA}"/>
              </a:ext>
            </a:extLst>
          </p:cNvPr>
          <p:cNvSpPr/>
          <p:nvPr/>
        </p:nvSpPr>
        <p:spPr>
          <a:xfrm>
            <a:off x="4953096" y="223065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a typeface="Malgun Gothic" panose="020B0503020000020004" pitchFamily="50" charset="-127"/>
              </a:rPr>
              <a:t>절감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된 보상의 합계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87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407</Words>
  <Application>Microsoft Office PowerPoint</Application>
  <PresentationFormat>와이드스크린</PresentationFormat>
  <Paragraphs>106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</vt:lpstr>
      <vt:lpstr>Dotum</vt:lpstr>
      <vt:lpstr>맑은 고딕</vt:lpstr>
      <vt:lpstr>Arial</vt:lpstr>
      <vt:lpstr>Wingdings</vt:lpstr>
      <vt:lpstr>Office 테마</vt:lpstr>
      <vt:lpstr>PowerPoint 프레젠테이션</vt:lpstr>
      <vt:lpstr>Prob.1. Complete “YOUR” Baskin Robbins Game with MC</vt:lpstr>
      <vt:lpstr>PowerPoint 프레젠테이션</vt:lpstr>
      <vt:lpstr>Prob.2. Complete “Your”  Baskin Robbins Game with TD</vt:lpstr>
      <vt:lpstr>PowerPoint 프레젠테이션</vt:lpstr>
      <vt:lpstr>Discussion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Prob.5. Discussion about TD Results</vt:lpstr>
      <vt:lpstr>PowerPoint 프레젠테이션</vt:lpstr>
      <vt:lpstr>Prob. 5.b.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박기웅</dc:creator>
  <cp:lastModifiedBy>박기웅</cp:lastModifiedBy>
  <cp:revision>14</cp:revision>
  <dcterms:created xsi:type="dcterms:W3CDTF">2018-12-16T07:30:28Z</dcterms:created>
  <dcterms:modified xsi:type="dcterms:W3CDTF">2018-12-16T19:19:17Z</dcterms:modified>
</cp:coreProperties>
</file>