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77" r:id="rId5"/>
    <p:sldId id="275" r:id="rId6"/>
    <p:sldId id="258" r:id="rId7"/>
    <p:sldId id="259" r:id="rId8"/>
    <p:sldId id="281" r:id="rId9"/>
    <p:sldId id="276" r:id="rId10"/>
    <p:sldId id="260" r:id="rId11"/>
    <p:sldId id="261" r:id="rId12"/>
    <p:sldId id="274" r:id="rId13"/>
    <p:sldId id="279" r:id="rId14"/>
    <p:sldId id="282" r:id="rId15"/>
    <p:sldId id="284" r:id="rId16"/>
    <p:sldId id="285" r:id="rId17"/>
    <p:sldId id="286" r:id="rId18"/>
    <p:sldId id="262" r:id="rId19"/>
    <p:sldId id="26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CDB24-5816-4E0E-B56A-C3BC715E0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83D5E5-9AF0-4D71-9913-1F77BCD97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91E142-3F05-40CD-9074-1B1D7B141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9E0A-BBCF-495F-80BC-CD8DE266ED3B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4B401A-737D-49D6-B905-4FC94A092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71582D-E3DF-418A-9FD4-6AC28C282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8375-4F4C-42FA-B87E-0D31A6FC6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28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15E46-F7BE-4644-A570-A67E6922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0236E8-9A41-4444-AA74-1A7EDD0FA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FA100A-D77A-485A-887F-43A60A85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9E0A-BBCF-495F-80BC-CD8DE266ED3B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69A476-B0A4-425E-AD46-C2696D0C1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8A7949-3479-4AA2-873D-FCB9A040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8375-4F4C-42FA-B87E-0D31A6FC6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34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588553-5DF9-4D22-8881-CBD565D58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59D351-DB98-4A7F-94E5-3075449C0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8F4C6B-2C0A-4A6D-8393-0D8E79C1C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9E0A-BBCF-495F-80BC-CD8DE266ED3B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190FE5-ABA0-45FD-9750-DFA413659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99BED3-1CD0-4C81-B7CA-887E392F4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8375-4F4C-42FA-B87E-0D31A6FC6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07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5FB9F-6D24-47B8-98BC-19A4D3846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4B3A88-26FD-4B9D-B989-47FBB8438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8F1D13-A061-4B5B-A1CF-E7CA13FA3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9E0A-BBCF-495F-80BC-CD8DE266ED3B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551CAC-3CF0-4449-A1E5-13440726C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7D1332-E877-4B28-9181-0EEEE3A0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8375-4F4C-42FA-B87E-0D31A6FC6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60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A5F3C-0A25-4548-83EE-5B87871DB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9E9369-1237-4C52-817C-E342F0555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C8BD13-0BEC-467F-9674-A09649836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9E0A-BBCF-495F-80BC-CD8DE266ED3B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932C7-19BE-47D3-B42D-E38F41C5C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66B628-1D89-40A3-B74E-0C1B52149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8375-4F4C-42FA-B87E-0D31A6FC6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46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754DF-EFE9-4747-B7D9-0F3A83166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FE8DD1-07E3-46AA-B7EB-B2AA40390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85550-8653-4165-B0EF-E151FF8AB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BF6C5B-DBDB-4CE2-9217-8E6FCC5C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9E0A-BBCF-495F-80BC-CD8DE266ED3B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3FCE05-26C5-41AB-A16F-B522C5E2E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2B29BB-5B1A-4E49-B0B8-6FEF2B621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8375-4F4C-42FA-B87E-0D31A6FC6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44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BBFC9-FEFE-481D-B88B-EC0F3903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5DB6DB-72F9-41A2-A6AA-603D9FA92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1306AC-B47E-44B0-B31E-4C91F3C4F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AFE9DC-0B0D-4E5D-85C5-B081E16A6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183F2D-773A-4F31-984E-B836BA2235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2CCEBD-0CFC-4BE0-83FE-AB1798CC4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9E0A-BBCF-495F-80BC-CD8DE266ED3B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75DE55-09F6-4347-ACD2-2592A333F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FB0300-2234-456F-9F71-77956EB9B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8375-4F4C-42FA-B87E-0D31A6FC6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95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9F3FF-5DF2-464D-B5A9-1A20841F2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433CBF-C109-4BC0-8EF1-14ED214FA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9E0A-BBCF-495F-80BC-CD8DE266ED3B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48A191-EB3B-43A3-A145-19788AC8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BA8119-E6C4-4EF2-983D-7E876056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8375-4F4C-42FA-B87E-0D31A6FC6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24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2F290F-3A91-4A83-A6BF-6474FB048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9E0A-BBCF-495F-80BC-CD8DE266ED3B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D72BE1-5BBD-4B41-82CB-5D223DD91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6981F0-BFFA-408F-8AC9-CE5A0B824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8375-4F4C-42FA-B87E-0D31A6FC6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50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2599D-70F8-4AAA-A0AA-CFA558A4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A668AC-9C88-484D-87D3-25107174C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34E140-E994-47D6-BEE5-20C12E347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0EECA1-33EB-4866-8E8A-7B2E7D862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9E0A-BBCF-495F-80BC-CD8DE266ED3B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3C2C08-E6CA-4B06-8FBE-55A18EF9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6B2300-725B-43CA-A241-AE7155E9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8375-4F4C-42FA-B87E-0D31A6FC6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664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6322A-918A-46DA-B9F3-8890871D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B4C2F2-FD7F-4B71-9CEC-6A1AAE328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611DC5-B297-46E3-A738-6D8A2CE19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4EC00C-3188-4289-91AD-D0F9EB08C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9E0A-BBCF-495F-80BC-CD8DE266ED3B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0C7B55-0E00-4A79-854E-48B295CAF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888397-991B-4766-8843-FAB7DF454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8375-4F4C-42FA-B87E-0D31A6FC6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69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A24DA8-8984-404C-8E54-FF66196FF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3323FD-5713-4E6A-BB33-D805B5EBB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D994F7-83A7-4069-9E5A-E1E340BFD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29E0A-BBCF-495F-80BC-CD8DE266ED3B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ACFA2D-4894-4664-AD3E-3A4570F4C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C14A6-A71C-4634-BD81-DFCAC58F0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48375-4F4C-42FA-B87E-0D31A6FC6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92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3791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948BF74-DC76-405C-B0B7-2E9614B41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528984F-2C86-4E7F-BFED-F6FAEBC44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05834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C75B60B-8CB8-4EFF-980E-B4F82377ADDA}"/>
              </a:ext>
            </a:extLst>
          </p:cNvPr>
          <p:cNvSpPr/>
          <p:nvPr/>
        </p:nvSpPr>
        <p:spPr>
          <a:xfrm>
            <a:off x="5765899" y="200509"/>
            <a:ext cx="3570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b="1" dirty="0" err="1">
                <a:effectLst/>
                <a:ea typeface="Malgun Gothic" panose="020B0503020000020004" pitchFamily="50" charset="-127"/>
              </a:rPr>
              <a:t>prob</a:t>
            </a:r>
            <a:r>
              <a:rPr lang="ko-KR" altLang="ko-KR" b="1" dirty="0">
                <a:effectLst/>
                <a:ea typeface="Malgun Gothic" panose="020B0503020000020004" pitchFamily="50" charset="-127"/>
              </a:rPr>
              <a:t>. 4.1 "학습 완료" 결과 설명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5CE780-6E6A-46F5-BE3C-19D4649FC87B}"/>
              </a:ext>
            </a:extLst>
          </p:cNvPr>
          <p:cNvSpPr/>
          <p:nvPr/>
        </p:nvSpPr>
        <p:spPr>
          <a:xfrm>
            <a:off x="5098213" y="3105834"/>
            <a:ext cx="49060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i="0" dirty="0" err="1">
                <a:solidFill>
                  <a:srgbClr val="333333"/>
                </a:solidFill>
                <a:effectLst/>
                <a:latin typeface="나눔고딕"/>
              </a:rPr>
              <a:t>랜덤한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나눔고딕"/>
              </a:rPr>
              <a:t> 수를 하나 골라서 그 수가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나눔고딕"/>
              </a:rPr>
              <a:t>e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나눔고딕"/>
              </a:rPr>
              <a:t>보다 작으면 랜덤 이동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나눔고딕"/>
              </a:rPr>
              <a:t>,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나눔고딕"/>
              </a:rPr>
              <a:t>그렇지 않으면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나눔고딕"/>
              </a:rPr>
              <a:t>Q-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나눔고딕"/>
              </a:rPr>
              <a:t>테이블 </a:t>
            </a:r>
            <a:r>
              <a:rPr lang="ko-KR" altLang="en-US" b="1" i="0" dirty="0" err="1">
                <a:solidFill>
                  <a:srgbClr val="333333"/>
                </a:solidFill>
                <a:effectLst/>
                <a:latin typeface="나눔고딕"/>
              </a:rPr>
              <a:t>따르기</a:t>
            </a:r>
            <a:endParaRPr lang="en-US" altLang="ko-KR" b="1" i="0" dirty="0">
              <a:solidFill>
                <a:srgbClr val="333333"/>
              </a:solidFill>
              <a:effectLst/>
              <a:latin typeface="나눔고딕"/>
            </a:endParaRPr>
          </a:p>
          <a:p>
            <a:r>
              <a:rPr lang="en-US" altLang="ko-KR" b="1" dirty="0">
                <a:solidFill>
                  <a:srgbClr val="333333"/>
                </a:solidFill>
                <a:latin typeface="나눔고딕"/>
              </a:rPr>
              <a:t>+ Q-</a:t>
            </a:r>
            <a:r>
              <a:rPr lang="ko-KR" altLang="en-US" b="1" dirty="0">
                <a:solidFill>
                  <a:srgbClr val="333333"/>
                </a:solidFill>
                <a:latin typeface="나눔고딕"/>
              </a:rPr>
              <a:t>테이블 랜덤 섞기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78186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031AAE9-CBE9-4912-A6BD-57D88D4FF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6F6945-B7D2-411C-82AB-4C084E719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4612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714244C-ADE2-45C5-9EA8-ADAF735D7388}"/>
              </a:ext>
            </a:extLst>
          </p:cNvPr>
          <p:cNvSpPr/>
          <p:nvPr/>
        </p:nvSpPr>
        <p:spPr>
          <a:xfrm>
            <a:off x="5207459" y="2609299"/>
            <a:ext cx="47055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b="1" dirty="0" err="1">
                <a:effectLst/>
                <a:ea typeface="Malgun Gothic" panose="020B0503020000020004" pitchFamily="50" charset="-127"/>
              </a:rPr>
              <a:t>prob</a:t>
            </a:r>
            <a:r>
              <a:rPr lang="ko-KR" altLang="ko-KR" b="1" dirty="0">
                <a:effectLst/>
                <a:ea typeface="Malgun Gothic" panose="020B0503020000020004" pitchFamily="50" charset="-127"/>
              </a:rPr>
              <a:t>. 4.2 소음을 증가 하는 경우, 어떻게 </a:t>
            </a:r>
            <a:r>
              <a:rPr lang="en-US" altLang="ko-KR" b="1" dirty="0">
                <a:effectLst/>
                <a:ea typeface="Malgun Gothic" panose="020B0503020000020004" pitchFamily="50" charset="-127"/>
              </a:rPr>
              <a:t>??</a:t>
            </a:r>
          </a:p>
          <a:p>
            <a:endParaRPr lang="en-US" altLang="ko-KR" b="1" dirty="0">
              <a:ea typeface="Malgun Gothic" panose="020B0503020000020004" pitchFamily="50" charset="-127"/>
            </a:endParaRPr>
          </a:p>
          <a:p>
            <a:r>
              <a:rPr lang="ko-KR" altLang="en-US" b="1" dirty="0">
                <a:ea typeface="Malgun Gothic" panose="020B0503020000020004" pitchFamily="50" charset="-127"/>
              </a:rPr>
              <a:t>많은 횟수를 랜덤으로 이동</a:t>
            </a:r>
            <a:endParaRPr lang="ko-KR" altLang="ko-KR" b="1" dirty="0">
              <a:effectLst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823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Prob. 5. with l9q5.py</a:t>
            </a:r>
            <a:br>
              <a:rPr lang="en-US" altLang="ko-KR" dirty="0"/>
            </a:br>
            <a:r>
              <a:rPr lang="en-US" altLang="ko-KR" dirty="0"/>
              <a:t>If an agent does not stop at Terminal,</a:t>
            </a:r>
            <a:br>
              <a:rPr lang="en-US" altLang="ko-KR" dirty="0"/>
            </a:br>
            <a:r>
              <a:rPr lang="en-US" altLang="ko-KR" dirty="0"/>
              <a:t>What happens at </a:t>
            </a:r>
            <a:r>
              <a:rPr lang="en-US" altLang="ko-KR" dirty="0" err="1"/>
              <a:t>Qmax</a:t>
            </a:r>
            <a:r>
              <a:rPr lang="en-US" altLang="ko-KR" dirty="0"/>
              <a:t> graph?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09800" y="2132856"/>
            <a:ext cx="7772400" cy="3963144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1. Add Noises on Action.</a:t>
            </a:r>
          </a:p>
          <a:p>
            <a:r>
              <a:rPr lang="en-US" altLang="ko-KR" dirty="0"/>
              <a:t>2. Agent does NOT stop at Terminal.</a:t>
            </a:r>
          </a:p>
          <a:p>
            <a:r>
              <a:rPr lang="en-US" altLang="ko-KR" dirty="0"/>
              <a:t>3. After 500000 actions, STOP the episode.</a:t>
            </a:r>
          </a:p>
          <a:p>
            <a:endParaRPr lang="en-US" altLang="ko-KR" dirty="0"/>
          </a:p>
          <a:p>
            <a:r>
              <a:rPr lang="en-US" altLang="ko-KR" dirty="0"/>
              <a:t>What happens?</a:t>
            </a:r>
          </a:p>
          <a:p>
            <a:r>
              <a:rPr lang="en-US" altLang="ko-KR" dirty="0"/>
              <a:t>What  is the difference with the result of Prob. 1</a:t>
            </a:r>
          </a:p>
          <a:p>
            <a:pPr lvl="1"/>
            <a:r>
              <a:rPr lang="en-US" altLang="ko-KR" dirty="0"/>
              <a:t>Hint) See the maximum </a:t>
            </a:r>
            <a:r>
              <a:rPr lang="en-US" altLang="ko-KR" dirty="0" err="1"/>
              <a:t>Qmax</a:t>
            </a:r>
            <a:r>
              <a:rPr lang="en-US" altLang="ko-KR" dirty="0"/>
              <a:t> value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Why the maximum </a:t>
            </a:r>
            <a:r>
              <a:rPr lang="en-US" altLang="ko-KR" b="1" dirty="0" err="1">
                <a:solidFill>
                  <a:srgbClr val="FF0000"/>
                </a:solidFill>
              </a:rPr>
              <a:t>Qmax</a:t>
            </a:r>
            <a:r>
              <a:rPr lang="en-US" altLang="ko-KR" b="1" dirty="0">
                <a:solidFill>
                  <a:srgbClr val="FF0000"/>
                </a:solidFill>
              </a:rPr>
              <a:t> value is so different?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F095F-CE26-4125-A78A-5A092F2236C3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1536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9CF04EE-8C7B-4D1A-BF99-52BE3EDA9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8FBEDA3-B196-4210-BEA4-ABCB1FACF9B9}"/>
              </a:ext>
            </a:extLst>
          </p:cNvPr>
          <p:cNvSpPr/>
          <p:nvPr/>
        </p:nvSpPr>
        <p:spPr>
          <a:xfrm>
            <a:off x="4726068" y="2572153"/>
            <a:ext cx="929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Prob. 1</a:t>
            </a:r>
          </a:p>
        </p:txBody>
      </p:sp>
    </p:spTree>
    <p:extLst>
      <p:ext uri="{BB962C8B-B14F-4D97-AF65-F5344CB8AC3E}">
        <p14:creationId xmlns:p14="http://schemas.microsoft.com/office/powerpoint/2010/main" val="3856989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ABDE2CA-D1BC-48C8-AE70-3D6AE08D3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D70740F-BAB4-4E8F-AB9E-17EEAEF2A668}"/>
              </a:ext>
            </a:extLst>
          </p:cNvPr>
          <p:cNvSpPr/>
          <p:nvPr/>
        </p:nvSpPr>
        <p:spPr>
          <a:xfrm>
            <a:off x="4837734" y="3258878"/>
            <a:ext cx="19245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q2 :</a:t>
            </a:r>
          </a:p>
          <a:p>
            <a:r>
              <a:rPr lang="en-US" altLang="ko-KR" dirty="0"/>
              <a:t>Q</a:t>
            </a:r>
            <a:r>
              <a:rPr lang="ko-KR" altLang="en-US" dirty="0"/>
              <a:t>테이블에 랜덤 노이즈 추가 </a:t>
            </a:r>
            <a:r>
              <a:rPr lang="en-US" altLang="ko-KR" dirty="0"/>
              <a:t>70%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1765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9CFEA3F-2422-4587-8B21-A04F0C8BE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D70740F-BAB4-4E8F-AB9E-17EEAEF2A668}"/>
              </a:ext>
            </a:extLst>
          </p:cNvPr>
          <p:cNvSpPr/>
          <p:nvPr/>
        </p:nvSpPr>
        <p:spPr>
          <a:xfrm>
            <a:off x="5133713" y="3269509"/>
            <a:ext cx="19245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q2 :</a:t>
            </a:r>
          </a:p>
          <a:p>
            <a:r>
              <a:rPr lang="en-US" altLang="ko-KR" dirty="0"/>
              <a:t>Q</a:t>
            </a:r>
            <a:r>
              <a:rPr lang="ko-KR" altLang="en-US" dirty="0"/>
              <a:t>테이블에 랜덤 노이즈 추가 </a:t>
            </a:r>
            <a:r>
              <a:rPr lang="en-US" altLang="ko-KR" dirty="0"/>
              <a:t>90%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2649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E0715B6-6F3A-465D-9F14-3208ED83D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982F215-B7A8-4343-98E8-ED7085F3A35E}"/>
              </a:ext>
            </a:extLst>
          </p:cNvPr>
          <p:cNvSpPr/>
          <p:nvPr/>
        </p:nvSpPr>
        <p:spPr>
          <a:xfrm>
            <a:off x="5133712" y="3429000"/>
            <a:ext cx="192457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q4 :</a:t>
            </a:r>
          </a:p>
          <a:p>
            <a:r>
              <a:rPr lang="ko-KR" altLang="en-US" dirty="0">
                <a:solidFill>
                  <a:schemeClr val="accent1"/>
                </a:solidFill>
              </a:rPr>
              <a:t>행동에만 노이즈 </a:t>
            </a:r>
            <a:r>
              <a:rPr lang="ko-KR" altLang="en-US" dirty="0" err="1">
                <a:solidFill>
                  <a:schemeClr val="accent1"/>
                </a:solidFill>
              </a:rPr>
              <a:t>추가시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9,9</a:t>
            </a:r>
            <a:r>
              <a:rPr lang="ko-KR" altLang="en-US" dirty="0">
                <a:solidFill>
                  <a:schemeClr val="accent1"/>
                </a:solidFill>
              </a:rPr>
              <a:t>는 </a:t>
            </a:r>
            <a:r>
              <a:rPr lang="en-US" altLang="ko-KR" dirty="0">
                <a:solidFill>
                  <a:schemeClr val="accent1"/>
                </a:solidFill>
              </a:rPr>
              <a:t>9,8</a:t>
            </a:r>
            <a:r>
              <a:rPr lang="ko-KR" altLang="en-US" dirty="0">
                <a:solidFill>
                  <a:schemeClr val="accent1"/>
                </a:solidFill>
              </a:rPr>
              <a:t>보다 낮아짐</a:t>
            </a:r>
            <a:endParaRPr lang="en-US" altLang="ko-KR" dirty="0">
              <a:solidFill>
                <a:schemeClr val="accent1"/>
              </a:solidFill>
            </a:endParaRPr>
          </a:p>
          <a:p>
            <a:endParaRPr lang="en-US" altLang="ko-KR" dirty="0">
              <a:solidFill>
                <a:schemeClr val="accent1"/>
              </a:solidFill>
            </a:endParaRPr>
          </a:p>
          <a:p>
            <a:r>
              <a:rPr lang="en-US" altLang="ko-KR" dirty="0">
                <a:solidFill>
                  <a:schemeClr val="accent1"/>
                </a:solidFill>
              </a:rPr>
              <a:t>(Noise=90%)</a:t>
            </a:r>
          </a:p>
          <a:p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059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50A7809-94F3-4D6E-B6D0-DA216A5FF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2C9C469-7C41-4B91-93A3-F4C36FD77872}"/>
              </a:ext>
            </a:extLst>
          </p:cNvPr>
          <p:cNvSpPr/>
          <p:nvPr/>
        </p:nvSpPr>
        <p:spPr>
          <a:xfrm>
            <a:off x="5133713" y="3336896"/>
            <a:ext cx="192457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q4 :</a:t>
            </a:r>
          </a:p>
          <a:p>
            <a:r>
              <a:rPr lang="en-US" altLang="ko-KR" dirty="0"/>
              <a:t>Q</a:t>
            </a:r>
            <a:r>
              <a:rPr lang="ko-KR" altLang="en-US" dirty="0"/>
              <a:t>테이블에 랜덤 노이즈 추가</a:t>
            </a:r>
            <a:endParaRPr lang="en-US" altLang="ko-KR" dirty="0"/>
          </a:p>
          <a:p>
            <a:r>
              <a:rPr lang="ko-KR" altLang="en-US" dirty="0"/>
              <a:t>행동에 노이즈 추가</a:t>
            </a:r>
            <a:endParaRPr lang="en-US" altLang="ko-KR" dirty="0"/>
          </a:p>
          <a:p>
            <a:r>
              <a:rPr lang="en-US" altLang="ko-KR" dirty="0"/>
              <a:t>Noise=90%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6234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7C33DAF-573A-43E9-9973-1EDD75EA5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21E9772-932B-4A42-AE56-07791869AC02}"/>
              </a:ext>
            </a:extLst>
          </p:cNvPr>
          <p:cNvSpPr/>
          <p:nvPr/>
        </p:nvSpPr>
        <p:spPr>
          <a:xfrm>
            <a:off x="6641714" y="2467720"/>
            <a:ext cx="1063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Prob. 5. 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EBEEA6E-F714-490C-99D9-586D074B46D2}"/>
              </a:ext>
            </a:extLst>
          </p:cNvPr>
          <p:cNvSpPr/>
          <p:nvPr/>
        </p:nvSpPr>
        <p:spPr>
          <a:xfrm>
            <a:off x="5092915" y="3939363"/>
            <a:ext cx="48125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트레이닝이 거듭될 수록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Gothic"/>
              </a:rPr>
              <a:t>Q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anum Gothic"/>
              </a:rPr>
              <a:t>행열은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 더욱 더 최적</a:t>
            </a:r>
            <a:endParaRPr lang="en-US" altLang="ko-KR" b="0" i="0" dirty="0">
              <a:solidFill>
                <a:srgbClr val="333333"/>
              </a:solidFill>
              <a:effectLst/>
              <a:latin typeface="Nanum Gothic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Nanum Gothic"/>
              </a:rPr>
              <a:t>격차가 큰 값들의 </a:t>
            </a:r>
            <a:r>
              <a:rPr lang="ko-KR" altLang="en-US" dirty="0" err="1">
                <a:solidFill>
                  <a:srgbClr val="333333"/>
                </a:solidFill>
                <a:latin typeface="Nanum Gothic"/>
              </a:rPr>
              <a:t>스무딩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B63D40-8AD9-470B-887D-4B9528FCFC55}"/>
              </a:ext>
            </a:extLst>
          </p:cNvPr>
          <p:cNvSpPr/>
          <p:nvPr/>
        </p:nvSpPr>
        <p:spPr>
          <a:xfrm>
            <a:off x="5092915" y="3244334"/>
            <a:ext cx="3509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b="1" dirty="0">
                <a:solidFill>
                  <a:srgbClr val="0070C0"/>
                </a:solidFill>
                <a:effectLst/>
                <a:ea typeface="Malgun Gothic" panose="020B0503020000020004" pitchFamily="50" charset="-127"/>
              </a:rPr>
              <a:t>최대 </a:t>
            </a:r>
            <a:r>
              <a:rPr lang="ko-KR" altLang="ko-KR" b="1" dirty="0" err="1">
                <a:solidFill>
                  <a:srgbClr val="0070C0"/>
                </a:solidFill>
                <a:effectLst/>
                <a:ea typeface="Malgun Gothic" panose="020B0503020000020004" pitchFamily="50" charset="-127"/>
              </a:rPr>
              <a:t>qmax</a:t>
            </a:r>
            <a:r>
              <a:rPr lang="ko-KR" altLang="ko-KR" b="1" dirty="0">
                <a:solidFill>
                  <a:srgbClr val="0070C0"/>
                </a:solidFill>
                <a:effectLst/>
                <a:ea typeface="Malgun Gothic" panose="020B0503020000020004" pitchFamily="50" charset="-127"/>
              </a:rPr>
              <a:t> 값이 너무 다른 이유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E56B09-6638-4A2F-A86F-ED3959AA8A8D}"/>
              </a:ext>
            </a:extLst>
          </p:cNvPr>
          <p:cNvSpPr/>
          <p:nvPr/>
        </p:nvSpPr>
        <p:spPr>
          <a:xfrm>
            <a:off x="467752" y="5485772"/>
            <a:ext cx="47274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effectLst/>
                <a:ea typeface="Malgun Gothic" panose="020B0503020000020004" pitchFamily="50" charset="-127"/>
              </a:rPr>
              <a:t>1. </a:t>
            </a:r>
            <a:r>
              <a:rPr lang="ko-KR" altLang="ko-KR" dirty="0">
                <a:solidFill>
                  <a:schemeClr val="bg1"/>
                </a:solidFill>
                <a:effectLst/>
                <a:ea typeface="Malgun Gothic" panose="020B0503020000020004" pitchFamily="50" charset="-127"/>
              </a:rPr>
              <a:t>행동에 소음을 추가 합니다. </a:t>
            </a:r>
            <a:endParaRPr lang="en-US" altLang="ko-KR" dirty="0">
              <a:solidFill>
                <a:schemeClr val="bg1"/>
              </a:solidFill>
              <a:effectLst/>
              <a:ea typeface="Malgun Gothic" panose="020B0503020000020004" pitchFamily="50" charset="-127"/>
            </a:endParaRPr>
          </a:p>
          <a:p>
            <a:r>
              <a:rPr lang="ko-KR" altLang="ko-KR" dirty="0">
                <a:solidFill>
                  <a:schemeClr val="bg1"/>
                </a:solidFill>
                <a:effectLst/>
                <a:ea typeface="Malgun Gothic" panose="020B0503020000020004" pitchFamily="50" charset="-127"/>
              </a:rPr>
              <a:t>2. 에이전트는 터미널에서 멈추지 않습니다. 3.</a:t>
            </a:r>
            <a:r>
              <a:rPr lang="en-US" altLang="ko-KR" dirty="0">
                <a:solidFill>
                  <a:schemeClr val="bg1"/>
                </a:solidFill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dirty="0">
                <a:solidFill>
                  <a:schemeClr val="bg1"/>
                </a:solidFill>
                <a:effectLst/>
                <a:ea typeface="Malgun Gothic" panose="020B0503020000020004" pitchFamily="50" charset="-127"/>
              </a:rPr>
              <a:t>50만 작업 후, 에피소드를 중지 합니다.</a:t>
            </a:r>
          </a:p>
        </p:txBody>
      </p:sp>
    </p:spTree>
    <p:extLst>
      <p:ext uri="{BB962C8B-B14F-4D97-AF65-F5344CB8AC3E}">
        <p14:creationId xmlns:p14="http://schemas.microsoft.com/office/powerpoint/2010/main" val="2864863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B85D12E-699B-4E63-9680-A9910F80B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1E22012-959E-4315-B790-134E9058FC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046" t="75659"/>
          <a:stretch/>
        </p:blipFill>
        <p:spPr>
          <a:xfrm>
            <a:off x="4742120" y="3583173"/>
            <a:ext cx="7453423" cy="327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1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From l9q1.py, Answer the questions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Prob. 1. Why an agent stops at s=(1,3)</a:t>
            </a:r>
          </a:p>
          <a:p>
            <a:pPr lvl="1"/>
            <a:r>
              <a:rPr lang="en-US" altLang="ko-KR" dirty="0"/>
              <a:t>Hint) see the </a:t>
            </a:r>
            <a:r>
              <a:rPr lang="en-US" altLang="ko-KR" dirty="0" err="1"/>
              <a:t>Qmax</a:t>
            </a:r>
            <a:r>
              <a:rPr lang="en-US" altLang="ko-KR" dirty="0"/>
              <a:t> picture. You see local maxima.</a:t>
            </a:r>
          </a:p>
          <a:p>
            <a:endParaRPr lang="en-US" altLang="ko-KR" dirty="0"/>
          </a:p>
          <a:p>
            <a:r>
              <a:rPr lang="en-US" altLang="ko-KR" dirty="0"/>
              <a:t>Prob. 2. Complete your Q-learning</a:t>
            </a:r>
          </a:p>
          <a:p>
            <a:pPr lvl="1"/>
            <a:r>
              <a:rPr lang="en-US" altLang="ko-KR" dirty="0"/>
              <a:t>Exploitation MUST stop at s=(9,9)</a:t>
            </a:r>
          </a:p>
          <a:p>
            <a:pPr lvl="1"/>
            <a:r>
              <a:rPr lang="en-US" altLang="ko-KR" dirty="0"/>
              <a:t>What code should be changed in l9q1.py..</a:t>
            </a:r>
          </a:p>
          <a:p>
            <a:pPr lvl="1"/>
            <a:r>
              <a:rPr lang="en-US" altLang="ko-KR" dirty="0"/>
              <a:t>Hint) If you understand Q learning, It is not so hard..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F095F-CE26-4125-A78A-5A092F2236C3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9065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FBD55D7-CF5A-4A7A-BDF6-1F6298761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782A628-7236-44D4-8719-2885DB920171}"/>
              </a:ext>
            </a:extLst>
          </p:cNvPr>
          <p:cNvSpPr/>
          <p:nvPr/>
        </p:nvSpPr>
        <p:spPr>
          <a:xfrm>
            <a:off x="5565914" y="3079582"/>
            <a:ext cx="4188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dirty="0">
                <a:effectLst/>
                <a:ea typeface="Malgun Gothic" panose="020B0503020000020004" pitchFamily="50" charset="-127"/>
              </a:rPr>
              <a:t>1. 에이전트가 </a:t>
            </a:r>
            <a:r>
              <a:rPr lang="ko-KR" altLang="ko-KR" dirty="0" err="1">
                <a:effectLst/>
                <a:ea typeface="Malgun Gothic" panose="020B0503020000020004" pitchFamily="50" charset="-127"/>
              </a:rPr>
              <a:t>s</a:t>
            </a:r>
            <a:r>
              <a:rPr lang="ko-KR" altLang="ko-KR" dirty="0">
                <a:effectLst/>
                <a:ea typeface="Malgun Gothic" panose="020B0503020000020004" pitchFamily="50" charset="-127"/>
              </a:rPr>
              <a:t> = 1</a:t>
            </a:r>
            <a:r>
              <a:rPr lang="en-US" altLang="ko-KR" dirty="0">
                <a:effectLst/>
                <a:ea typeface="Malgun Gothic" panose="020B0503020000020004" pitchFamily="50" charset="-127"/>
              </a:rPr>
              <a:t>,3</a:t>
            </a:r>
            <a:r>
              <a:rPr lang="ko-KR" altLang="ko-KR" dirty="0">
                <a:effectLst/>
                <a:ea typeface="Malgun Gothic" panose="020B0503020000020004" pitchFamily="50" charset="-127"/>
              </a:rPr>
              <a:t>에서 멈추는 이유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C86E54-E23D-42EB-A43A-944A0D4CC879}"/>
              </a:ext>
            </a:extLst>
          </p:cNvPr>
          <p:cNvSpPr/>
          <p:nvPr/>
        </p:nvSpPr>
        <p:spPr>
          <a:xfrm>
            <a:off x="6449970" y="3593752"/>
            <a:ext cx="24208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i="0" dirty="0">
                <a:solidFill>
                  <a:srgbClr val="333337"/>
                </a:solidFill>
                <a:effectLst/>
                <a:latin typeface="Nanum Gothic"/>
              </a:rPr>
              <a:t> 행동은 무작위적</a:t>
            </a:r>
            <a:endParaRPr lang="en-US" altLang="ko-KR" b="0" i="0" dirty="0">
              <a:solidFill>
                <a:srgbClr val="333337"/>
              </a:solidFill>
              <a:effectLst/>
              <a:latin typeface="Nanum Gothic"/>
            </a:endParaRPr>
          </a:p>
          <a:p>
            <a:r>
              <a:rPr lang="ko-KR" altLang="en-US" b="0" i="0" dirty="0">
                <a:solidFill>
                  <a:srgbClr val="333337"/>
                </a:solidFill>
                <a:effectLst/>
                <a:latin typeface="Nanum Gothic"/>
              </a:rPr>
              <a:t>가장 높은 </a:t>
            </a:r>
            <a:r>
              <a:rPr lang="en-US" altLang="ko-KR" b="0" i="0" dirty="0">
                <a:solidFill>
                  <a:srgbClr val="333337"/>
                </a:solidFill>
                <a:effectLst/>
                <a:latin typeface="Nanum Gothic"/>
              </a:rPr>
              <a:t>Q-</a:t>
            </a:r>
            <a:r>
              <a:rPr lang="ko-KR" altLang="en-US" b="0" i="0" dirty="0">
                <a:solidFill>
                  <a:srgbClr val="333337"/>
                </a:solidFill>
                <a:effectLst/>
                <a:latin typeface="Nanum Gothic"/>
              </a:rPr>
              <a:t>값을 선택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AC6E2F-D709-4396-9B3B-F6AA29E16CE3}"/>
              </a:ext>
            </a:extLst>
          </p:cNvPr>
          <p:cNvSpPr txBox="1"/>
          <p:nvPr/>
        </p:nvSpPr>
        <p:spPr>
          <a:xfrm>
            <a:off x="5393187" y="4404836"/>
            <a:ext cx="4534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테이블 요소의 값은 큐함수가 가지는 값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 상태의 </a:t>
            </a:r>
            <a:r>
              <a:rPr lang="ko-KR" altLang="en-US" dirty="0" err="1"/>
              <a:t>큐값이</a:t>
            </a:r>
            <a:r>
              <a:rPr lang="ko-KR" altLang="en-US" dirty="0"/>
              <a:t> 추정치이기에 </a:t>
            </a:r>
            <a:endParaRPr lang="en-US" altLang="ko-KR" dirty="0"/>
          </a:p>
          <a:p>
            <a:r>
              <a:rPr lang="ko-KR" altLang="en-US" dirty="0"/>
              <a:t>학습 초기 단계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잘못된 방향 반복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4610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83AF872-8318-431E-8C23-E33F4B32C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80A6F43-FF52-41E4-A98B-C2BB4C01F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644" y="3613666"/>
            <a:ext cx="3626893" cy="44328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0F280AD-033D-4266-AAA0-84B8FFB00C9E}"/>
              </a:ext>
            </a:extLst>
          </p:cNvPr>
          <p:cNvSpPr/>
          <p:nvPr/>
        </p:nvSpPr>
        <p:spPr>
          <a:xfrm>
            <a:off x="5053644" y="3244334"/>
            <a:ext cx="319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2. Complete your Q-learning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81BC00-01F8-4A6F-92F3-1958F74AFDD7}"/>
              </a:ext>
            </a:extLst>
          </p:cNvPr>
          <p:cNvSpPr/>
          <p:nvPr/>
        </p:nvSpPr>
        <p:spPr>
          <a:xfrm>
            <a:off x="5053644" y="442480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반복 할수록 추정치 </a:t>
            </a:r>
            <a:r>
              <a:rPr lang="en-US" altLang="ko-KR" dirty="0">
                <a:sym typeface="Wingdings" panose="05000000000000000000" pitchFamily="2" charset="2"/>
              </a:rPr>
              <a:t>UP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업데이트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큐 함수 수렴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진짜 큐 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3277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1660084"/>
            <a:ext cx="3152156" cy="37131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Prob. 3. Add Noise( l9q2.py)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0" y="1676400"/>
            <a:ext cx="4248472" cy="4419600"/>
          </a:xfrm>
        </p:spPr>
        <p:txBody>
          <a:bodyPr>
            <a:normAutofit lnSpcReduction="10000"/>
          </a:bodyPr>
          <a:lstStyle/>
          <a:p>
            <a:r>
              <a:rPr lang="en-US" altLang="ko-KR" sz="2000" dirty="0"/>
              <a:t>Probability of 70%, action works good.</a:t>
            </a:r>
          </a:p>
          <a:p>
            <a:r>
              <a:rPr lang="en-US" altLang="ko-KR" sz="2000" dirty="0"/>
              <a:t>Otherwise, action is corrupted</a:t>
            </a:r>
          </a:p>
          <a:p>
            <a:r>
              <a:rPr lang="en-US" altLang="ko-KR" sz="2000" dirty="0"/>
              <a:t>Prob. 3.1: Complete your Q-learning</a:t>
            </a:r>
          </a:p>
          <a:p>
            <a:r>
              <a:rPr lang="en-US" altLang="ko-KR" sz="2000" dirty="0"/>
              <a:t>Prob. 3.2: What happens on </a:t>
            </a:r>
            <a:r>
              <a:rPr lang="en-US" altLang="ko-KR" sz="2000" dirty="0" err="1"/>
              <a:t>Qmax</a:t>
            </a:r>
            <a:r>
              <a:rPr lang="en-US" altLang="ko-KR" sz="2000" dirty="0"/>
              <a:t> graph?</a:t>
            </a:r>
          </a:p>
          <a:p>
            <a:r>
              <a:rPr lang="en-US" altLang="ko-KR" sz="2000" dirty="0"/>
              <a:t>Prob. 3.3: What happens on Exploit Mode?</a:t>
            </a:r>
          </a:p>
          <a:p>
            <a:r>
              <a:rPr lang="en-US" altLang="ko-KR" sz="2000" dirty="0"/>
              <a:t>Prob. 3.4: if we increase corruption percentage with 70%, </a:t>
            </a:r>
          </a:p>
          <a:p>
            <a:pPr marL="0" indent="0">
              <a:buNone/>
            </a:pPr>
            <a:r>
              <a:rPr lang="en-US" altLang="ko-KR" sz="2000" dirty="0"/>
              <a:t>     what happens?</a:t>
            </a:r>
          </a:p>
          <a:p>
            <a:pPr marL="0" indent="0">
              <a:buNone/>
            </a:pPr>
            <a:r>
              <a:rPr lang="en-US" altLang="ko-KR" sz="2000" dirty="0"/>
              <a:t>Prob. 3.5: Explain why RL is good in this hard noisy environment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F095F-CE26-4125-A78A-5A092F2236C3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cxnSp>
        <p:nvCxnSpPr>
          <p:cNvPr id="7" name="직선 화살표 연결선 6"/>
          <p:cNvCxnSpPr/>
          <p:nvPr/>
        </p:nvCxnSpPr>
        <p:spPr bwMode="auto">
          <a:xfrm flipH="1">
            <a:off x="4295801" y="2636912"/>
            <a:ext cx="2151857" cy="332492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직선 화살표 연결선 8"/>
          <p:cNvCxnSpPr/>
          <p:nvPr/>
        </p:nvCxnSpPr>
        <p:spPr bwMode="auto">
          <a:xfrm flipH="1">
            <a:off x="3775548" y="2260476"/>
            <a:ext cx="808284" cy="16396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583832" y="2113111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Right action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39817" y="3068960"/>
            <a:ext cx="200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Corrupted action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6738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B607F80-BC2D-443B-A6C8-987E6AAE5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66CEB17-B642-4504-8AEE-79FB0E62EB89}"/>
              </a:ext>
            </a:extLst>
          </p:cNvPr>
          <p:cNvSpPr/>
          <p:nvPr/>
        </p:nvSpPr>
        <p:spPr>
          <a:xfrm>
            <a:off x="5228225" y="3244334"/>
            <a:ext cx="42210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b="1" dirty="0">
                <a:effectLst/>
                <a:ea typeface="Malgun Gothic" panose="020B0503020000020004" pitchFamily="50" charset="-127"/>
              </a:rPr>
              <a:t>3.1: </a:t>
            </a:r>
            <a:r>
              <a:rPr lang="ko-KR" altLang="ko-KR" b="1" dirty="0" err="1">
                <a:effectLst/>
                <a:ea typeface="Malgun Gothic" panose="020B0503020000020004" pitchFamily="50" charset="-127"/>
              </a:rPr>
              <a:t>Q</a:t>
            </a:r>
            <a:r>
              <a:rPr lang="ko-KR" altLang="ko-KR" b="1" dirty="0">
                <a:effectLst/>
                <a:ea typeface="Malgun Gothic" panose="020B0503020000020004" pitchFamily="50" charset="-127"/>
              </a:rPr>
              <a:t> 러닝 완료</a:t>
            </a:r>
            <a:r>
              <a:rPr lang="en-US" altLang="ko-KR" b="1" dirty="0">
                <a:effectLst/>
                <a:ea typeface="Malgun Gothic" panose="020B0503020000020004" pitchFamily="50" charset="-127"/>
              </a:rPr>
              <a:t> </a:t>
            </a:r>
          </a:p>
          <a:p>
            <a:r>
              <a:rPr lang="en-US" altLang="ko-KR" b="1" dirty="0">
                <a:ea typeface="Malgun Gothic" panose="020B0503020000020004" pitchFamily="50" charset="-127"/>
              </a:rPr>
              <a:t>      - Q</a:t>
            </a:r>
            <a:r>
              <a:rPr lang="ko-KR" altLang="en-US" b="1" dirty="0">
                <a:ea typeface="Malgun Gothic" panose="020B0503020000020004" pitchFamily="50" charset="-127"/>
              </a:rPr>
              <a:t>테이블에 랜덤 </a:t>
            </a:r>
            <a:r>
              <a:rPr lang="ko-KR" altLang="en-US" b="1" dirty="0" err="1">
                <a:ea typeface="Malgun Gothic" panose="020B0503020000020004" pitchFamily="50" charset="-127"/>
              </a:rPr>
              <a:t>섞어넣기</a:t>
            </a:r>
            <a:r>
              <a:rPr lang="ko-KR" altLang="en-US" b="1" dirty="0">
                <a:ea typeface="Malgun Gothic" panose="020B0503020000020004" pitchFamily="50" charset="-127"/>
              </a:rPr>
              <a:t> </a:t>
            </a:r>
            <a:r>
              <a:rPr lang="en-US" altLang="ko-KR" b="1" dirty="0">
                <a:ea typeface="Malgun Gothic" panose="020B0503020000020004" pitchFamily="50" charset="-127"/>
              </a:rPr>
              <a:t>(30%)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032E41-B9AB-4B42-BEA6-9E6C5C106614}"/>
              </a:ext>
            </a:extLst>
          </p:cNvPr>
          <p:cNvSpPr/>
          <p:nvPr/>
        </p:nvSpPr>
        <p:spPr>
          <a:xfrm>
            <a:off x="5228225" y="4389224"/>
            <a:ext cx="47800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b="1" dirty="0">
                <a:effectLst/>
                <a:ea typeface="Malgun Gothic" panose="020B0503020000020004" pitchFamily="50" charset="-127"/>
              </a:rPr>
              <a:t>3.2: </a:t>
            </a:r>
            <a:r>
              <a:rPr lang="ko-KR" altLang="ko-KR" b="1" dirty="0" err="1">
                <a:effectLst/>
                <a:ea typeface="Malgun Gothic" panose="020B0503020000020004" pitchFamily="50" charset="-127"/>
              </a:rPr>
              <a:t>qmax</a:t>
            </a:r>
            <a:r>
              <a:rPr lang="ko-KR" altLang="ko-KR" b="1" dirty="0">
                <a:effectLst/>
                <a:ea typeface="Malgun Gothic" panose="020B0503020000020004" pitchFamily="50" charset="-127"/>
              </a:rPr>
              <a:t> 그래프에</a:t>
            </a:r>
            <a:r>
              <a:rPr lang="ko-KR" altLang="en-US" b="1" dirty="0">
                <a:ea typeface="Malgun Gothic" panose="020B0503020000020004" pitchFamily="50" charset="-127"/>
              </a:rPr>
              <a:t>선</a:t>
            </a:r>
            <a:r>
              <a:rPr lang="ko-KR" altLang="ko-KR" b="1" dirty="0">
                <a:effectLst/>
                <a:ea typeface="Malgun Gothic" panose="020B0503020000020004" pitchFamily="50" charset="-127"/>
              </a:rPr>
              <a:t> 어떻게 되</a:t>
            </a:r>
            <a:r>
              <a:rPr lang="ko-KR" altLang="en-US" b="1" dirty="0">
                <a:effectLst/>
                <a:ea typeface="Malgun Gothic" panose="020B0503020000020004" pitchFamily="50" charset="-127"/>
              </a:rPr>
              <a:t>는가</a:t>
            </a:r>
            <a:r>
              <a:rPr lang="ko-KR" altLang="ko-KR" b="1" dirty="0">
                <a:effectLst/>
                <a:ea typeface="Malgun Gothic" panose="020B0503020000020004" pitchFamily="50" charset="-127"/>
              </a:rPr>
              <a:t>?</a:t>
            </a:r>
            <a:endParaRPr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576214-A628-4E96-81FE-7914473CA8C4}"/>
              </a:ext>
            </a:extLst>
          </p:cNvPr>
          <p:cNvSpPr/>
          <p:nvPr/>
        </p:nvSpPr>
        <p:spPr>
          <a:xfrm>
            <a:off x="5228225" y="5438946"/>
            <a:ext cx="4296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b="1" dirty="0">
                <a:effectLst/>
                <a:ea typeface="Malgun Gothic" panose="020B0503020000020004" pitchFamily="50" charset="-127"/>
              </a:rPr>
              <a:t>3.3: </a:t>
            </a:r>
            <a:r>
              <a:rPr lang="en-US" altLang="ko-KR" b="1" dirty="0">
                <a:effectLst/>
                <a:ea typeface="Malgun Gothic" panose="020B0503020000020004" pitchFamily="50" charset="-127"/>
              </a:rPr>
              <a:t>Exploit</a:t>
            </a:r>
            <a:r>
              <a:rPr lang="ko-KR" altLang="ko-KR" b="1" dirty="0">
                <a:effectLst/>
                <a:ea typeface="Malgun Gothic" panose="020B0503020000020004" pitchFamily="50" charset="-127"/>
              </a:rPr>
              <a:t> 모드에서는 어떻게 </a:t>
            </a:r>
            <a:r>
              <a:rPr lang="ko-KR" altLang="en-US" b="1" dirty="0">
                <a:ea typeface="Malgun Gothic" panose="020B0503020000020004" pitchFamily="50" charset="-127"/>
              </a:rPr>
              <a:t>되는가</a:t>
            </a:r>
            <a:r>
              <a:rPr lang="ko-KR" altLang="ko-KR" b="1" dirty="0">
                <a:effectLst/>
                <a:ea typeface="Malgun Gothic" panose="020B0503020000020004" pitchFamily="50" charset="-127"/>
              </a:rPr>
              <a:t>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42623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C5CE385-8D93-4A7E-B85A-6CBE4488A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71BF0C3-C8A4-4CB1-8D6E-BFCB7959DC3C}"/>
              </a:ext>
            </a:extLst>
          </p:cNvPr>
          <p:cNvSpPr/>
          <p:nvPr/>
        </p:nvSpPr>
        <p:spPr>
          <a:xfrm>
            <a:off x="5096942" y="3096146"/>
            <a:ext cx="3268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b="1" dirty="0">
                <a:effectLst/>
                <a:ea typeface="Malgun Gothic" panose="020B0503020000020004" pitchFamily="50" charset="-127"/>
              </a:rPr>
              <a:t>3.4</a:t>
            </a:r>
            <a:r>
              <a:rPr lang="en-US" altLang="ko-KR" b="1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b="1" dirty="0">
                <a:effectLst/>
                <a:ea typeface="Malgun Gothic" panose="020B0503020000020004" pitchFamily="50" charset="-127"/>
              </a:rPr>
              <a:t>:</a:t>
            </a:r>
            <a:r>
              <a:rPr lang="en-US" altLang="ko-KR" b="1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b="1" dirty="0">
                <a:effectLst/>
                <a:ea typeface="Malgun Gothic" panose="020B0503020000020004" pitchFamily="50" charset="-127"/>
              </a:rPr>
              <a:t>손상 비율</a:t>
            </a:r>
            <a:r>
              <a:rPr lang="en-US" altLang="ko-KR" b="1" dirty="0">
                <a:effectLst/>
                <a:ea typeface="Malgun Gothic" panose="020B0503020000020004" pitchFamily="50" charset="-127"/>
              </a:rPr>
              <a:t> 70%</a:t>
            </a:r>
            <a:r>
              <a:rPr lang="ko-KR" altLang="ko-KR" b="1" dirty="0">
                <a:effectLst/>
                <a:ea typeface="Malgun Gothic" panose="020B0503020000020004" pitchFamily="50" charset="-127"/>
              </a:rPr>
              <a:t> 증가</a:t>
            </a:r>
            <a:r>
              <a:rPr lang="en-US" altLang="ko-KR" b="1" dirty="0">
                <a:effectLst/>
                <a:ea typeface="Malgun Gothic" panose="020B0503020000020004" pitchFamily="50" charset="-127"/>
              </a:rPr>
              <a:t> = ?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577090F-1A82-420E-8C05-6A70D149F074}"/>
              </a:ext>
            </a:extLst>
          </p:cNvPr>
          <p:cNvSpPr/>
          <p:nvPr/>
        </p:nvSpPr>
        <p:spPr>
          <a:xfrm>
            <a:off x="5365713" y="3722799"/>
            <a:ext cx="1960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explore(): 1000</a:t>
            </a:r>
            <a:r>
              <a:rPr lang="ko-KR" altLang="en-US" dirty="0"/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1085805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A683F27-7B0C-4C3C-B705-C2EF2D260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55A61F3-A854-4D06-9850-5502CF72F8EE}"/>
              </a:ext>
            </a:extLst>
          </p:cNvPr>
          <p:cNvSpPr/>
          <p:nvPr/>
        </p:nvSpPr>
        <p:spPr>
          <a:xfrm>
            <a:off x="5096942" y="324433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ko-KR" b="1" dirty="0">
                <a:effectLst/>
                <a:ea typeface="Malgun Gothic" panose="020B0503020000020004" pitchFamily="50" charset="-127"/>
              </a:rPr>
              <a:t>3.5</a:t>
            </a:r>
            <a:r>
              <a:rPr lang="en-US" altLang="ko-KR" b="1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b="1" dirty="0">
                <a:effectLst/>
                <a:ea typeface="Malgun Gothic" panose="020B0503020000020004" pitchFamily="50" charset="-127"/>
              </a:rPr>
              <a:t>:</a:t>
            </a:r>
            <a:r>
              <a:rPr lang="en-US" altLang="ko-KR" b="1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en-US" b="1" dirty="0">
                <a:ea typeface="Malgun Gothic" panose="020B0503020000020004" pitchFamily="50" charset="-127"/>
              </a:rPr>
              <a:t>심한소음 </a:t>
            </a:r>
            <a:r>
              <a:rPr lang="ko-KR" altLang="ko-KR" b="1" dirty="0">
                <a:effectLst/>
                <a:ea typeface="Malgun Gothic" panose="020B0503020000020004" pitchFamily="50" charset="-127"/>
              </a:rPr>
              <a:t>환경에서 </a:t>
            </a:r>
            <a:r>
              <a:rPr lang="ko-KR" altLang="ko-KR" b="1" dirty="0" err="1">
                <a:effectLst/>
                <a:ea typeface="Malgun Gothic" panose="020B0503020000020004" pitchFamily="50" charset="-127"/>
              </a:rPr>
              <a:t>RL이</a:t>
            </a:r>
            <a:r>
              <a:rPr lang="ko-KR" altLang="ko-KR" b="1" dirty="0">
                <a:effectLst/>
                <a:ea typeface="Malgun Gothic" panose="020B0503020000020004" pitchFamily="50" charset="-127"/>
              </a:rPr>
              <a:t> 좋은 이유</a:t>
            </a:r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9086BFE-1FE3-4ABB-BEE3-4996E8CEC132}"/>
              </a:ext>
            </a:extLst>
          </p:cNvPr>
          <p:cNvSpPr/>
          <p:nvPr/>
        </p:nvSpPr>
        <p:spPr>
          <a:xfrm>
            <a:off x="5247253" y="5423668"/>
            <a:ext cx="45230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0070C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non-deterministic world</a:t>
            </a:r>
            <a:r>
              <a:rPr lang="ko-KR" altLang="en-US" b="1" i="0" dirty="0">
                <a:solidFill>
                  <a:srgbClr val="0070C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에서의 강화학습 알고리즘의 성공률은 사람의 성공률 보다 높을 수 있다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53B9665-A0AC-4F42-8977-FD0F31322683}"/>
              </a:ext>
            </a:extLst>
          </p:cNvPr>
          <p:cNvSpPr/>
          <p:nvPr/>
        </p:nvSpPr>
        <p:spPr>
          <a:xfrm>
            <a:off x="5096942" y="4266336"/>
            <a:ext cx="48236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무조건 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Q 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 </a:t>
            </a:r>
            <a:r>
              <a:rPr lang="ko-KR" altLang="en-US" b="1" i="0" dirty="0" err="1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시키는대로만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b="1" i="0" dirty="0" err="1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가지말고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새로운 길로도 가보자는 것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77768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3" y="1676401"/>
            <a:ext cx="5386095" cy="381459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Prob.4 Add Noise on Exploration and Exploitation. ( l9q4.py)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3913" y="2924944"/>
            <a:ext cx="5092825" cy="3171056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Prob. 4.1 “Complete your Learning” </a:t>
            </a:r>
          </a:p>
          <a:p>
            <a:pPr marL="0" indent="0">
              <a:buNone/>
            </a:pPr>
            <a:r>
              <a:rPr lang="en-US" altLang="ko-KR" dirty="0"/>
              <a:t>     Explain the exploitation results</a:t>
            </a:r>
          </a:p>
          <a:p>
            <a:endParaRPr lang="en-US" altLang="ko-KR" dirty="0"/>
          </a:p>
          <a:p>
            <a:r>
              <a:rPr lang="en-US" altLang="ko-KR" dirty="0"/>
              <a:t>Prob. 4.2 If we increase noise,</a:t>
            </a:r>
          </a:p>
          <a:p>
            <a:pPr marL="0" indent="0">
              <a:buNone/>
            </a:pPr>
            <a:r>
              <a:rPr lang="en-US" altLang="ko-KR" dirty="0"/>
              <a:t>What happens?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F095F-CE26-4125-A78A-5A092F2236C3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1993776" y="5725180"/>
            <a:ext cx="4102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Noises on Exploitation.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Noise corrupts the best optimal action.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8946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536</Words>
  <Application>Microsoft Office PowerPoint</Application>
  <PresentationFormat>와이드스크린</PresentationFormat>
  <Paragraphs>84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Nanum Gothic</vt:lpstr>
      <vt:lpstr>나눔고딕</vt:lpstr>
      <vt:lpstr>맑은 고딕</vt:lpstr>
      <vt:lpstr>맑은 고딕</vt:lpstr>
      <vt:lpstr>Arial</vt:lpstr>
      <vt:lpstr>Office 테마</vt:lpstr>
      <vt:lpstr>PowerPoint 프레젠테이션</vt:lpstr>
      <vt:lpstr>From l9q1.py, Answer the questions</vt:lpstr>
      <vt:lpstr>PowerPoint 프레젠테이션</vt:lpstr>
      <vt:lpstr>PowerPoint 프레젠테이션</vt:lpstr>
      <vt:lpstr>Prob. 3. Add Noise( l9q2.py)</vt:lpstr>
      <vt:lpstr>PowerPoint 프레젠테이션</vt:lpstr>
      <vt:lpstr>PowerPoint 프레젠테이션</vt:lpstr>
      <vt:lpstr>PowerPoint 프레젠테이션</vt:lpstr>
      <vt:lpstr>Prob.4 Add Noise on Exploration and Exploitation. ( l9q4.py)</vt:lpstr>
      <vt:lpstr>PowerPoint 프레젠테이션</vt:lpstr>
      <vt:lpstr>PowerPoint 프레젠테이션</vt:lpstr>
      <vt:lpstr>Prob. 5. with l9q5.py If an agent does not stop at Terminal, What happens at Qmax graph?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박기웅</dc:creator>
  <cp:lastModifiedBy>박기웅</cp:lastModifiedBy>
  <cp:revision>25</cp:revision>
  <dcterms:created xsi:type="dcterms:W3CDTF">2018-12-16T20:17:17Z</dcterms:created>
  <dcterms:modified xsi:type="dcterms:W3CDTF">2018-12-17T06:31:00Z</dcterms:modified>
</cp:coreProperties>
</file>