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5" r:id="rId4"/>
    <p:sldId id="267" r:id="rId5"/>
    <p:sldId id="285" r:id="rId6"/>
    <p:sldId id="259" r:id="rId7"/>
    <p:sldId id="284" r:id="rId8"/>
    <p:sldId id="263" r:id="rId9"/>
    <p:sldId id="271" r:id="rId10"/>
    <p:sldId id="264" r:id="rId11"/>
    <p:sldId id="277" r:id="rId12"/>
    <p:sldId id="282" r:id="rId13"/>
    <p:sldId id="281" r:id="rId14"/>
    <p:sldId id="273" r:id="rId15"/>
    <p:sldId id="283" r:id="rId16"/>
    <p:sldId id="260" r:id="rId17"/>
    <p:sldId id="276" r:id="rId18"/>
    <p:sldId id="279" r:id="rId19"/>
    <p:sldId id="280" r:id="rId20"/>
    <p:sldId id="278" r:id="rId21"/>
    <p:sldId id="275" r:id="rId22"/>
    <p:sldId id="274" r:id="rId23"/>
    <p:sldId id="261" r:id="rId24"/>
    <p:sldId id="286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1AC17-9926-4409-A8DA-AFE59E2BD421}" v="1" dt="2022-08-02T10:57:37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, Nitin" userId="S::njayan@purdue.edu::8d846395-237f-4cfd-a1be-1f5b0bc44ab5" providerId="AD" clId="Web-{9FC1AC17-9926-4409-A8DA-AFE59E2BD421}"/>
    <pc:docChg chg="sldOrd">
      <pc:chgData name="Jayan, Nitin" userId="S::njayan@purdue.edu::8d846395-237f-4cfd-a1be-1f5b0bc44ab5" providerId="AD" clId="Web-{9FC1AC17-9926-4409-A8DA-AFE59E2BD421}" dt="2022-08-02T10:57:37.981" v="0"/>
      <pc:docMkLst>
        <pc:docMk/>
      </pc:docMkLst>
      <pc:sldChg chg="ord">
        <pc:chgData name="Jayan, Nitin" userId="S::njayan@purdue.edu::8d846395-237f-4cfd-a1be-1f5b0bc44ab5" providerId="AD" clId="Web-{9FC1AC17-9926-4409-A8DA-AFE59E2BD421}" dt="2022-08-02T10:57:37.981" v="0"/>
        <pc:sldMkLst>
          <pc:docMk/>
          <pc:sldMk cId="3623220133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8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74" y="9325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rade Gothic Next" panose="020B0503040303020004" pitchFamily="34" charset="0"/>
              </a:rPr>
              <a:t>Python Final Project: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567588"/>
            <a:ext cx="10495904" cy="2247250"/>
          </a:xfrm>
        </p:spPr>
        <p:txBody>
          <a:bodyPr>
            <a:normAutofit/>
          </a:bodyPr>
          <a:lstStyle/>
          <a:p>
            <a:r>
              <a:rPr lang="en-US" dirty="0">
                <a:latin typeface="Trade Gothic Next" panose="020B0503040303020004" pitchFamily="34" charset="0"/>
              </a:rPr>
              <a:t>Group 6: Alexander Baker, </a:t>
            </a:r>
            <a:r>
              <a:rPr lang="en-US" dirty="0" err="1">
                <a:latin typeface="Trade Gothic Next" panose="020B0503040303020004" pitchFamily="34" charset="0"/>
              </a:rPr>
              <a:t>Sanyukta</a:t>
            </a:r>
            <a:r>
              <a:rPr lang="en-US" dirty="0">
                <a:latin typeface="Trade Gothic Next" panose="020B0503040303020004" pitchFamily="34" charset="0"/>
              </a:rPr>
              <a:t> </a:t>
            </a:r>
            <a:r>
              <a:rPr lang="en-US" dirty="0" err="1">
                <a:latin typeface="Trade Gothic Next" panose="020B0503040303020004" pitchFamily="34" charset="0"/>
              </a:rPr>
              <a:t>Baluni</a:t>
            </a:r>
            <a:r>
              <a:rPr lang="en-US" dirty="0">
                <a:latin typeface="Trade Gothic Next" panose="020B0503040303020004" pitchFamily="34" charset="0"/>
              </a:rPr>
              <a:t>, </a:t>
            </a:r>
            <a:r>
              <a:rPr lang="en-US" dirty="0" err="1">
                <a:latin typeface="Trade Gothic Next" panose="020B0503040303020004" pitchFamily="34" charset="0"/>
              </a:rPr>
              <a:t>Sohini</a:t>
            </a:r>
            <a:r>
              <a:rPr lang="en-US" dirty="0">
                <a:latin typeface="Trade Gothic Next" panose="020B0503040303020004" pitchFamily="34" charset="0"/>
              </a:rPr>
              <a:t> Chakraborty, Nitin </a:t>
            </a:r>
            <a:r>
              <a:rPr lang="en-US" dirty="0" err="1">
                <a:latin typeface="Trade Gothic Next" panose="020B0503040303020004" pitchFamily="34" charset="0"/>
              </a:rPr>
              <a:t>Jayan</a:t>
            </a:r>
            <a:r>
              <a:rPr lang="en-US" dirty="0">
                <a:latin typeface="Trade Gothic Next" panose="020B0503040303020004" pitchFamily="34" charset="0"/>
              </a:rPr>
              <a:t>, </a:t>
            </a:r>
            <a:r>
              <a:rPr lang="en-US" dirty="0" err="1">
                <a:latin typeface="Trade Gothic Next" panose="020B0503040303020004" pitchFamily="34" charset="0"/>
              </a:rPr>
              <a:t>Dae</a:t>
            </a:r>
            <a:r>
              <a:rPr lang="en-US" dirty="0">
                <a:latin typeface="Trade Gothic Next" panose="020B0503040303020004" pitchFamily="34" charset="0"/>
              </a:rPr>
              <a:t> Sung Kim.</a:t>
            </a:r>
          </a:p>
          <a:p>
            <a:r>
              <a:rPr lang="en-US" dirty="0">
                <a:latin typeface="Trade Gothic Next" panose="020B0503040303020004" pitchFamily="34" charset="0"/>
              </a:rPr>
              <a:t>M.S. BAIM program course: MGMT-58600 Python Programming</a:t>
            </a:r>
          </a:p>
          <a:p>
            <a:r>
              <a:rPr lang="en-US" dirty="0">
                <a:latin typeface="Trade Gothic Next" panose="020B0503040303020004" pitchFamily="34" charset="0"/>
              </a:rPr>
              <a:t>Presented: August 2</a:t>
            </a:r>
            <a:r>
              <a:rPr lang="en-US" baseline="30000" dirty="0">
                <a:latin typeface="Trade Gothic Next" panose="020B0503040303020004" pitchFamily="34" charset="0"/>
              </a:rPr>
              <a:t>nd</a:t>
            </a:r>
            <a:r>
              <a:rPr lang="en-US" dirty="0">
                <a:latin typeface="Trade Gothic Next" panose="020B0503040303020004" pitchFamily="34" charset="0"/>
              </a:rPr>
              <a:t>, 2022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FDB5A03-B2B1-BE27-EEE4-0164C3D47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593">
            <a:off x="10430795" y="-396324"/>
            <a:ext cx="2040727" cy="28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6593" y="11"/>
            <a:ext cx="12191980" cy="6857989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1" y="168614"/>
            <a:ext cx="4795796" cy="13062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rade Gothic Next" panose="020B0503040303020004" pitchFamily="34" charset="0"/>
              </a:rPr>
              <a:t>Analysis: 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20" y="1797256"/>
            <a:ext cx="4903265" cy="380326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Heart attacks based on region, does not address regional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Does not address demographic confounding variables unique to those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For these reasons, </a:t>
            </a:r>
            <a:r>
              <a:rPr lang="en-US" dirty="0" err="1">
                <a:latin typeface="Trade Gothic Next" panose="020B0503040303020004" pitchFamily="34" charset="0"/>
              </a:rPr>
              <a:t>itdoes</a:t>
            </a:r>
            <a:r>
              <a:rPr lang="en-US" dirty="0">
                <a:latin typeface="Trade Gothic Next" panose="020B0503040303020004" pitchFamily="34" charset="0"/>
              </a:rPr>
              <a:t> not provide potential evidence for the causes of myocardial infarction.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4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41E030C-BB1D-DC1C-8899-18D7B009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11" y="-19175"/>
            <a:ext cx="1170375" cy="1584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D1420-4A36-BA40-EE5B-2AD409439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0" y="394719"/>
            <a:ext cx="5675988" cy="5422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231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7" y="170167"/>
            <a:ext cx="5469201" cy="114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461796"/>
            <a:ext cx="5183251" cy="3193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Healthcare access and heart attack, people with healthcare suffers from more heart 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Younger people tend not to have healthcare compared to older people, especially those with heart disease.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46" y="16027"/>
            <a:ext cx="1068062" cy="144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2317F-D686-E4A4-8C61-FEDED762B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1" y="1052945"/>
            <a:ext cx="4948465" cy="5343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0BB61-CF28-8CA6-C43D-96234EF92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7" y="5137062"/>
            <a:ext cx="5436580" cy="10170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1930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9" y="91392"/>
            <a:ext cx="5469201" cy="114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Sleep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492" y="1832334"/>
            <a:ext cx="4300855" cy="3193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Data does demonstrate a weak correlation between sleep and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There are two peaks ~3 and ~13 hours, where heart disease is elevated.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46" y="16027"/>
            <a:ext cx="1068062" cy="144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913C1-B5D4-4194-4FDE-6303640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51" y="1727089"/>
            <a:ext cx="6863858" cy="43505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135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9" y="91392"/>
            <a:ext cx="5469201" cy="114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57" y="2081323"/>
            <a:ext cx="4300855" cy="3193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Higher income is associated with lower heart disease risk.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46" y="16027"/>
            <a:ext cx="1068062" cy="144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DB0EB-459E-DA64-12A2-1CB03BACA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34" y="1668929"/>
            <a:ext cx="6702357" cy="4018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97543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3" y="101066"/>
            <a:ext cx="5091878" cy="103500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Diabetes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CCC2652-D5C0-7EC7-20F5-F1E0DF31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24" y="5301805"/>
            <a:ext cx="1170375" cy="1584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C5BE8-CF41-17EF-1065-6BDA1F23B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5" y="819460"/>
            <a:ext cx="6279009" cy="5581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CDA4B-144B-BB33-300F-FB1199794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3" y="1649582"/>
            <a:ext cx="5091878" cy="1214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56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1" y="207758"/>
            <a:ext cx="6525490" cy="103500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ade Gothic Next" panose="020B0503040303020004" pitchFamily="34" charset="0"/>
              </a:rPr>
              <a:t>Analysis: Bad Physical Health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CCC2652-D5C0-7EC7-20F5-F1E0DF31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" y="5273736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0DE53-F111-77D8-EEB1-85BE27878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" y="2262934"/>
            <a:ext cx="5419747" cy="1166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18E41-EB38-EC55-E804-C171DC570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25" y="248579"/>
            <a:ext cx="5529374" cy="573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2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527" y="331362"/>
            <a:ext cx="5687624" cy="139587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Correlated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527" y="2018539"/>
            <a:ext cx="4054944" cy="14716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Heat map of variables analyzed.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CCC2652-D5C0-7EC7-20F5-F1E0DF31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24" y="5301805"/>
            <a:ext cx="1170375" cy="1584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10920-A66E-6830-E7D4-80FB31BB3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" y="52137"/>
            <a:ext cx="6057178" cy="6892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523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origami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96" y="-198477"/>
            <a:ext cx="6485577" cy="107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Smoking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CFFEF-0BE8-93C2-0570-803E8004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92" y="337048"/>
            <a:ext cx="6485577" cy="55425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64CA4BB-6EE2-E597-8119-7CFD247D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96" y="878264"/>
            <a:ext cx="4532085" cy="29244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Smoking is correlated with heart disease. It is a proven risk factor causing myocardial infarction.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C6655-0EEA-99E2-AED3-0174C7D5B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5" y="2680693"/>
            <a:ext cx="3902963" cy="1538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6351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059" y="170168"/>
            <a:ext cx="6485577" cy="107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Binge Drinking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F3337-82B9-09A2-B84D-72DBDD0EA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4" y="1662545"/>
            <a:ext cx="8040458" cy="5025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AFBED6D-77AA-7FD6-CF35-0DCA3670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97" y="1662545"/>
            <a:ext cx="3235876" cy="29244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Next" panose="020B0503040303020004" pitchFamily="34" charset="0"/>
              </a:rPr>
              <a:t>Binge drinking is correlated with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3462425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493" y="0"/>
            <a:ext cx="8847762" cy="107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BMI and Heart Disease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4222044"/>
            <a:ext cx="12198212" cy="2649276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AFBED6D-77AA-7FD6-CF35-0DCA3670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06" y="1966764"/>
            <a:ext cx="3235876" cy="29244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Next" panose="020B0503040303020004" pitchFamily="34" charset="0"/>
              </a:rPr>
              <a:t>Heart disease increases linearly with BMI.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E69BB-83C3-A34D-DD55-D0A01C1D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17" y="1787237"/>
            <a:ext cx="7632689" cy="46327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57" y="2615675"/>
            <a:ext cx="11608202" cy="4087460"/>
          </a:xfrm>
        </p:spPr>
        <p:txBody>
          <a:bodyPr anchor="b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The BRFSS 2020 Survey Data is our dataset. (Behavioral Risk Factor Surveillance System.)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The study is conducted by the federal bureau of the CDC (Center for Disease Control,) in collaboration with the local state and territory governments in the United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The raw dataset had a total of 279 variables, which were condensed into only relevant 19 variables.</a:t>
            </a:r>
          </a:p>
          <a:p>
            <a:pPr algn="r"/>
            <a:endParaRPr lang="en-US" dirty="0">
              <a:latin typeface="Trade Gothic Next" panose="020B0503040303020004" pitchFamily="34" charset="0"/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7" b="16176"/>
          <a:stretch/>
        </p:blipFill>
        <p:spPr>
          <a:xfrm>
            <a:off x="-6214" y="11"/>
            <a:ext cx="12214825" cy="2595706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44" y="170706"/>
            <a:ext cx="11624814" cy="1608021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rade Gothic Next" panose="020B0503040303020004" pitchFamily="34" charset="0"/>
              </a:rPr>
              <a:t>Introduction: The Dataset</a:t>
            </a:r>
          </a:p>
        </p:txBody>
      </p:sp>
      <p:pic>
        <p:nvPicPr>
          <p:cNvPr id="83" name="Picture 82" descr="A picture containing icon&#10;&#10;Description automatically generated">
            <a:extLst>
              <a:ext uri="{FF2B5EF4-FFF2-40B4-BE49-F238E27FC236}">
                <a16:creationId xmlns:a16="http://schemas.microsoft.com/office/drawing/2014/main" id="{1F61127F-9FBA-04D5-7744-47A62C56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1" y="-19958"/>
            <a:ext cx="1170375" cy="15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885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04" y="170168"/>
            <a:ext cx="6485577" cy="107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Veterans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D90ED-6464-A095-96EA-217297A7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294382"/>
            <a:ext cx="6083795" cy="60533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8D3204F-B4AF-A412-ECC7-6035A488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9" y="1454727"/>
            <a:ext cx="4642922" cy="264621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Veterans suffer from more heart disease than nonveterans. Likely because most veterans are men.</a:t>
            </a:r>
          </a:p>
        </p:txBody>
      </p:sp>
    </p:spTree>
    <p:extLst>
      <p:ext uri="{BB962C8B-B14F-4D97-AF65-F5344CB8AC3E}">
        <p14:creationId xmlns:p14="http://schemas.microsoft.com/office/powerpoint/2010/main" val="42058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14" y="170168"/>
            <a:ext cx="6485577" cy="107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ade Gothic Next" panose="020B0503040303020004" pitchFamily="34" charset="0"/>
              </a:rPr>
              <a:t>Analysis: Ethnicity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4436533"/>
            <a:ext cx="12198212" cy="2434787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1ED38-320D-937C-86A3-9862F302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59" y="334718"/>
            <a:ext cx="6087227" cy="52519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3DA9-527B-53CF-21C4-093CC950A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5" y="1969415"/>
            <a:ext cx="4604171" cy="19825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48159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7" y="170167"/>
            <a:ext cx="5469201" cy="1395872"/>
          </a:xfrm>
        </p:spPr>
        <p:txBody>
          <a:bodyPr>
            <a:normAutofit/>
          </a:bodyPr>
          <a:lstStyle/>
          <a:p>
            <a:r>
              <a:rPr lang="en-US" dirty="0">
                <a:latin typeface="Trade Gothic Next" panose="020B0503040303020004" pitchFamily="34" charset="0"/>
              </a:rPr>
              <a:t>Analysis: Gender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376" y="2353447"/>
            <a:ext cx="4642922" cy="1643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Next" panose="020B0503040303020004" pitchFamily="34" charset="0"/>
              </a:rPr>
              <a:t>Men suffer more from heart disease.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160889"/>
            <a:ext cx="12198212" cy="37104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64088-8AED-5EF8-B97D-727087D87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38" y="636171"/>
            <a:ext cx="6196325" cy="5615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29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14" y="170168"/>
            <a:ext cx="6485577" cy="1076741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rade Gothic Next" panose="020B0503040303020004" pitchFamily="34" charset="0"/>
              </a:rPr>
              <a:t>Analysis: Race and Sex Combined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677989"/>
            <a:ext cx="12198212" cy="319333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9E950F5-9424-8841-9001-D5DAC605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" y="5287057"/>
            <a:ext cx="1170375" cy="1584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D8BA4-68D7-FDA2-8257-0743C9854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67" y="670066"/>
            <a:ext cx="4194576" cy="55178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CE570C-ED9C-7A87-5527-A1343756F562}"/>
              </a:ext>
            </a:extLst>
          </p:cNvPr>
          <p:cNvSpPr txBox="1">
            <a:spLocks/>
          </p:cNvSpPr>
          <p:nvPr/>
        </p:nvSpPr>
        <p:spPr>
          <a:xfrm>
            <a:off x="344714" y="1246909"/>
            <a:ext cx="6485577" cy="2632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Heart attacks by race and sex, men are more likely to suffer from heart disease. Native Americans are mostly likely to suffer from heart disease, and Asians are the least.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CA2A9-736A-4A48-63BB-BF9A503D9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54" y="4687303"/>
            <a:ext cx="4029637" cy="200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168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C8C-D336-D61D-57B0-195EA234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799" y="1"/>
            <a:ext cx="10611557" cy="1061156"/>
          </a:xfrm>
        </p:spPr>
        <p:txBody>
          <a:bodyPr>
            <a:normAutofit/>
          </a:bodyPr>
          <a:lstStyle/>
          <a:p>
            <a:r>
              <a:rPr lang="en-US" dirty="0">
                <a:latin typeface="Trade Gothic Next" panose="020B0503040303020004" pitchFamily="34" charset="0"/>
              </a:rPr>
              <a:t>Concluding Thoughts: 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F590-C733-4D15-E7AB-2736FA9F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73956"/>
            <a:ext cx="10325000" cy="46623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rade Gothic Next" panose="020B0503040303020004" pitchFamily="34" charset="0"/>
              </a:rPr>
              <a:t>Myocardial infarction, also known as heart disease is the leading cause of death in America. In 2020 alone 697,000 people died of heart disease. </a:t>
            </a:r>
            <a:r>
              <a:rPr lang="en-US" sz="2800" i="1" dirty="0">
                <a:latin typeface="Trade Gothic Next" panose="020B0503040303020004" pitchFamily="34" charset="0"/>
              </a:rPr>
              <a:t>(</a:t>
            </a:r>
            <a:r>
              <a:rPr lang="en-US" sz="2800" i="1" dirty="0">
                <a:effectLst/>
                <a:latin typeface="Trade Gothic Next" panose="020B0503040303020004" pitchFamily="34" charset="0"/>
              </a:rPr>
              <a:t>Heart Disease Facts.)</a:t>
            </a:r>
          </a:p>
          <a:p>
            <a:r>
              <a:rPr lang="en-US" sz="2800" dirty="0">
                <a:latin typeface="Trade Gothic Next" panose="020B0503040303020004" pitchFamily="34" charset="0"/>
              </a:rPr>
              <a:t>Certain behaviors and characteristics are associated with an elevated risk factor for heart disease. Some can be controlled, such as smoking, drinking, being overweight, etc.</a:t>
            </a:r>
          </a:p>
          <a:p>
            <a:r>
              <a:rPr lang="en-US" sz="2800" dirty="0">
                <a:latin typeface="Trade Gothic Next" panose="020B0503040303020004" pitchFamily="34" charset="0"/>
              </a:rPr>
              <a:t>Statistics allow us to identify these risk factors, and advise the public on safe life decisions to minimize their risk for cardiovascular disease.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1949465-87C6-CF1E-6456-58A808F9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" y="116380"/>
            <a:ext cx="1170375" cy="15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0" y="223969"/>
            <a:ext cx="5402454" cy="6823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rade Gothic Next" panose="020B0503040303020004" pitchFamily="34" charset="0"/>
              </a:rPr>
              <a:t>Citation for Dataset: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16" y="1255928"/>
            <a:ext cx="5645049" cy="54272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rade Gothic Next" panose="020B0503040303020004" pitchFamily="34" charset="0"/>
              </a:rPr>
              <a:t>BRFSS 2020 Survey Data</a:t>
            </a:r>
            <a:r>
              <a:rPr lang="en-US" sz="1800" dirty="0">
                <a:effectLst/>
                <a:latin typeface="Trade Gothic Next" panose="020B0503040303020004" pitchFamily="34" charset="0"/>
              </a:rPr>
              <a:t>. (2022, January 4). [The 	Behavioral Risk Factor Surveillance System 	(BRFSS) is a collaborative project between all 	of the states in the United States and 	participating US territories and the Centers 	for Disease Control and Prevention.]. Ahmet 	Emre. https://www.kaggle.com/datasets/ae	</a:t>
            </a:r>
            <a:r>
              <a:rPr lang="en-US" sz="1800" dirty="0" err="1">
                <a:effectLst/>
                <a:latin typeface="Trade Gothic Next" panose="020B0503040303020004" pitchFamily="34" charset="0"/>
              </a:rPr>
              <a:t>mreusta</a:t>
            </a:r>
            <a:r>
              <a:rPr lang="en-US" sz="1800" dirty="0">
                <a:effectLst/>
                <a:latin typeface="Trade Gothic Next" panose="020B0503040303020004" pitchFamily="34" charset="0"/>
              </a:rPr>
              <a:t>/brfss-2020-survey-data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rade Gothic Next" panose="020B0503040303020004" pitchFamily="34" charset="0"/>
              </a:rPr>
              <a:t>Heart Disease Facts | cdc.gov</a:t>
            </a:r>
            <a:r>
              <a:rPr lang="en-US" sz="1800" dirty="0">
                <a:effectLst/>
                <a:latin typeface="Trade Gothic Next" panose="020B0503040303020004" pitchFamily="34" charset="0"/>
              </a:rPr>
              <a:t>. (2022, July 15). 	Centers for Disease Control and Prevention. 	https://www.cdc.gov/heartdisease/facts.htm</a:t>
            </a:r>
          </a:p>
          <a:p>
            <a:pPr>
              <a:lnSpc>
                <a:spcPct val="100000"/>
              </a:lnSpc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rade Gothic Next" panose="020B0503040303020004" pitchFamily="34" charset="0"/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4" r="30175"/>
          <a:stretch/>
        </p:blipFill>
        <p:spPr>
          <a:xfrm>
            <a:off x="5802488" y="-1554"/>
            <a:ext cx="6380133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75174EA0-D9BC-37BE-5A0C-E5E1257D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6" y="44379"/>
            <a:ext cx="1170375" cy="1584264"/>
          </a:xfrm>
          <a:prstGeom prst="rect">
            <a:avLst/>
          </a:prstGeom>
        </p:spPr>
      </p:pic>
      <p:pic>
        <p:nvPicPr>
          <p:cNvPr id="45" name="Picture 4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2599649-4028-0F06-38B0-05E000F2A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593">
            <a:off x="-296273" y="4653612"/>
            <a:ext cx="2040727" cy="28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2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5" y="2615686"/>
            <a:ext cx="5630574" cy="4087460"/>
          </a:xfrm>
        </p:spPr>
        <p:txBody>
          <a:bodyPr anchor="b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_STATE – U.S. State name?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SEXVAR – Are you male or female?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PHYSHLTH – Days with poor physical healthy?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MENTNHLTH – Days with poor mental health?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HLTHPLN1 </a:t>
            </a:r>
            <a:r>
              <a:rPr lang="en-US" sz="2000" dirty="0">
                <a:latin typeface="Trade Gothic Next" panose="020B0503040303020004" pitchFamily="34" charset="0"/>
              </a:rPr>
              <a:t>–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Have any health care coverage?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EXERANY2 </a:t>
            </a:r>
            <a:r>
              <a:rPr lang="en-US" sz="2000" dirty="0">
                <a:latin typeface="Trade Gothic Next" panose="020B0503040303020004" pitchFamily="34" charset="0"/>
              </a:rPr>
              <a:t>–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Exercise in Past 30 Days?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SLEPTIM1</a:t>
            </a:r>
            <a:r>
              <a:rPr lang="en-US" sz="2000" dirty="0">
                <a:latin typeface="Trade Gothic Next" panose="020B05030403030200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1A1D2F"/>
                </a:solidFill>
                <a:effectLst/>
                <a:latin typeface="Trade Gothic Next" panose="020B0503040303020004" pitchFamily="34" charset="0"/>
              </a:rPr>
              <a:t>–</a:t>
            </a:r>
            <a:r>
              <a:rPr lang="en-US" sz="2000" dirty="0">
                <a:latin typeface="Trade Gothic Next" panose="020B05030403030200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How many hours of sleep in a 24-hour period?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DRNK3GE5 – Binge Drinking?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ade Gothic Next" panose="020B0503040303020004" pitchFamily="34" charset="0"/>
              </a:rPr>
              <a:t>CNCRDIFF – How many different types of cancer have you had? 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7" b="16176"/>
          <a:stretch/>
        </p:blipFill>
        <p:spPr>
          <a:xfrm>
            <a:off x="-6214" y="11"/>
            <a:ext cx="12214825" cy="2595706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44" y="170706"/>
            <a:ext cx="11624814" cy="1608021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rade Gothic Next" panose="020B0503040303020004" pitchFamily="34" charset="0"/>
              </a:rPr>
              <a:t>Introduction: Selected Variables</a:t>
            </a:r>
          </a:p>
        </p:txBody>
      </p:sp>
      <p:pic>
        <p:nvPicPr>
          <p:cNvPr id="83" name="Picture 82" descr="A picture containing icon&#10;&#10;Description automatically generated">
            <a:extLst>
              <a:ext uri="{FF2B5EF4-FFF2-40B4-BE49-F238E27FC236}">
                <a16:creationId xmlns:a16="http://schemas.microsoft.com/office/drawing/2014/main" id="{1F61127F-9FBA-04D5-7744-47A62C56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1" y="-19958"/>
            <a:ext cx="1170375" cy="1584264"/>
          </a:xfrm>
          <a:prstGeom prst="rect">
            <a:avLst/>
          </a:prstGeom>
        </p:spPr>
      </p:pic>
      <p:sp>
        <p:nvSpPr>
          <p:cNvPr id="43" name="Subtitle 2">
            <a:extLst>
              <a:ext uri="{FF2B5EF4-FFF2-40B4-BE49-F238E27FC236}">
                <a16:creationId xmlns:a16="http://schemas.microsoft.com/office/drawing/2014/main" id="{F498EC1C-D63C-08E1-619F-6B4B7F9D8B98}"/>
              </a:ext>
            </a:extLst>
          </p:cNvPr>
          <p:cNvSpPr txBox="1">
            <a:spLocks/>
          </p:cNvSpPr>
          <p:nvPr/>
        </p:nvSpPr>
        <p:spPr>
          <a:xfrm>
            <a:off x="5918280" y="2635655"/>
            <a:ext cx="5994239" cy="408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MICHD – (Ever told) you had a heart attack, or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CVDSTRK3 – Ever Diagnosed with a Stroke?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DIABETE4 – (Ever told) you had diabetes?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VETERAN3 – Are You A Veteran?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INCOME2 – Income Level?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SMOKE100 – Smoked at Least 100 Cigarettes?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CNCRTYP1 – What type of cancer was it?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_IMPRACE – Imputed race/ethnicity value?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_BMI5 – Body Mass Index (BMI)?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_BMI5CAT – Body Mass Index (BMI) category?</a:t>
            </a:r>
          </a:p>
        </p:txBody>
      </p:sp>
    </p:spTree>
    <p:extLst>
      <p:ext uri="{BB962C8B-B14F-4D97-AF65-F5344CB8AC3E}">
        <p14:creationId xmlns:p14="http://schemas.microsoft.com/office/powerpoint/2010/main" val="3287985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57" y="2615675"/>
            <a:ext cx="4607598" cy="4087460"/>
          </a:xfrm>
        </p:spPr>
        <p:txBody>
          <a:bodyPr anchor="b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Next" panose="020B0503040303020004" pitchFamily="34" charset="0"/>
              </a:rPr>
              <a:t>Example of python code, file: “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Python Final Project v6.ipynb”</a:t>
            </a:r>
          </a:p>
          <a:p>
            <a:endParaRPr lang="en-US" sz="3200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endParaRPr lang="en-US" sz="3200" b="0" i="0" dirty="0">
              <a:solidFill>
                <a:srgbClr val="000000"/>
              </a:solidFill>
              <a:effectLst/>
              <a:latin typeface="Trade Gothic Next" panose="020B0503040303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rade Gothic Next" panose="020B0503040303020004" pitchFamily="34" charset="0"/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7" b="16176"/>
          <a:stretch/>
        </p:blipFill>
        <p:spPr>
          <a:xfrm>
            <a:off x="-6214" y="11"/>
            <a:ext cx="12214825" cy="2595706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44" y="170706"/>
            <a:ext cx="11624814" cy="1608021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rade Gothic Next" panose="020B0503040303020004" pitchFamily="34" charset="0"/>
              </a:rPr>
              <a:t>Introduction: The Script </a:t>
            </a:r>
          </a:p>
        </p:txBody>
      </p:sp>
      <p:pic>
        <p:nvPicPr>
          <p:cNvPr id="83" name="Picture 82" descr="A picture containing icon&#10;&#10;Description automatically generated">
            <a:extLst>
              <a:ext uri="{FF2B5EF4-FFF2-40B4-BE49-F238E27FC236}">
                <a16:creationId xmlns:a16="http://schemas.microsoft.com/office/drawing/2014/main" id="{1F61127F-9FBA-04D5-7744-47A62C56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1" y="-19958"/>
            <a:ext cx="1170375" cy="1584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14EC-3284-C2DC-F1A1-15FBFE7F0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55" y="1149927"/>
            <a:ext cx="7000603" cy="5461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77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0"/>
            <a:ext cx="10330546" cy="982290"/>
          </a:xfrm>
        </p:spPr>
        <p:txBody>
          <a:bodyPr>
            <a:normAutofit/>
          </a:bodyPr>
          <a:lstStyle/>
          <a:p>
            <a:r>
              <a:rPr lang="en-US" dirty="0">
                <a:latin typeface="Trade Gothic Next" panose="020B0503040303020004" pitchFamily="34" charset="0"/>
              </a:rPr>
              <a:t>Data Cleaning: The Procedure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428999"/>
            <a:ext cx="12198212" cy="3442321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71FE812B-6067-9244-2BC3-FCEF8B7B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24" y="5288484"/>
            <a:ext cx="1170375" cy="1584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B1F8D-983B-C152-AF12-82998B9A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8" y="1372627"/>
            <a:ext cx="5635909" cy="21810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75E96-9BF5-1EB7-49DF-F4A1EE98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8" y="3835400"/>
            <a:ext cx="5635908" cy="26261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22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0"/>
            <a:ext cx="10330546" cy="98229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rade Gothic Next" panose="020B0503040303020004" pitchFamily="34" charset="0"/>
              </a:rPr>
              <a:t>Data Cleaning: 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C3F3-3B9D-449B-6E17-418F9AFF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263" y="1264514"/>
            <a:ext cx="9584981" cy="24613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Keep only variables of interest, i.e. </a:t>
            </a:r>
            <a:r>
              <a:rPr lang="en-US" sz="2400" dirty="0">
                <a:latin typeface="Trade Gothic Next" panose="020B0503040303020004" pitchFamily="34" charset="0"/>
              </a:rPr>
              <a:t>SEXVAR – Are you male or female,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EXERANY2 </a:t>
            </a:r>
            <a:r>
              <a:rPr lang="en-US" sz="2400" dirty="0">
                <a:latin typeface="Trade Gothic Next" panose="020B0503040303020004" pitchFamily="34" charset="0"/>
              </a:rPr>
              <a:t>–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rade Gothic Next" panose="020B0503040303020004" pitchFamily="34" charset="0"/>
              </a:rPr>
              <a:t>Exercise in Past 30 Days, etc.</a:t>
            </a:r>
            <a:endParaRPr lang="en-US" dirty="0">
              <a:latin typeface="Trade Gothic Next" panose="020B0503040303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Drop any blanks, ‘not sure’, ‘refused’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rade Gothic Next" panose="020B0503040303020004" pitchFamily="34" charset="0"/>
              </a:rPr>
              <a:t>Make the values ordinal, i.e. 0, 1, 2</a:t>
            </a:r>
            <a:r>
              <a:rPr lang="en-US">
                <a:latin typeface="Trade Gothic Next" panose="020B0503040303020004" pitchFamily="34" charset="0"/>
              </a:rPr>
              <a:t>, etc.</a:t>
            </a:r>
            <a:endParaRPr lang="en-US" dirty="0">
              <a:latin typeface="Trade Gothic Next" panose="020B0503040303020004" pitchFamily="34" charset="0"/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71FE812B-6067-9244-2BC3-FCEF8B7B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24" y="5288484"/>
            <a:ext cx="1170375" cy="15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E0A-6BA3-0676-22FE-AFCD00C1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0"/>
            <a:ext cx="11218700" cy="98229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Trade Gothic Next" panose="020B0503040303020004" pitchFamily="34" charset="0"/>
              </a:rPr>
              <a:t>Data Cleaning: Null Percentage</a:t>
            </a: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14CD2CFC-6E3B-6B62-B7AF-D784B39F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r="2" b="145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71FE812B-6067-9244-2BC3-FCEF8B7B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24" y="5288484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9EB4F-8680-B106-0DBC-9B01662B1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8" y="1197756"/>
            <a:ext cx="6938632" cy="5361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507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729E38B-2B76-8B73-6173-A06E971F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15" y="361374"/>
            <a:ext cx="5350370" cy="613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ADC1AF4-AB36-E532-C413-0A9215732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1" y="-19958"/>
            <a:ext cx="1170375" cy="15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73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bstract background of dark mesh">
            <a:extLst>
              <a:ext uri="{FF2B5EF4-FFF2-40B4-BE49-F238E27FC236}">
                <a16:creationId xmlns:a16="http://schemas.microsoft.com/office/drawing/2014/main" id="{7EC4B04D-4408-6382-644E-7006240C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9533-1552-C4A4-2857-B67B4134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9" y="180031"/>
            <a:ext cx="4475659" cy="1074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Trade Gothic Next" panose="020B0503040303020004" pitchFamily="34" charset="0"/>
              </a:rPr>
              <a:t>Analysis: Heart Attacks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579ABE89-E909-D9B5-56C9-DECD2EC8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05" y="5272182"/>
            <a:ext cx="1170375" cy="15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90C92-B784-5D1B-0C6F-58AA622D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49" y="1239183"/>
            <a:ext cx="7773963" cy="5032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768B219-43CF-33E7-9FBD-CCE084A78651}"/>
              </a:ext>
            </a:extLst>
          </p:cNvPr>
          <p:cNvSpPr txBox="1"/>
          <p:nvPr/>
        </p:nvSpPr>
        <p:spPr>
          <a:xfrm>
            <a:off x="348385" y="1850355"/>
            <a:ext cx="38709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Heart attack rate in U.S.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How many people have ever suffered a heart attack?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Next" panose="020B0503040303020004" pitchFamily="34" charset="0"/>
              </a:rPr>
              <a:t>Excludes those who suffered from a fatal heart attack.</a:t>
            </a:r>
          </a:p>
        </p:txBody>
      </p:sp>
    </p:spTree>
    <p:extLst>
      <p:ext uri="{BB962C8B-B14F-4D97-AF65-F5344CB8AC3E}">
        <p14:creationId xmlns:p14="http://schemas.microsoft.com/office/powerpoint/2010/main" val="16289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D2F"/>
      </a:dk2>
      <a:lt2>
        <a:srgbClr val="F0F3F2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5F5DC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874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CosineVTI</vt:lpstr>
      <vt:lpstr>Python Final Project: Heart Disease</vt:lpstr>
      <vt:lpstr>Introduction: The Dataset</vt:lpstr>
      <vt:lpstr>Introduction: Selected Variables</vt:lpstr>
      <vt:lpstr>Introduction: The Script </vt:lpstr>
      <vt:lpstr>Data Cleaning: The Procedure</vt:lpstr>
      <vt:lpstr>Data Cleaning: Edits</vt:lpstr>
      <vt:lpstr>Data Cleaning: Null Percentage</vt:lpstr>
      <vt:lpstr>PowerPoint Presentation</vt:lpstr>
      <vt:lpstr>Analysis: Heart Attacks</vt:lpstr>
      <vt:lpstr>Analysis: Limitations</vt:lpstr>
      <vt:lpstr>Analysis: Healthcare</vt:lpstr>
      <vt:lpstr>Analysis: Sleep</vt:lpstr>
      <vt:lpstr>Analysis: Income</vt:lpstr>
      <vt:lpstr>Analysis: Diabetes</vt:lpstr>
      <vt:lpstr>Analysis: Bad Physical Health</vt:lpstr>
      <vt:lpstr>Analysis: Correlated Variables</vt:lpstr>
      <vt:lpstr>Analysis: Smoking</vt:lpstr>
      <vt:lpstr>Analysis: Binge Drinking</vt:lpstr>
      <vt:lpstr>Analysis: BMI and Heart Disease</vt:lpstr>
      <vt:lpstr>Analysis: Veterans</vt:lpstr>
      <vt:lpstr>Analysis: Ethnicity</vt:lpstr>
      <vt:lpstr>Analysis: Gender</vt:lpstr>
      <vt:lpstr>Analysis: Race and Sex Combined</vt:lpstr>
      <vt:lpstr>Concluding Thoughts: What we Learned</vt:lpstr>
      <vt:lpstr>Citation for Dataset: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Project: Heart Disease</dc:title>
  <dc:creator>Baker, Alexander L</dc:creator>
  <cp:lastModifiedBy>Baker, Alexander L</cp:lastModifiedBy>
  <cp:revision>18</cp:revision>
  <dcterms:created xsi:type="dcterms:W3CDTF">2022-07-28T14:56:47Z</dcterms:created>
  <dcterms:modified xsi:type="dcterms:W3CDTF">2022-08-02T10:57:38Z</dcterms:modified>
</cp:coreProperties>
</file>