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80" r:id="rId3"/>
    <p:sldId id="281" r:id="rId4"/>
    <p:sldId id="272" r:id="rId5"/>
    <p:sldId id="279" r:id="rId6"/>
    <p:sldId id="273" r:id="rId7"/>
    <p:sldId id="282" r:id="rId8"/>
    <p:sldId id="274" r:id="rId9"/>
    <p:sldId id="275" r:id="rId10"/>
    <p:sldId id="283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5D"/>
    <a:srgbClr val="FF5050"/>
    <a:srgbClr val="C10AE0"/>
    <a:srgbClr val="EFA7FB"/>
    <a:srgbClr val="F87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8" autoAdjust="0"/>
    <p:restoredTop sz="96305" autoAdjust="0"/>
  </p:normalViewPr>
  <p:slideViewPr>
    <p:cSldViewPr snapToGrid="0">
      <p:cViewPr varScale="1">
        <p:scale>
          <a:sx n="86" d="100"/>
          <a:sy n="86" d="100"/>
        </p:scale>
        <p:origin x="16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39483-4146-407F-A09B-9F286A3D795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799A9-1081-4D8F-8FED-C140A385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799A9-1081-4D8F-8FED-C140A3851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  <a:p>
            <a:endParaRPr lang="de-DE"/>
          </a:p>
          <a:p>
            <a:fld id="{C85EBA0B-AB89-4F52-802D-55872E901FC1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</a:t>
            </a:r>
          </a:p>
          <a:p>
            <a:endParaRPr lang="en-US"/>
          </a:p>
          <a:p>
            <a:r>
              <a:rPr lang="en-US"/>
              <a:t>CubeSat DISCO – Architecture V0.2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fld id="{18CF9B74-B875-4533-84AA-7A09FB5068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7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908" y="198074"/>
            <a:ext cx="2057400" cy="54048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 dirty="0" err="1"/>
              <a:t>Titel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  <a:p>
            <a:endParaRPr lang="de-DE" dirty="0"/>
          </a:p>
          <a:p>
            <a:fld id="{663DE924-9B89-4187-8CAA-42FE1A7C43C0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  CubeSat DISCO – Architecture V0.2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fld id="{18CF9B74-B875-4533-84AA-7A09FB5068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43986" y="198074"/>
            <a:ext cx="3061922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noProof="0" dirty="0"/>
              <a:t>CubeSat DISCO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3308" y="198074"/>
            <a:ext cx="2602523" cy="54048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672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908" y="198074"/>
            <a:ext cx="2057400" cy="54048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 dirty="0" err="1"/>
              <a:t>Titel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  <a:p>
            <a:endParaRPr lang="de-DE"/>
          </a:p>
          <a:p>
            <a:fld id="{46957085-2534-4075-8885-9B311F23238F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</a:t>
            </a:r>
          </a:p>
          <a:p>
            <a:endParaRPr lang="en-US"/>
          </a:p>
          <a:p>
            <a:r>
              <a:rPr lang="en-US"/>
              <a:t>CubeSat DISCO – Architecture V0.2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fld id="{18CF9B74-B875-4533-84AA-7A09FB5068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43986" y="198074"/>
            <a:ext cx="3061922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noProof="0" dirty="0"/>
              <a:t>CubeSat DISCO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3308" y="198074"/>
            <a:ext cx="2602523" cy="54048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28650" y="1562101"/>
            <a:ext cx="7886700" cy="4543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  <a:p>
            <a:endParaRPr lang="de-DE" dirty="0"/>
          </a:p>
          <a:p>
            <a:fld id="{29EB9DA0-3A1F-4EFB-95BF-1E1E0DEEB652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fld id="{18CF9B74-B875-4533-84AA-7A09FB50685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t="10837" r="11559" b="18814"/>
          <a:stretch/>
        </p:blipFill>
        <p:spPr>
          <a:xfrm>
            <a:off x="8074447" y="106302"/>
            <a:ext cx="881805" cy="5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6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Architecture</a:t>
            </a:r>
            <a:r>
              <a:rPr lang="de-DE" sz="2400" dirty="0"/>
              <a:t>	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55314"/>
              </p:ext>
            </p:extLst>
          </p:nvPr>
        </p:nvGraphicFramePr>
        <p:xfrm>
          <a:off x="714375" y="1397000"/>
          <a:ext cx="743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25">
                  <a:extLst>
                    <a:ext uri="{9D8B030D-6E8A-4147-A177-3AD203B41FA5}">
                      <a16:colId xmlns:a16="http://schemas.microsoft.com/office/drawing/2014/main" val="1008993793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40035222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115993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Revision (Date)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Author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7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V0.2 (10.08.2017)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Initial </a:t>
                      </a:r>
                      <a:r>
                        <a:rPr lang="de-DE" dirty="0" err="1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4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V0.2 (13.08.2017)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OBC: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bootloader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selection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7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9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34715"/>
                  </a:ext>
                </a:extLst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1A15-36BF-4BB5-8DA7-763F06CE6E6B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CubeSat DISCO – Architecture V0.2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74-B875-4533-84AA-7A09FB50685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9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Blockdiagram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Antenna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237882" y="2777726"/>
            <a:ext cx="2193452" cy="90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&amp; </a:t>
            </a:r>
            <a:r>
              <a:rPr lang="de-DE" dirty="0" err="1"/>
              <a:t>balancing</a:t>
            </a:r>
            <a:br>
              <a:rPr lang="de-DE" dirty="0"/>
            </a:br>
            <a:r>
              <a:rPr lang="de-DE" sz="900" i="1" dirty="0"/>
              <a:t>(</a:t>
            </a:r>
            <a:r>
              <a:rPr lang="de-DE" sz="900" i="1" dirty="0" err="1"/>
              <a:t>may</a:t>
            </a:r>
            <a:r>
              <a:rPr lang="de-DE" sz="900" i="1" dirty="0"/>
              <a:t> </a:t>
            </a:r>
            <a:r>
              <a:rPr lang="de-DE" sz="900" i="1" dirty="0" err="1"/>
              <a:t>be</a:t>
            </a:r>
            <a:r>
              <a:rPr lang="de-DE" sz="900" i="1" dirty="0"/>
              <a:t> </a:t>
            </a:r>
            <a:r>
              <a:rPr lang="de-DE" sz="900" i="1" dirty="0" err="1"/>
              <a:t>integrated</a:t>
            </a:r>
            <a:r>
              <a:rPr lang="de-DE" sz="900" i="1" dirty="0"/>
              <a:t> </a:t>
            </a:r>
            <a:r>
              <a:rPr lang="de-DE" sz="900" i="1" dirty="0" err="1"/>
              <a:t>into</a:t>
            </a:r>
            <a:r>
              <a:rPr lang="de-DE" sz="900" i="1" dirty="0"/>
              <a:t> </a:t>
            </a:r>
            <a:r>
              <a:rPr lang="de-DE" sz="900" i="1" dirty="0" err="1"/>
              <a:t>coax</a:t>
            </a:r>
            <a:r>
              <a:rPr lang="de-DE" sz="900" i="1" dirty="0"/>
              <a:t> </a:t>
            </a:r>
            <a:r>
              <a:rPr lang="de-DE" sz="900" i="1" dirty="0" err="1"/>
              <a:t>cable</a:t>
            </a:r>
            <a:r>
              <a:rPr lang="de-DE" sz="900" i="1" dirty="0"/>
              <a:t>)</a:t>
            </a:r>
            <a:endParaRPr lang="en-US" sz="900" i="1" dirty="0"/>
          </a:p>
        </p:txBody>
      </p:sp>
      <p:cxnSp>
        <p:nvCxnSpPr>
          <p:cNvPr id="18" name="Gewinkelter Verbinder 17"/>
          <p:cNvCxnSpPr>
            <a:stCxn id="12" idx="3"/>
            <a:endCxn id="58" idx="1"/>
          </p:cNvCxnSpPr>
          <p:nvPr/>
        </p:nvCxnSpPr>
        <p:spPr>
          <a:xfrm flipV="1">
            <a:off x="5431334" y="3224029"/>
            <a:ext cx="2534497" cy="3697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fld id="{1BAD2317-178E-4394-9B19-0982BCD09601}" type="datetime9">
              <a:rPr lang="de-DE" smtClean="0"/>
              <a:t>30.11.2019 15:30:26</a:t>
            </a:fld>
            <a:endParaRPr lang="en-US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5" name="Textfeld 54"/>
          <p:cNvSpPr txBox="1"/>
          <p:nvPr/>
        </p:nvSpPr>
        <p:spPr>
          <a:xfrm>
            <a:off x="5849188" y="2999846"/>
            <a:ext cx="102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accent4">
                    <a:lumMod val="50000"/>
                  </a:schemeClr>
                </a:solidFill>
              </a:rPr>
              <a:t>50</a:t>
            </a:r>
            <a:r>
              <a:rPr lang="el-GR" sz="1000" i="1" dirty="0">
                <a:solidFill>
                  <a:schemeClr val="accent4">
                    <a:lumMod val="50000"/>
                  </a:schemeClr>
                </a:solidFill>
              </a:rPr>
              <a:t>Ω</a:t>
            </a:r>
            <a:r>
              <a:rPr lang="de-DE" sz="1000" i="1" dirty="0">
                <a:solidFill>
                  <a:schemeClr val="accent4">
                    <a:lumMod val="50000"/>
                  </a:schemeClr>
                </a:solidFill>
              </a:rPr>
              <a:t>-HF-</a:t>
            </a:r>
            <a:r>
              <a:rPr lang="de-DE" sz="1000" i="1" dirty="0" err="1">
                <a:solidFill>
                  <a:schemeClr val="accent4">
                    <a:lumMod val="50000"/>
                  </a:schemeClr>
                </a:solidFill>
              </a:rPr>
              <a:t>Coax</a:t>
            </a:r>
            <a:endParaRPr lang="de-DE" sz="1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62405" y="3045460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ANT-B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965831" y="3044029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Gewinkelter Verbinder 6"/>
          <p:cNvCxnSpPr>
            <a:stCxn id="57" idx="3"/>
            <a:endCxn id="12" idx="1"/>
          </p:cNvCxnSpPr>
          <p:nvPr/>
        </p:nvCxnSpPr>
        <p:spPr>
          <a:xfrm>
            <a:off x="1282405" y="3225460"/>
            <a:ext cx="1955477" cy="2266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00259" y="2996913"/>
            <a:ext cx="102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accent4">
                    <a:lumMod val="50000"/>
                  </a:schemeClr>
                </a:solidFill>
              </a:rPr>
              <a:t>50</a:t>
            </a:r>
            <a:r>
              <a:rPr lang="el-GR" sz="1000" i="1" dirty="0">
                <a:solidFill>
                  <a:schemeClr val="accent4">
                    <a:lumMod val="50000"/>
                  </a:schemeClr>
                </a:solidFill>
              </a:rPr>
              <a:t>Ω</a:t>
            </a:r>
            <a:r>
              <a:rPr lang="de-DE" sz="1000" i="1" dirty="0">
                <a:solidFill>
                  <a:schemeClr val="accent4">
                    <a:lumMod val="50000"/>
                  </a:schemeClr>
                </a:solidFill>
              </a:rPr>
              <a:t>-HF-</a:t>
            </a:r>
            <a:r>
              <a:rPr lang="de-DE" sz="1000" i="1" dirty="0" err="1">
                <a:solidFill>
                  <a:schemeClr val="accent4">
                    <a:lumMod val="50000"/>
                  </a:schemeClr>
                </a:solidFill>
              </a:rPr>
              <a:t>Coax</a:t>
            </a:r>
            <a:endParaRPr lang="de-DE" sz="1000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5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Block </a:t>
            </a:r>
            <a:r>
              <a:rPr lang="de-DE" dirty="0" err="1"/>
              <a:t>diagram</a:t>
            </a:r>
            <a:r>
              <a:rPr lang="de-DE" dirty="0"/>
              <a:t>	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Science Module (MRR)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fld id="{F4B3B7C9-F417-44D6-A5C7-2979D96D9D60}" type="datetime9">
              <a:rPr lang="de-DE" smtClean="0"/>
              <a:t>30.11.2019 15:30:26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3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Definitions</a:t>
            </a:r>
            <a:r>
              <a:rPr lang="de-DE" dirty="0"/>
              <a:t>	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Abbreviations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24127"/>
              </p:ext>
            </p:extLst>
          </p:nvPr>
        </p:nvGraphicFramePr>
        <p:xfrm>
          <a:off x="1797179" y="1179569"/>
          <a:ext cx="5074857" cy="473679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959354">
                  <a:extLst>
                    <a:ext uri="{9D8B030D-6E8A-4147-A177-3AD203B41FA5}">
                      <a16:colId xmlns:a16="http://schemas.microsoft.com/office/drawing/2014/main" val="2180254118"/>
                    </a:ext>
                  </a:extLst>
                </a:gridCol>
                <a:gridCol w="2115503">
                  <a:extLst>
                    <a:ext uri="{9D8B030D-6E8A-4147-A177-3AD203B41FA5}">
                      <a16:colId xmlns:a16="http://schemas.microsoft.com/office/drawing/2014/main" val="1614138358"/>
                    </a:ext>
                  </a:extLst>
                </a:gridCol>
              </a:tblGrid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Module name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Acronym/Abbreviation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636003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Electric power supply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EPS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95328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Onboard computer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OBC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760092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Communication/Radio module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80497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Magnetic torquer board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MTB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277796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Modulating retro-reflector board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MRRB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282237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Camera module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CAM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150572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Umbilical connector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UC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271226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Kill-switch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000521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Remove before flight switch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RBF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806293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Solar cell bus/output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PV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236363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Magnetic torquer (actuator)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936333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Analog input/output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AN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794601"/>
                  </a:ext>
                </a:extLst>
              </a:tr>
              <a:tr h="245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Power output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PWR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32086"/>
                  </a:ext>
                </a:extLst>
              </a:tr>
              <a:tr h="124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Digital input/output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DIG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866434"/>
                  </a:ext>
                </a:extLst>
              </a:tr>
              <a:tr h="124651">
                <a:tc>
                  <a:txBody>
                    <a:bodyPr/>
                    <a:lstStyle/>
                    <a:p>
                      <a:r>
                        <a:rPr lang="de-DE" b="0" dirty="0" err="1"/>
                        <a:t>Antenna</a:t>
                      </a:r>
                      <a:r>
                        <a:rPr lang="de-DE" b="0" dirty="0"/>
                        <a:t>-board</a:t>
                      </a:r>
                      <a:endParaRPr lang="en-US" b="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ANT-B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293768"/>
                  </a:ext>
                </a:extLst>
              </a:tr>
              <a:tr h="124651">
                <a:tc>
                  <a:txBody>
                    <a:bodyPr/>
                    <a:lstStyle/>
                    <a:p>
                      <a:r>
                        <a:rPr lang="de-DE" b="0" dirty="0" err="1"/>
                        <a:t>Antenna</a:t>
                      </a:r>
                      <a:endParaRPr lang="en-US" b="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240733"/>
                  </a:ext>
                </a:extLst>
              </a:tr>
              <a:tr h="1246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434286"/>
                  </a:ext>
                </a:extLst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fld id="{47B2C333-1303-46F1-B40C-18F1FC3356F8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  <a:p>
            <a:r>
              <a:rPr lang="en-US" dirty="0"/>
              <a:t> CubeSat DISCO – Architecture V0.2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93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722404" y="1200661"/>
            <a:ext cx="16256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SatBus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Cable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Definitions</a:t>
            </a:r>
            <a:r>
              <a:rPr lang="de-DE" dirty="0"/>
              <a:t>	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Legend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fld id="{47B2C333-1303-46F1-B40C-18F1FC3356F8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  <a:p>
            <a:r>
              <a:rPr lang="en-US" dirty="0"/>
              <a:t> CubeSat DISCO – Architecture V0.2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8" name="Rechteck 7"/>
          <p:cNvSpPr/>
          <p:nvPr/>
        </p:nvSpPr>
        <p:spPr>
          <a:xfrm>
            <a:off x="1297350" y="2416065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Func</a:t>
            </a:r>
            <a:r>
              <a:rPr lang="de-DE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97350" y="1829783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97350" y="3924599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2296" y="1825117"/>
            <a:ext cx="45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Supply </a:t>
            </a:r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orange </a:t>
            </a:r>
            <a:r>
              <a:rPr lang="de-DE" dirty="0" err="1"/>
              <a:t>background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2592296" y="2416065"/>
            <a:ext cx="569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Interface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yellowish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592296" y="1252457"/>
            <a:ext cx="618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SatBus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indicated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dashed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2592295" y="3384534"/>
            <a:ext cx="535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connections</a:t>
            </a:r>
            <a:r>
              <a:rPr lang="de-DE" dirty="0"/>
              <a:t> via </a:t>
            </a:r>
            <a:r>
              <a:rPr lang="de-DE" dirty="0" err="1"/>
              <a:t>cable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indicated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solid </a:t>
            </a:r>
            <a:r>
              <a:rPr lang="de-DE" dirty="0" err="1"/>
              <a:t>frame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2611545" y="3912940"/>
            <a:ext cx="53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HF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indicated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olive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0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Blockdiagram	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547720" y="89268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EPS</a:t>
            </a:r>
            <a:endParaRPr lang="en-US" dirty="0"/>
          </a:p>
        </p:txBody>
      </p:sp>
      <p:sp>
        <p:nvSpPr>
          <p:cNvPr id="5" name="Rechteck 4">
            <a:hlinkClick r:id="rId2" action="ppaction://hlinksldjump"/>
          </p:cNvPr>
          <p:cNvSpPr/>
          <p:nvPr/>
        </p:nvSpPr>
        <p:spPr>
          <a:xfrm>
            <a:off x="3547720" y="270428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OBC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547720" y="4243315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MRRB</a:t>
            </a:r>
            <a:endParaRPr lang="en-US" dirty="0"/>
          </a:p>
        </p:txBody>
      </p:sp>
      <p:sp>
        <p:nvSpPr>
          <p:cNvPr id="7" name="Rechteck 6">
            <a:hlinkClick r:id="rId3" action="ppaction://hlinksldjump"/>
          </p:cNvPr>
          <p:cNvSpPr/>
          <p:nvPr/>
        </p:nvSpPr>
        <p:spPr>
          <a:xfrm>
            <a:off x="5874010" y="270428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</a:t>
            </a:r>
            <a:endParaRPr lang="en-US" dirty="0"/>
          </a:p>
        </p:txBody>
      </p:sp>
      <p:sp>
        <p:nvSpPr>
          <p:cNvPr id="8" name="Rechteck 7">
            <a:hlinkClick r:id="rId4" action="ppaction://hlinksldjump"/>
          </p:cNvPr>
          <p:cNvSpPr/>
          <p:nvPr/>
        </p:nvSpPr>
        <p:spPr>
          <a:xfrm>
            <a:off x="1221430" y="270428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MTB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337205" y="270428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Antenna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535147" y="534451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MRRs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012366" y="89268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Solarcells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5" idx="1"/>
            <a:endCxn id="8" idx="3"/>
          </p:cNvCxnSpPr>
          <p:nvPr/>
        </p:nvCxnSpPr>
        <p:spPr>
          <a:xfrm flipH="1">
            <a:off x="2301430" y="3154280"/>
            <a:ext cx="1246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0"/>
            <a:endCxn id="4" idx="2"/>
          </p:cNvCxnSpPr>
          <p:nvPr/>
        </p:nvCxnSpPr>
        <p:spPr>
          <a:xfrm flipV="1">
            <a:off x="4087720" y="1792684"/>
            <a:ext cx="0" cy="911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1"/>
            <a:endCxn id="4" idx="3"/>
          </p:cNvCxnSpPr>
          <p:nvPr/>
        </p:nvCxnSpPr>
        <p:spPr>
          <a:xfrm flipH="1">
            <a:off x="4627720" y="1342684"/>
            <a:ext cx="384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  <a:endCxn id="6" idx="0"/>
          </p:cNvCxnSpPr>
          <p:nvPr/>
        </p:nvCxnSpPr>
        <p:spPr>
          <a:xfrm>
            <a:off x="4087720" y="3604280"/>
            <a:ext cx="0" cy="639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</p:cNvCxnSpPr>
          <p:nvPr/>
        </p:nvCxnSpPr>
        <p:spPr>
          <a:xfrm>
            <a:off x="4087720" y="5143315"/>
            <a:ext cx="0" cy="1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3"/>
            <a:endCxn id="7" idx="1"/>
          </p:cNvCxnSpPr>
          <p:nvPr/>
        </p:nvCxnSpPr>
        <p:spPr>
          <a:xfrm>
            <a:off x="4627720" y="3154280"/>
            <a:ext cx="12462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3"/>
            <a:endCxn id="9" idx="1"/>
          </p:cNvCxnSpPr>
          <p:nvPr/>
        </p:nvCxnSpPr>
        <p:spPr>
          <a:xfrm>
            <a:off x="6954010" y="3154280"/>
            <a:ext cx="38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221430" y="4274543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endParaRPr lang="en-US" dirty="0"/>
          </a:p>
        </p:txBody>
      </p:sp>
      <p:cxnSp>
        <p:nvCxnSpPr>
          <p:cNvPr id="20" name="Gewinkelter Verbinder 19"/>
          <p:cNvCxnSpPr>
            <a:stCxn id="19" idx="3"/>
          </p:cNvCxnSpPr>
          <p:nvPr/>
        </p:nvCxnSpPr>
        <p:spPr>
          <a:xfrm flipV="1">
            <a:off x="2301430" y="3955026"/>
            <a:ext cx="1786290" cy="76951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500298" y="2912948"/>
            <a:ext cx="92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/>
              <a:t>GPIO, PWM</a:t>
            </a:r>
            <a:endParaRPr lang="en-US" sz="1200" i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820043" y="2912948"/>
            <a:ext cx="901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/>
              <a:t>UART, GPIO</a:t>
            </a:r>
            <a:endParaRPr lang="en-US" sz="1200" i="1" dirty="0"/>
          </a:p>
        </p:txBody>
      </p:sp>
      <p:sp>
        <p:nvSpPr>
          <p:cNvPr id="23" name="Textfeld 22"/>
          <p:cNvSpPr txBox="1"/>
          <p:nvPr/>
        </p:nvSpPr>
        <p:spPr>
          <a:xfrm>
            <a:off x="4038129" y="3688146"/>
            <a:ext cx="57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/>
              <a:t>RS485</a:t>
            </a:r>
            <a:endParaRPr lang="en-US" sz="1200" i="1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3844544" y="21742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/>
              <a:t>SPI, GPIO</a:t>
            </a:r>
            <a:endParaRPr lang="en-US" sz="1200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084701" y="5105416"/>
            <a:ext cx="129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/>
              <a:t>Modulator </a:t>
            </a:r>
            <a:r>
              <a:rPr lang="de-DE" sz="1200" i="1" dirty="0" err="1"/>
              <a:t>output</a:t>
            </a:r>
            <a:endParaRPr lang="en-US" sz="1200" i="1" dirty="0"/>
          </a:p>
        </p:txBody>
      </p:sp>
      <p:sp>
        <p:nvSpPr>
          <p:cNvPr id="27" name="Textfeld 26"/>
          <p:cNvSpPr txBox="1"/>
          <p:nvPr/>
        </p:nvSpPr>
        <p:spPr>
          <a:xfrm rot="16200000">
            <a:off x="6245201" y="2174240"/>
            <a:ext cx="180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/>
              <a:t>HF </a:t>
            </a:r>
            <a:r>
              <a:rPr lang="de-DE" sz="1200" i="1" dirty="0" err="1"/>
              <a:t>coax</a:t>
            </a:r>
            <a:r>
              <a:rPr lang="de-DE" sz="1200" i="1" dirty="0"/>
              <a:t>, </a:t>
            </a:r>
            <a:r>
              <a:rPr lang="de-DE" sz="1200" i="1" dirty="0" err="1"/>
              <a:t>Burn</a:t>
            </a:r>
            <a:r>
              <a:rPr lang="de-DE" sz="1200" i="1" dirty="0"/>
              <a:t> </a:t>
            </a:r>
            <a:r>
              <a:rPr lang="de-DE" sz="1200" i="1" dirty="0" err="1"/>
              <a:t>wire</a:t>
            </a:r>
            <a:r>
              <a:rPr lang="de-DE" sz="1200" i="1" dirty="0"/>
              <a:t> </a:t>
            </a:r>
            <a:r>
              <a:rPr lang="de-DE" sz="1200" i="1" dirty="0" err="1"/>
              <a:t>output</a:t>
            </a:r>
            <a:endParaRPr lang="en-US" sz="1200" i="1" dirty="0"/>
          </a:p>
        </p:txBody>
      </p:sp>
      <p:sp>
        <p:nvSpPr>
          <p:cNvPr id="28" name="Rechteck 27"/>
          <p:cNvSpPr/>
          <p:nvPr/>
        </p:nvSpPr>
        <p:spPr>
          <a:xfrm>
            <a:off x="2083074" y="89268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Kill-switches</a:t>
            </a:r>
            <a:endParaRPr lang="en-US" dirty="0"/>
          </a:p>
        </p:txBody>
      </p:sp>
      <p:cxnSp>
        <p:nvCxnSpPr>
          <p:cNvPr id="29" name="Gerade Verbindung mit Pfeil 28"/>
          <p:cNvCxnSpPr>
            <a:stCxn id="28" idx="3"/>
            <a:endCxn id="4" idx="1"/>
          </p:cNvCxnSpPr>
          <p:nvPr/>
        </p:nvCxnSpPr>
        <p:spPr>
          <a:xfrm>
            <a:off x="3163074" y="1342684"/>
            <a:ext cx="384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7337205" y="420541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RBF</a:t>
            </a:r>
            <a:endParaRPr lang="en-US" dirty="0"/>
          </a:p>
        </p:txBody>
      </p:sp>
      <p:cxnSp>
        <p:nvCxnSpPr>
          <p:cNvPr id="34" name="Gewinkelter Verbinder 33"/>
          <p:cNvCxnSpPr>
            <a:stCxn id="30" idx="1"/>
          </p:cNvCxnSpPr>
          <p:nvPr/>
        </p:nvCxnSpPr>
        <p:spPr>
          <a:xfrm rot="10800000">
            <a:off x="4627721" y="3436240"/>
            <a:ext cx="2709485" cy="1219177"/>
          </a:xfrm>
          <a:prstGeom prst="bentConnector3">
            <a:avLst>
              <a:gd name="adj1" fmla="val 82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7" idx="2"/>
          </p:cNvCxnSpPr>
          <p:nvPr/>
        </p:nvCxnSpPr>
        <p:spPr>
          <a:xfrm flipV="1">
            <a:off x="6414010" y="3604280"/>
            <a:ext cx="0" cy="105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4055940" y="3925937"/>
            <a:ext cx="63561" cy="5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6382229" y="4635137"/>
            <a:ext cx="63561" cy="5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atumsplatzhalt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fld id="{53F7E5C4-45EF-4B56-99FE-14D1B57F14A0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42" name="Fußzeilenplatzhalt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43" name="Foliennummernplatzhalt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feld 78"/>
          <p:cNvSpPr txBox="1"/>
          <p:nvPr/>
        </p:nvSpPr>
        <p:spPr>
          <a:xfrm>
            <a:off x="4185298" y="1319166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+12V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Blockdiagram</a:t>
            </a:r>
            <a:r>
              <a:rPr lang="en-US" dirty="0"/>
              <a:t>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supply overview</a:t>
            </a:r>
          </a:p>
        </p:txBody>
      </p:sp>
      <p:sp>
        <p:nvSpPr>
          <p:cNvPr id="5" name="Rechteck 4">
            <a:hlinkClick r:id="rId2" action="ppaction://hlinksldjump"/>
          </p:cNvPr>
          <p:cNvSpPr/>
          <p:nvPr/>
        </p:nvSpPr>
        <p:spPr>
          <a:xfrm>
            <a:off x="5649452" y="227759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OBC</a:t>
            </a:r>
          </a:p>
        </p:txBody>
      </p:sp>
      <p:sp>
        <p:nvSpPr>
          <p:cNvPr id="6" name="Rechteck 5"/>
          <p:cNvSpPr/>
          <p:nvPr/>
        </p:nvSpPr>
        <p:spPr>
          <a:xfrm>
            <a:off x="5649452" y="1168438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MRRB</a:t>
            </a:r>
          </a:p>
        </p:txBody>
      </p:sp>
      <p:sp>
        <p:nvSpPr>
          <p:cNvPr id="7" name="Rechteck 6">
            <a:hlinkClick r:id="rId3" action="ppaction://hlinksldjump"/>
          </p:cNvPr>
          <p:cNvSpPr/>
          <p:nvPr/>
        </p:nvSpPr>
        <p:spPr>
          <a:xfrm>
            <a:off x="5649452" y="338674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8" name="Rechteck 7">
            <a:hlinkClick r:id="rId4" action="ppaction://hlinksldjump"/>
          </p:cNvPr>
          <p:cNvSpPr/>
          <p:nvPr/>
        </p:nvSpPr>
        <p:spPr>
          <a:xfrm>
            <a:off x="5649452" y="449589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MTB</a:t>
            </a:r>
          </a:p>
        </p:txBody>
      </p:sp>
      <p:sp>
        <p:nvSpPr>
          <p:cNvPr id="11" name="Rechteck 10"/>
          <p:cNvSpPr/>
          <p:nvPr/>
        </p:nvSpPr>
        <p:spPr>
          <a:xfrm>
            <a:off x="589145" y="1168438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Solarcells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5649452" y="560505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31" name="Gerade Verbindung mit Pfeil 30"/>
          <p:cNvCxnSpPr>
            <a:stCxn id="11" idx="3"/>
            <a:endCxn id="4" idx="1"/>
          </p:cNvCxnSpPr>
          <p:nvPr/>
        </p:nvCxnSpPr>
        <p:spPr>
          <a:xfrm>
            <a:off x="1669145" y="1618438"/>
            <a:ext cx="1400691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/>
          <p:nvPr/>
        </p:nvCxnSpPr>
        <p:spPr>
          <a:xfrm>
            <a:off x="4154772" y="1307595"/>
            <a:ext cx="1501029" cy="11376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4905993" y="1495486"/>
            <a:ext cx="74980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4905993" y="3665293"/>
            <a:ext cx="74980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53"/>
          <p:cNvCxnSpPr/>
          <p:nvPr/>
        </p:nvCxnSpPr>
        <p:spPr>
          <a:xfrm rot="16200000" flipH="1">
            <a:off x="2035184" y="3943451"/>
            <a:ext cx="4581146" cy="351844"/>
          </a:xfrm>
          <a:prstGeom prst="bentConnector3">
            <a:avLst>
              <a:gd name="adj1" fmla="val -732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r Verbinder 56"/>
          <p:cNvCxnSpPr/>
          <p:nvPr/>
        </p:nvCxnSpPr>
        <p:spPr>
          <a:xfrm rot="16200000" flipH="1">
            <a:off x="1970082" y="3670303"/>
            <a:ext cx="4914457" cy="564824"/>
          </a:xfrm>
          <a:prstGeom prst="bentConnector3">
            <a:avLst>
              <a:gd name="adj1" fmla="val 1624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r Verbinder 62"/>
          <p:cNvCxnSpPr>
            <a:stCxn id="68" idx="4"/>
            <a:endCxn id="8" idx="1"/>
          </p:cNvCxnSpPr>
          <p:nvPr/>
        </p:nvCxnSpPr>
        <p:spPr>
          <a:xfrm rot="16200000" flipH="1">
            <a:off x="4048380" y="3344825"/>
            <a:ext cx="2452334" cy="74981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4859170" y="1454968"/>
            <a:ext cx="84121" cy="8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lipse 67"/>
          <p:cNvSpPr/>
          <p:nvPr/>
        </p:nvSpPr>
        <p:spPr>
          <a:xfrm>
            <a:off x="4857581" y="2411125"/>
            <a:ext cx="84121" cy="8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Ellipse 68"/>
          <p:cNvSpPr/>
          <p:nvPr/>
        </p:nvSpPr>
        <p:spPr>
          <a:xfrm>
            <a:off x="4859169" y="3624074"/>
            <a:ext cx="84121" cy="8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feld 69"/>
          <p:cNvSpPr txBox="1"/>
          <p:nvPr/>
        </p:nvSpPr>
        <p:spPr>
          <a:xfrm>
            <a:off x="4199353" y="105754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+3.3V</a:t>
            </a:r>
          </a:p>
        </p:txBody>
      </p:sp>
      <p:cxnSp>
        <p:nvCxnSpPr>
          <p:cNvPr id="72" name="Gewinkelter Verbinder 71"/>
          <p:cNvCxnSpPr>
            <a:endCxn id="19" idx="1"/>
          </p:cNvCxnSpPr>
          <p:nvPr/>
        </p:nvCxnSpPr>
        <p:spPr>
          <a:xfrm rot="16200000" flipH="1">
            <a:off x="4719972" y="5125569"/>
            <a:ext cx="1109153" cy="749808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4857581" y="4903595"/>
            <a:ext cx="84121" cy="8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4709723" y="1766888"/>
            <a:ext cx="939729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4709723" y="4022978"/>
            <a:ext cx="939729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 rot="5400000">
            <a:off x="4023322" y="2033254"/>
            <a:ext cx="72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PV-BUS</a:t>
            </a:r>
          </a:p>
        </p:txBody>
      </p:sp>
      <p:sp>
        <p:nvSpPr>
          <p:cNvPr id="4" name="Rechteck 3"/>
          <p:cNvSpPr/>
          <p:nvPr/>
        </p:nvSpPr>
        <p:spPr>
          <a:xfrm>
            <a:off x="3069836" y="1168438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EPS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inc.</a:t>
            </a:r>
            <a:r>
              <a:rPr lang="en-US" sz="1000" dirty="0"/>
              <a:t> batteries)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2039390" y="1365761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8x PV</a:t>
            </a:r>
          </a:p>
        </p:txBody>
      </p:sp>
      <p:sp>
        <p:nvSpPr>
          <p:cNvPr id="84" name="Ellipse 83"/>
          <p:cNvSpPr/>
          <p:nvPr/>
        </p:nvSpPr>
        <p:spPr>
          <a:xfrm>
            <a:off x="4669423" y="1721457"/>
            <a:ext cx="84121" cy="82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Ellipse 84"/>
          <p:cNvSpPr/>
          <p:nvPr/>
        </p:nvSpPr>
        <p:spPr>
          <a:xfrm>
            <a:off x="4666075" y="3981759"/>
            <a:ext cx="84121" cy="82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4501680" y="2901950"/>
            <a:ext cx="1147772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4464617" y="2860731"/>
            <a:ext cx="84121" cy="824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1" name="Tabel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71665"/>
              </p:ext>
            </p:extLst>
          </p:nvPr>
        </p:nvGraphicFramePr>
        <p:xfrm>
          <a:off x="515735" y="2831612"/>
          <a:ext cx="3421120" cy="145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506">
                  <a:extLst>
                    <a:ext uri="{9D8B030D-6E8A-4147-A177-3AD203B41FA5}">
                      <a16:colId xmlns:a16="http://schemas.microsoft.com/office/drawing/2014/main" val="3157261737"/>
                    </a:ext>
                  </a:extLst>
                </a:gridCol>
                <a:gridCol w="1171385">
                  <a:extLst>
                    <a:ext uri="{9D8B030D-6E8A-4147-A177-3AD203B41FA5}">
                      <a16:colId xmlns:a16="http://schemas.microsoft.com/office/drawing/2014/main" val="3150151022"/>
                    </a:ext>
                  </a:extLst>
                </a:gridCol>
                <a:gridCol w="1253229">
                  <a:extLst>
                    <a:ext uri="{9D8B030D-6E8A-4147-A177-3AD203B41FA5}">
                      <a16:colId xmlns:a16="http://schemas.microsoft.com/office/drawing/2014/main" val="3592165089"/>
                    </a:ext>
                  </a:extLst>
                </a:gridCol>
              </a:tblGrid>
              <a:tr h="284700">
                <a:tc>
                  <a:txBody>
                    <a:bodyPr/>
                    <a:lstStyle/>
                    <a:p>
                      <a:r>
                        <a:rPr lang="de-DE" sz="1400" dirty="0"/>
                        <a:t>Supply </a:t>
                      </a:r>
                      <a:r>
                        <a:rPr lang="de-DE" sz="1400" dirty="0" err="1"/>
                        <a:t>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Max.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current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00469"/>
                  </a:ext>
                </a:extLst>
              </a:tr>
              <a:tr h="327372">
                <a:tc>
                  <a:txBody>
                    <a:bodyPr/>
                    <a:lstStyle/>
                    <a:p>
                      <a:r>
                        <a:rPr lang="de-DE" sz="1400" dirty="0"/>
                        <a:t>+3.3 V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 A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29797"/>
                  </a:ext>
                </a:extLst>
              </a:tr>
              <a:tr h="193177">
                <a:tc>
                  <a:txBody>
                    <a:bodyPr/>
                    <a:lstStyle/>
                    <a:p>
                      <a:r>
                        <a:rPr lang="de-DE" sz="1400" dirty="0"/>
                        <a:t>+12 V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0.25 A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13292"/>
                  </a:ext>
                </a:extLst>
              </a:tr>
              <a:tr h="193178">
                <a:tc>
                  <a:txBody>
                    <a:bodyPr/>
                    <a:lstStyle/>
                    <a:p>
                      <a:r>
                        <a:rPr lang="de-DE" sz="1400" dirty="0"/>
                        <a:t>PV-Bus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&lt; 1 mA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Only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for</a:t>
                      </a:r>
                      <a:r>
                        <a:rPr lang="de-DE" sz="1400" baseline="0" dirty="0"/>
                        <a:t> RTC </a:t>
                      </a:r>
                      <a:r>
                        <a:rPr lang="de-DE" sz="1400" baseline="0" dirty="0" err="1"/>
                        <a:t>backup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81697"/>
                  </a:ext>
                </a:extLst>
              </a:tr>
            </a:tbl>
          </a:graphicData>
        </a:graphic>
      </p:graphicFrame>
      <p:sp>
        <p:nvSpPr>
          <p:cNvPr id="93" name="Datumsplatzhalter 9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fld id="{181B51B2-B5DA-4277-AA10-83AB23986455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94" name="Fußzeilenplatzhalter 9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95" name="Foliennummernplatzhalt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95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llipse 195"/>
          <p:cNvSpPr/>
          <p:nvPr/>
        </p:nvSpPr>
        <p:spPr>
          <a:xfrm rot="5400000">
            <a:off x="8790715" y="5212519"/>
            <a:ext cx="228385" cy="205338"/>
          </a:xfrm>
          <a:prstGeom prst="ellipse">
            <a:avLst/>
          </a:prstGeom>
          <a:solidFill>
            <a:srgbClr val="F1995D"/>
          </a:solidFill>
          <a:ln w="285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Ellipse 194"/>
          <p:cNvSpPr/>
          <p:nvPr/>
        </p:nvSpPr>
        <p:spPr>
          <a:xfrm rot="10540829">
            <a:off x="947817" y="1607965"/>
            <a:ext cx="228385" cy="205338"/>
          </a:xfrm>
          <a:prstGeom prst="ellipse">
            <a:avLst/>
          </a:prstGeom>
          <a:solidFill>
            <a:srgbClr val="F1995D"/>
          </a:solidFill>
          <a:ln w="285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Ellipse 180"/>
          <p:cNvSpPr/>
          <p:nvPr/>
        </p:nvSpPr>
        <p:spPr>
          <a:xfrm>
            <a:off x="1140685" y="1237536"/>
            <a:ext cx="228385" cy="2053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Ellipse 179"/>
          <p:cNvSpPr/>
          <p:nvPr/>
        </p:nvSpPr>
        <p:spPr>
          <a:xfrm rot="16200000">
            <a:off x="5533968" y="4959648"/>
            <a:ext cx="228385" cy="2053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Ellipse 177"/>
          <p:cNvSpPr/>
          <p:nvPr/>
        </p:nvSpPr>
        <p:spPr>
          <a:xfrm>
            <a:off x="2303260" y="3531570"/>
            <a:ext cx="228385" cy="2053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/>
          <p:cNvSpPr/>
          <p:nvPr/>
        </p:nvSpPr>
        <p:spPr>
          <a:xfrm rot="16200000">
            <a:off x="625124" y="3296569"/>
            <a:ext cx="228385" cy="2053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/>
          <p:cNvSpPr/>
          <p:nvPr/>
        </p:nvSpPr>
        <p:spPr>
          <a:xfrm>
            <a:off x="1260891" y="2434940"/>
            <a:ext cx="228385" cy="2053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hteck 112"/>
          <p:cNvSpPr/>
          <p:nvPr/>
        </p:nvSpPr>
        <p:spPr>
          <a:xfrm>
            <a:off x="8604389" y="5325921"/>
            <a:ext cx="539612" cy="1305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hteck 83"/>
          <p:cNvSpPr/>
          <p:nvPr/>
        </p:nvSpPr>
        <p:spPr>
          <a:xfrm>
            <a:off x="4749053" y="1972242"/>
            <a:ext cx="2389223" cy="1249737"/>
          </a:xfrm>
          <a:prstGeom prst="rect">
            <a:avLst/>
          </a:prstGeom>
          <a:solidFill>
            <a:srgbClr val="EFA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hteck 82"/>
          <p:cNvSpPr/>
          <p:nvPr/>
        </p:nvSpPr>
        <p:spPr>
          <a:xfrm>
            <a:off x="2697827" y="2137590"/>
            <a:ext cx="2550606" cy="4500954"/>
          </a:xfrm>
          <a:prstGeom prst="rect">
            <a:avLst/>
          </a:prstGeom>
          <a:solidFill>
            <a:srgbClr val="EFA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hteck 81"/>
          <p:cNvSpPr/>
          <p:nvPr/>
        </p:nvSpPr>
        <p:spPr>
          <a:xfrm>
            <a:off x="3530184" y="775268"/>
            <a:ext cx="1233893" cy="5452258"/>
          </a:xfrm>
          <a:prstGeom prst="rect">
            <a:avLst/>
          </a:prstGeom>
          <a:solidFill>
            <a:srgbClr val="EFA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hteck 80"/>
          <p:cNvSpPr/>
          <p:nvPr/>
        </p:nvSpPr>
        <p:spPr>
          <a:xfrm>
            <a:off x="1517049" y="775268"/>
            <a:ext cx="1971071" cy="13232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hteck 79"/>
          <p:cNvSpPr/>
          <p:nvPr/>
        </p:nvSpPr>
        <p:spPr>
          <a:xfrm>
            <a:off x="5332553" y="5325921"/>
            <a:ext cx="3262807" cy="1306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hteck 52"/>
          <p:cNvSpPr/>
          <p:nvPr/>
        </p:nvSpPr>
        <p:spPr>
          <a:xfrm>
            <a:off x="1385467" y="5325921"/>
            <a:ext cx="1240475" cy="13126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0" y="3673751"/>
            <a:ext cx="1441638" cy="2964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Blockdiagram	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OBC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590280" y="2155945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MCU</a:t>
            </a:r>
            <a:br>
              <a:rPr lang="de-DE" dirty="0"/>
            </a:br>
            <a:r>
              <a:rPr lang="en-US" sz="1000" dirty="0"/>
              <a:t>ATmega1280V-8AU</a:t>
            </a:r>
          </a:p>
        </p:txBody>
      </p:sp>
      <p:sp>
        <p:nvSpPr>
          <p:cNvPr id="5" name="Rechteck 4"/>
          <p:cNvSpPr/>
          <p:nvPr/>
        </p:nvSpPr>
        <p:spPr>
          <a:xfrm>
            <a:off x="3590280" y="94933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</a:t>
            </a:r>
          </a:p>
          <a:p>
            <a:pPr algn="ctr"/>
            <a:r>
              <a:rPr lang="en-US" sz="1400" dirty="0"/>
              <a:t>FM28V100</a:t>
            </a:r>
          </a:p>
        </p:txBody>
      </p:sp>
      <p:sp>
        <p:nvSpPr>
          <p:cNvPr id="6" name="Rechteck 5"/>
          <p:cNvSpPr/>
          <p:nvPr/>
        </p:nvSpPr>
        <p:spPr>
          <a:xfrm>
            <a:off x="5680085" y="2155945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RS485</a:t>
            </a:r>
            <a:br>
              <a:rPr lang="de-DE" dirty="0"/>
            </a:br>
            <a:r>
              <a:rPr lang="en-US" sz="1200" dirty="0"/>
              <a:t>SN65HVD72D</a:t>
            </a:r>
          </a:p>
        </p:txBody>
      </p:sp>
      <p:sp>
        <p:nvSpPr>
          <p:cNvPr id="7" name="Rechteck 6"/>
          <p:cNvSpPr/>
          <p:nvPr/>
        </p:nvSpPr>
        <p:spPr>
          <a:xfrm>
            <a:off x="4029695" y="558699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Current</a:t>
            </a:r>
            <a:endParaRPr lang="de-DE" dirty="0"/>
          </a:p>
          <a:p>
            <a:pPr algn="ctr"/>
            <a:r>
              <a:rPr lang="de-DE" sz="1400" dirty="0"/>
              <a:t>MAX4372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8099473" y="902209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099473" y="1442209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PWM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099473" y="1982209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99473" y="2522209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RS485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099473" y="3066190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083847" y="4147696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092419" y="4685339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81125" y="558843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</a:t>
            </a:r>
            <a:r>
              <a:rPr lang="de-DE" dirty="0"/>
              <a:t> 2</a:t>
            </a:r>
            <a:br>
              <a:rPr lang="de-DE" dirty="0"/>
            </a:br>
            <a:r>
              <a:rPr lang="de-DE" sz="1400" dirty="0"/>
              <a:t>BMG250</a:t>
            </a:r>
            <a:endParaRPr lang="en-US" sz="1400" dirty="0"/>
          </a:p>
        </p:txBody>
      </p:sp>
      <p:sp>
        <p:nvSpPr>
          <p:cNvPr id="16" name="Rechteck 15"/>
          <p:cNvSpPr/>
          <p:nvPr/>
        </p:nvSpPr>
        <p:spPr>
          <a:xfrm>
            <a:off x="1432928" y="558843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Mag 2</a:t>
            </a:r>
            <a:br>
              <a:rPr lang="de-DE" dirty="0"/>
            </a:br>
            <a:r>
              <a:rPr lang="de-DE" sz="1400" dirty="0"/>
              <a:t>FXOS8700</a:t>
            </a:r>
            <a:endParaRPr lang="en-US" sz="1400" dirty="0"/>
          </a:p>
        </p:txBody>
      </p:sp>
      <p:sp>
        <p:nvSpPr>
          <p:cNvPr id="17" name="Rechteck 16"/>
          <p:cNvSpPr/>
          <p:nvPr/>
        </p:nvSpPr>
        <p:spPr>
          <a:xfrm>
            <a:off x="6682397" y="558699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Mag 1</a:t>
            </a:r>
            <a:br>
              <a:rPr lang="de-DE" dirty="0"/>
            </a:br>
            <a:r>
              <a:rPr lang="de-DE" sz="1400" dirty="0"/>
              <a:t>MAG3110</a:t>
            </a:r>
            <a:endParaRPr lang="en-US" sz="1400" dirty="0"/>
          </a:p>
        </p:txBody>
      </p:sp>
      <p:sp>
        <p:nvSpPr>
          <p:cNvPr id="18" name="Rechteck 17"/>
          <p:cNvSpPr/>
          <p:nvPr/>
        </p:nvSpPr>
        <p:spPr>
          <a:xfrm>
            <a:off x="5476859" y="558699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Mag 2</a:t>
            </a:r>
            <a:br>
              <a:rPr lang="de-DE" dirty="0"/>
            </a:br>
            <a:r>
              <a:rPr lang="de-DE" sz="1400" dirty="0"/>
              <a:t>AK09912C</a:t>
            </a:r>
            <a:endParaRPr lang="en-US" sz="1400" dirty="0"/>
          </a:p>
        </p:txBody>
      </p:sp>
      <p:sp>
        <p:nvSpPr>
          <p:cNvPr id="19" name="Rechteck 18"/>
          <p:cNvSpPr/>
          <p:nvPr/>
        </p:nvSpPr>
        <p:spPr>
          <a:xfrm>
            <a:off x="2820104" y="558843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Temp</a:t>
            </a:r>
            <a:r>
              <a:rPr lang="de-DE" dirty="0"/>
              <a:t> 1</a:t>
            </a:r>
            <a:br>
              <a:rPr lang="de-DE" dirty="0"/>
            </a:br>
            <a:r>
              <a:rPr lang="de-DE" sz="1400" dirty="0"/>
              <a:t>TMP36</a:t>
            </a:r>
            <a:endParaRPr lang="en-US" sz="1400" dirty="0"/>
          </a:p>
        </p:txBody>
      </p:sp>
      <p:sp>
        <p:nvSpPr>
          <p:cNvPr id="20" name="Rechteck 19"/>
          <p:cNvSpPr/>
          <p:nvPr/>
        </p:nvSpPr>
        <p:spPr>
          <a:xfrm>
            <a:off x="181125" y="423773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Flash</a:t>
            </a:r>
            <a:br>
              <a:rPr lang="de-DE" dirty="0"/>
            </a:br>
            <a:r>
              <a:rPr lang="de-DE" sz="1200" dirty="0"/>
              <a:t>TC58CVG2S0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433177" y="3425203"/>
            <a:ext cx="608622" cy="43471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VDD</a:t>
            </a:r>
          </a:p>
          <a:p>
            <a:pPr algn="ctr"/>
            <a:r>
              <a:rPr lang="de-DE" sz="800" dirty="0"/>
              <a:t>MAX892</a:t>
            </a:r>
            <a:endParaRPr lang="en-US" sz="800" dirty="0"/>
          </a:p>
        </p:txBody>
      </p:sp>
      <p:cxnSp>
        <p:nvCxnSpPr>
          <p:cNvPr id="23" name="Gerade Verbindung mit Pfeil 22"/>
          <p:cNvCxnSpPr>
            <a:stCxn id="5" idx="2"/>
            <a:endCxn id="4" idx="0"/>
          </p:cNvCxnSpPr>
          <p:nvPr/>
        </p:nvCxnSpPr>
        <p:spPr>
          <a:xfrm>
            <a:off x="4130280" y="1849331"/>
            <a:ext cx="0" cy="3066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r Verbinder 23"/>
          <p:cNvCxnSpPr>
            <a:stCxn id="22" idx="2"/>
            <a:endCxn id="4" idx="1"/>
          </p:cNvCxnSpPr>
          <p:nvPr/>
        </p:nvCxnSpPr>
        <p:spPr>
          <a:xfrm rot="16200000" flipH="1">
            <a:off x="2782015" y="1797680"/>
            <a:ext cx="756614" cy="859915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6" idx="0"/>
          </p:cNvCxnSpPr>
          <p:nvPr/>
        </p:nvCxnSpPr>
        <p:spPr>
          <a:xfrm>
            <a:off x="1972928" y="4685779"/>
            <a:ext cx="0" cy="9026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1660963" y="4685779"/>
            <a:ext cx="0" cy="587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721125" y="5272838"/>
            <a:ext cx="93983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15" idx="0"/>
          </p:cNvCxnSpPr>
          <p:nvPr/>
        </p:nvCxnSpPr>
        <p:spPr>
          <a:xfrm>
            <a:off x="721125" y="5272839"/>
            <a:ext cx="0" cy="3155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7308" y="517091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VDD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Gewinkelter Verbinder 34"/>
          <p:cNvCxnSpPr>
            <a:endCxn id="20" idx="3"/>
          </p:cNvCxnSpPr>
          <p:nvPr/>
        </p:nvCxnSpPr>
        <p:spPr>
          <a:xfrm rot="10800000" flipV="1">
            <a:off x="1261125" y="3063189"/>
            <a:ext cx="2520300" cy="1624542"/>
          </a:xfrm>
          <a:prstGeom prst="bentConnector3">
            <a:avLst>
              <a:gd name="adj1" fmla="val -139"/>
            </a:avLst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endCxn id="9" idx="1"/>
          </p:cNvCxnSpPr>
          <p:nvPr/>
        </p:nvCxnSpPr>
        <p:spPr>
          <a:xfrm flipV="1">
            <a:off x="4665865" y="1622209"/>
            <a:ext cx="3433608" cy="757881"/>
          </a:xfrm>
          <a:prstGeom prst="bentConnector3">
            <a:avLst>
              <a:gd name="adj1" fmla="val 23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r Verbinder 37"/>
          <p:cNvCxnSpPr>
            <a:stCxn id="12" idx="1"/>
          </p:cNvCxnSpPr>
          <p:nvPr/>
        </p:nvCxnSpPr>
        <p:spPr>
          <a:xfrm rot="10800000">
            <a:off x="4670279" y="2711598"/>
            <a:ext cx="3429194" cy="534593"/>
          </a:xfrm>
          <a:prstGeom prst="bentConnector3">
            <a:avLst>
              <a:gd name="adj1" fmla="val 75554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13" idx="1"/>
          </p:cNvCxnSpPr>
          <p:nvPr/>
        </p:nvCxnSpPr>
        <p:spPr>
          <a:xfrm rot="10800000">
            <a:off x="4670281" y="2972508"/>
            <a:ext cx="3413567" cy="1355189"/>
          </a:xfrm>
          <a:prstGeom prst="bentConnector3">
            <a:avLst>
              <a:gd name="adj1" fmla="val 907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8" idx="1"/>
          </p:cNvCxnSpPr>
          <p:nvPr/>
        </p:nvCxnSpPr>
        <p:spPr>
          <a:xfrm rot="10800000" flipV="1">
            <a:off x="4665865" y="1082209"/>
            <a:ext cx="3433608" cy="1184748"/>
          </a:xfrm>
          <a:prstGeom prst="bentConnector3">
            <a:avLst>
              <a:gd name="adj1" fmla="val 84176"/>
            </a:avLst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4110121" y="187952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25000"/>
                  </a:schemeClr>
                </a:solidFill>
              </a:rPr>
              <a:t>Parallel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70177" y="1046163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SPI (USART3)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218074" y="158312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Soft-PWM</a:t>
            </a:r>
            <a:endParaRPr lang="en-US" sz="1000" dirty="0"/>
          </a:p>
        </p:txBody>
      </p:sp>
      <p:sp>
        <p:nvSpPr>
          <p:cNvPr id="45" name="Textfeld 44"/>
          <p:cNvSpPr txBox="1"/>
          <p:nvPr/>
        </p:nvSpPr>
        <p:spPr>
          <a:xfrm>
            <a:off x="4874608" y="239177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UART0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285670" y="3049976"/>
            <a:ext cx="537327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UART1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112019" y="4424559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2">
                    <a:lumMod val="50000"/>
                  </a:schemeClr>
                </a:solidFill>
              </a:rPr>
              <a:t>I2C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138286" y="447093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SPI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199354" y="345024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GPIO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754719" y="238459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Reset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/GPIO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42010" y="1075945"/>
            <a:ext cx="720000" cy="360000"/>
          </a:xfrm>
          <a:prstGeom prst="rect">
            <a:avLst/>
          </a:prstGeom>
          <a:solidFill>
            <a:srgbClr val="F87614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3.3V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887935" y="5586990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RTC</a:t>
            </a:r>
          </a:p>
          <a:p>
            <a:pPr algn="ctr"/>
            <a:r>
              <a:rPr lang="de-DE" sz="1400" dirty="0"/>
              <a:t>PCA2129</a:t>
            </a:r>
            <a:endParaRPr lang="en-US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7357241" y="409803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GPIO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2" name="Gewinkelter Verbinder 71"/>
          <p:cNvCxnSpPr>
            <a:stCxn id="7" idx="0"/>
          </p:cNvCxnSpPr>
          <p:nvPr/>
        </p:nvCxnSpPr>
        <p:spPr>
          <a:xfrm rot="16200000" flipV="1">
            <a:off x="3005375" y="4022670"/>
            <a:ext cx="2516743" cy="611898"/>
          </a:xfrm>
          <a:prstGeom prst="bentConnector3">
            <a:avLst>
              <a:gd name="adj1" fmla="val 1234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19" idx="0"/>
          </p:cNvCxnSpPr>
          <p:nvPr/>
        </p:nvCxnSpPr>
        <p:spPr>
          <a:xfrm rot="5400000" flipH="1" flipV="1">
            <a:off x="3502738" y="5133379"/>
            <a:ext cx="312424" cy="597692"/>
          </a:xfrm>
          <a:prstGeom prst="bentConnector2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 rot="16200000">
            <a:off x="3692687" y="4856197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002060"/>
                </a:solidFill>
              </a:rPr>
              <a:t>ADC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242202" y="1119918"/>
            <a:ext cx="608622" cy="43471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VPP</a:t>
            </a:r>
          </a:p>
          <a:p>
            <a:pPr algn="ctr"/>
            <a:r>
              <a:rPr lang="de-DE" sz="800" dirty="0"/>
              <a:t>MAX892</a:t>
            </a:r>
            <a:endParaRPr lang="en-US" sz="800" dirty="0"/>
          </a:p>
        </p:txBody>
      </p:sp>
      <p:sp>
        <p:nvSpPr>
          <p:cNvPr id="78" name="Rechteck 77"/>
          <p:cNvSpPr/>
          <p:nvPr/>
        </p:nvSpPr>
        <p:spPr>
          <a:xfrm>
            <a:off x="5333245" y="5092304"/>
            <a:ext cx="608622" cy="43471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VEE</a:t>
            </a:r>
          </a:p>
          <a:p>
            <a:pPr algn="ctr"/>
            <a:r>
              <a:rPr lang="de-DE" sz="800" dirty="0"/>
              <a:t>MAX892</a:t>
            </a:r>
            <a:endParaRPr lang="en-US" dirty="0"/>
          </a:p>
        </p:txBody>
      </p:sp>
      <p:sp>
        <p:nvSpPr>
          <p:cNvPr id="79" name="Rechteck 78"/>
          <p:cNvSpPr/>
          <p:nvPr/>
        </p:nvSpPr>
        <p:spPr>
          <a:xfrm>
            <a:off x="2441003" y="3425203"/>
            <a:ext cx="608622" cy="43471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VCC</a:t>
            </a:r>
          </a:p>
          <a:p>
            <a:pPr algn="ctr"/>
            <a:r>
              <a:rPr lang="de-DE" sz="800" dirty="0"/>
              <a:t>MAX892</a:t>
            </a:r>
            <a:endParaRPr lang="en-US" dirty="0"/>
          </a:p>
        </p:txBody>
      </p:sp>
      <p:sp>
        <p:nvSpPr>
          <p:cNvPr id="85" name="Textfeld 84"/>
          <p:cNvSpPr txBox="1"/>
          <p:nvPr/>
        </p:nvSpPr>
        <p:spPr>
          <a:xfrm>
            <a:off x="2919339" y="2949504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10AE0"/>
                </a:solidFill>
              </a:rPr>
              <a:t>VCC</a:t>
            </a:r>
            <a:endParaRPr lang="en-US" b="1" dirty="0">
              <a:solidFill>
                <a:srgbClr val="C10AE0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6392954" y="527411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VEE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1491006" y="7512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VPP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Gewinkelter Verbinder 60"/>
          <p:cNvCxnSpPr>
            <a:endCxn id="78" idx="1"/>
          </p:cNvCxnSpPr>
          <p:nvPr/>
        </p:nvCxnSpPr>
        <p:spPr>
          <a:xfrm rot="16200000" flipH="1">
            <a:off x="3668560" y="3644974"/>
            <a:ext cx="2254426" cy="1074943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266" y="510936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GPIO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 rot="16200000">
            <a:off x="2089696" y="236610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GPIO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1638103" y="4671929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1951064" y="4666685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/>
          <p:cNvSpPr/>
          <p:nvPr/>
        </p:nvSpPr>
        <p:spPr>
          <a:xfrm>
            <a:off x="3938509" y="5256804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Gewinkelter Verbinder 94"/>
          <p:cNvCxnSpPr/>
          <p:nvPr/>
        </p:nvCxnSpPr>
        <p:spPr>
          <a:xfrm>
            <a:off x="4364507" y="3063189"/>
            <a:ext cx="2857889" cy="1541108"/>
          </a:xfrm>
          <a:prstGeom prst="bentConnector3">
            <a:avLst>
              <a:gd name="adj1" fmla="val 229"/>
            </a:avLst>
          </a:prstGeom>
          <a:ln w="19050"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17" idx="0"/>
          </p:cNvCxnSpPr>
          <p:nvPr/>
        </p:nvCxnSpPr>
        <p:spPr>
          <a:xfrm>
            <a:off x="7222397" y="4601265"/>
            <a:ext cx="0" cy="98572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r Verbinder 108"/>
          <p:cNvCxnSpPr>
            <a:endCxn id="60" idx="0"/>
          </p:cNvCxnSpPr>
          <p:nvPr/>
        </p:nvCxnSpPr>
        <p:spPr>
          <a:xfrm>
            <a:off x="7222396" y="5272839"/>
            <a:ext cx="1205539" cy="314151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r Verbinder 110"/>
          <p:cNvCxnSpPr>
            <a:endCxn id="18" idx="0"/>
          </p:cNvCxnSpPr>
          <p:nvPr/>
        </p:nvCxnSpPr>
        <p:spPr>
          <a:xfrm rot="10800000" flipV="1">
            <a:off x="6016860" y="5272838"/>
            <a:ext cx="1205537" cy="314151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7199538" y="5251480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feld 113"/>
          <p:cNvSpPr txBox="1"/>
          <p:nvPr/>
        </p:nvSpPr>
        <p:spPr>
          <a:xfrm>
            <a:off x="8609999" y="527797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</a:t>
            </a:r>
            <a:r>
              <a:rPr lang="de-DE" sz="105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RTC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342010" y="1519631"/>
            <a:ext cx="720000" cy="360000"/>
          </a:xfrm>
          <a:prstGeom prst="rect">
            <a:avLst/>
          </a:prstGeom>
          <a:solidFill>
            <a:srgbClr val="F87614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PV-BUS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42010" y="2310220"/>
            <a:ext cx="1034073" cy="42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CURRENT</a:t>
            </a:r>
          </a:p>
          <a:p>
            <a:pPr algn="ctr"/>
            <a:r>
              <a:rPr lang="en-US" sz="1200" dirty="0"/>
              <a:t>MAX4372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8099473" y="3603715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Gewinkelter Verbinder 140"/>
          <p:cNvCxnSpPr/>
          <p:nvPr/>
        </p:nvCxnSpPr>
        <p:spPr>
          <a:xfrm rot="10800000">
            <a:off x="4475047" y="3062295"/>
            <a:ext cx="3617372" cy="1796694"/>
          </a:xfrm>
          <a:prstGeom prst="bentConnector3">
            <a:avLst>
              <a:gd name="adj1" fmla="val 100029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7357241" y="467151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GPIO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5" name="Gewinkelter Verbinder 154"/>
          <p:cNvCxnSpPr>
            <a:stCxn id="133" idx="1"/>
          </p:cNvCxnSpPr>
          <p:nvPr/>
        </p:nvCxnSpPr>
        <p:spPr>
          <a:xfrm rot="10800000">
            <a:off x="4670281" y="2842789"/>
            <a:ext cx="3429193" cy="940926"/>
          </a:xfrm>
          <a:prstGeom prst="bentConnector3">
            <a:avLst>
              <a:gd name="adj1" fmla="val 8073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7309446" y="35725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UART2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1" name="Gewinkelter Verbinder 160"/>
          <p:cNvCxnSpPr>
            <a:stCxn id="6" idx="3"/>
            <a:endCxn id="11" idx="1"/>
          </p:cNvCxnSpPr>
          <p:nvPr/>
        </p:nvCxnSpPr>
        <p:spPr>
          <a:xfrm>
            <a:off x="6760085" y="2605945"/>
            <a:ext cx="1339388" cy="96264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winkelter Verbinder 162"/>
          <p:cNvCxnSpPr>
            <a:endCxn id="21" idx="3"/>
          </p:cNvCxnSpPr>
          <p:nvPr/>
        </p:nvCxnSpPr>
        <p:spPr>
          <a:xfrm rot="10800000" flipV="1">
            <a:off x="1041800" y="2896282"/>
            <a:ext cx="2548481" cy="746276"/>
          </a:xfrm>
          <a:prstGeom prst="bentConnector3">
            <a:avLst>
              <a:gd name="adj1" fmla="val 73733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winkelter Verbinder 167"/>
          <p:cNvCxnSpPr>
            <a:stCxn id="52" idx="1"/>
            <a:endCxn id="132" idx="1"/>
          </p:cNvCxnSpPr>
          <p:nvPr/>
        </p:nvCxnSpPr>
        <p:spPr>
          <a:xfrm rot="10800000" flipV="1">
            <a:off x="342010" y="1255945"/>
            <a:ext cx="12700" cy="1266264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winkelter Verbinder 171"/>
          <p:cNvCxnSpPr/>
          <p:nvPr/>
        </p:nvCxnSpPr>
        <p:spPr>
          <a:xfrm rot="16200000" flipH="1">
            <a:off x="1778521" y="2458409"/>
            <a:ext cx="1575873" cy="357714"/>
          </a:xfrm>
          <a:prstGeom prst="bentConnector3">
            <a:avLst>
              <a:gd name="adj1" fmla="val 765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 rot="16200000">
            <a:off x="-31736" y="217051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2"/>
                </a:solidFill>
              </a:rPr>
              <a:t>+3.3V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 rot="16200000">
            <a:off x="1301907" y="2366746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2"/>
                </a:solidFill>
              </a:rPr>
              <a:t>Measured</a:t>
            </a:r>
            <a:endParaRPr lang="de-DE" sz="800" dirty="0">
              <a:solidFill>
                <a:schemeClr val="accent2"/>
              </a:solidFill>
            </a:endParaRPr>
          </a:p>
          <a:p>
            <a:pPr algn="ctr"/>
            <a:r>
              <a:rPr lang="de-DE" sz="800" dirty="0" err="1">
                <a:solidFill>
                  <a:schemeClr val="accent2"/>
                </a:solidFill>
              </a:rPr>
              <a:t>supply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90" name="Textfeld 189"/>
          <p:cNvSpPr txBox="1"/>
          <p:nvPr/>
        </p:nvSpPr>
        <p:spPr>
          <a:xfrm>
            <a:off x="7302758" y="2411597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RS485</a:t>
            </a:r>
            <a:endParaRPr lang="en-US" sz="1000" dirty="0"/>
          </a:p>
        </p:txBody>
      </p:sp>
      <p:cxnSp>
        <p:nvCxnSpPr>
          <p:cNvPr id="192" name="Gerade Verbindung mit Pfeil 191"/>
          <p:cNvCxnSpPr>
            <a:stCxn id="4" idx="3"/>
            <a:endCxn id="6" idx="1"/>
          </p:cNvCxnSpPr>
          <p:nvPr/>
        </p:nvCxnSpPr>
        <p:spPr>
          <a:xfrm>
            <a:off x="4670280" y="2605945"/>
            <a:ext cx="100980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atumsplatzhalter 19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fld id="{BB1CA864-33FC-41E3-BD09-5134E1DAF089}" type="datetime9">
              <a:rPr lang="de-DE" smtClean="0"/>
              <a:t>30.11.2019 15:30:24</a:t>
            </a:fld>
            <a:endParaRPr lang="en-US" dirty="0"/>
          </a:p>
        </p:txBody>
      </p:sp>
      <p:sp>
        <p:nvSpPr>
          <p:cNvPr id="198" name="Fußzeilenplatzhalter 197"/>
          <p:cNvSpPr>
            <a:spLocks noGrp="1"/>
          </p:cNvSpPr>
          <p:nvPr>
            <p:ph type="ftr" sz="quarter" idx="11"/>
          </p:nvPr>
        </p:nvSpPr>
        <p:spPr>
          <a:xfrm>
            <a:off x="3025919" y="6364058"/>
            <a:ext cx="3086100" cy="365125"/>
          </a:xfrm>
        </p:spPr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199" name="Foliennummernplatzhalter 198"/>
          <p:cNvSpPr>
            <a:spLocks noGrp="1"/>
          </p:cNvSpPr>
          <p:nvPr>
            <p:ph type="sldNum" sz="quarter" idx="12"/>
          </p:nvPr>
        </p:nvSpPr>
        <p:spPr>
          <a:xfrm>
            <a:off x="6461286" y="6364646"/>
            <a:ext cx="2057400" cy="365125"/>
          </a:xfrm>
        </p:spPr>
        <p:txBody>
          <a:bodyPr/>
          <a:lstStyle/>
          <a:p>
            <a:endParaRPr lang="en-US" noProof="0" dirty="0"/>
          </a:p>
          <a:p>
            <a:endParaRPr lang="en-US" dirty="0"/>
          </a:p>
          <a:p>
            <a:fld id="{18CF9B74-B875-4533-84AA-7A09FB506857}" type="slidenum">
              <a:rPr lang="en-US" noProof="0" smtClean="0"/>
              <a:t>6</a:t>
            </a:fld>
            <a:endParaRPr lang="en-US" noProof="0" dirty="0"/>
          </a:p>
        </p:txBody>
      </p:sp>
      <p:cxnSp>
        <p:nvCxnSpPr>
          <p:cNvPr id="56" name="Gewinkelter Verbinder 55"/>
          <p:cNvCxnSpPr/>
          <p:nvPr/>
        </p:nvCxnSpPr>
        <p:spPr>
          <a:xfrm rot="16200000" flipH="1">
            <a:off x="3099477" y="1888339"/>
            <a:ext cx="526817" cy="448795"/>
          </a:xfrm>
          <a:prstGeom prst="bentConnector3">
            <a:avLst>
              <a:gd name="adj1" fmla="val 1006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3076615" y="212350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>
                <a:solidFill>
                  <a:schemeClr val="accent1">
                    <a:lumMod val="75000"/>
                  </a:schemeClr>
                </a:solidFill>
              </a:rPr>
              <a:t>Booloader</a:t>
            </a:r>
            <a:r>
              <a:rPr lang="de-DE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600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051053" y="949331"/>
            <a:ext cx="1358623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Watchdog</a:t>
            </a:r>
            <a:r>
              <a:rPr lang="de-DE" sz="1700" dirty="0"/>
              <a:t> &amp;  Supervision</a:t>
            </a:r>
            <a:br>
              <a:rPr lang="de-DE" sz="1700" dirty="0"/>
            </a:br>
            <a:r>
              <a:rPr lang="de-DE" sz="1200" dirty="0"/>
              <a:t>MC74HC4538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01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ewinkelter Verbinder 268"/>
          <p:cNvCxnSpPr/>
          <p:nvPr/>
        </p:nvCxnSpPr>
        <p:spPr>
          <a:xfrm>
            <a:off x="1292256" y="3835025"/>
            <a:ext cx="4130483" cy="1788154"/>
          </a:xfrm>
          <a:prstGeom prst="bentConnector3">
            <a:avLst>
              <a:gd name="adj1" fmla="val 4990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winkelter Verbinder 265"/>
          <p:cNvCxnSpPr>
            <a:endCxn id="287" idx="2"/>
          </p:cNvCxnSpPr>
          <p:nvPr/>
        </p:nvCxnSpPr>
        <p:spPr>
          <a:xfrm>
            <a:off x="2831150" y="5201499"/>
            <a:ext cx="1487214" cy="11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winkelter Verbinder 302"/>
          <p:cNvCxnSpPr>
            <a:endCxn id="295" idx="1"/>
          </p:cNvCxnSpPr>
          <p:nvPr/>
        </p:nvCxnSpPr>
        <p:spPr>
          <a:xfrm>
            <a:off x="2479019" y="3725501"/>
            <a:ext cx="5484526" cy="2051330"/>
          </a:xfrm>
          <a:prstGeom prst="bentConnector3">
            <a:avLst>
              <a:gd name="adj1" fmla="val -10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814" y="225218"/>
            <a:ext cx="2057400" cy="540482"/>
          </a:xfrm>
        </p:spPr>
        <p:txBody>
          <a:bodyPr>
            <a:normAutofit fontScale="90000"/>
          </a:bodyPr>
          <a:lstStyle/>
          <a:p>
            <a:r>
              <a:rPr lang="de-DE" dirty="0"/>
              <a:t>Blockdiagram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EPS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963545" y="2762542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12V-Reset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63545" y="3222660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3.3V-Reset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fld id="{1BAD2317-178E-4394-9B19-0982BCD09601}" type="datetime9">
              <a:rPr lang="de-DE" smtClean="0"/>
              <a:t>30.11.2019 15:30:26</a:t>
            </a:fld>
            <a:endParaRPr lang="en-US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4" name="Rechteck 43"/>
          <p:cNvSpPr/>
          <p:nvPr/>
        </p:nvSpPr>
        <p:spPr>
          <a:xfrm>
            <a:off x="7965831" y="1800368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7965831" y="2277499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ADC-EOC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9" idx="3"/>
            <a:endCxn id="28" idx="1"/>
          </p:cNvCxnSpPr>
          <p:nvPr/>
        </p:nvCxnSpPr>
        <p:spPr>
          <a:xfrm flipV="1">
            <a:off x="1062010" y="1470953"/>
            <a:ext cx="886940" cy="444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965831" y="1290953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PV-BUS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endCxn id="31" idx="1"/>
          </p:cNvCxnSpPr>
          <p:nvPr/>
        </p:nvCxnSpPr>
        <p:spPr>
          <a:xfrm>
            <a:off x="3498672" y="1470953"/>
            <a:ext cx="446715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817906" y="2937623"/>
            <a:ext cx="899067" cy="67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  <a:p>
            <a:pPr algn="ctr"/>
            <a:r>
              <a:rPr lang="de-DE" sz="1200" dirty="0"/>
              <a:t>MAX4372H</a:t>
            </a:r>
            <a:endParaRPr lang="en-US" sz="1200" dirty="0"/>
          </a:p>
        </p:txBody>
      </p:sp>
      <p:sp>
        <p:nvSpPr>
          <p:cNvPr id="47" name="Rechteck 46"/>
          <p:cNvSpPr/>
          <p:nvPr/>
        </p:nvSpPr>
        <p:spPr>
          <a:xfrm>
            <a:off x="2113216" y="28255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Charging</a:t>
            </a:r>
            <a:r>
              <a:rPr lang="de-DE" sz="1400" dirty="0"/>
              <a:t> &amp; </a:t>
            </a:r>
            <a:r>
              <a:rPr lang="de-DE" sz="1400" dirty="0" err="1"/>
              <a:t>supervision</a:t>
            </a:r>
            <a:endParaRPr lang="en-US" sz="1400" dirty="0"/>
          </a:p>
        </p:txBody>
      </p:sp>
      <p:sp>
        <p:nvSpPr>
          <p:cNvPr id="51" name="Rechteck 50"/>
          <p:cNvSpPr/>
          <p:nvPr/>
        </p:nvSpPr>
        <p:spPr>
          <a:xfrm>
            <a:off x="5829677" y="4262513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12V Converter</a:t>
            </a:r>
            <a:endParaRPr lang="en-US" sz="1600" dirty="0"/>
          </a:p>
        </p:txBody>
      </p:sp>
      <p:sp>
        <p:nvSpPr>
          <p:cNvPr id="52" name="Rechteck 51"/>
          <p:cNvSpPr/>
          <p:nvPr/>
        </p:nvSpPr>
        <p:spPr>
          <a:xfrm>
            <a:off x="1322614" y="5478640"/>
            <a:ext cx="750698" cy="63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Power-switch</a:t>
            </a:r>
            <a:endParaRPr lang="en-US" sz="1400" dirty="0"/>
          </a:p>
        </p:txBody>
      </p:sp>
      <p:sp>
        <p:nvSpPr>
          <p:cNvPr id="54" name="Rechteck 53"/>
          <p:cNvSpPr/>
          <p:nvPr/>
        </p:nvSpPr>
        <p:spPr>
          <a:xfrm>
            <a:off x="3544438" y="4212297"/>
            <a:ext cx="750698" cy="63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Power-switch</a:t>
            </a:r>
            <a:endParaRPr lang="en-US" sz="1400" dirty="0"/>
          </a:p>
        </p:txBody>
      </p:sp>
      <p:sp>
        <p:nvSpPr>
          <p:cNvPr id="55" name="Rechteck 54"/>
          <p:cNvSpPr/>
          <p:nvPr/>
        </p:nvSpPr>
        <p:spPr>
          <a:xfrm>
            <a:off x="3498672" y="2953426"/>
            <a:ext cx="750698" cy="63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Temp</a:t>
            </a:r>
            <a:r>
              <a:rPr lang="de-DE" sz="1400" dirty="0"/>
              <a:t>.</a:t>
            </a:r>
          </a:p>
          <a:p>
            <a:pPr algn="ctr"/>
            <a:r>
              <a:rPr lang="de-DE" sz="1400" dirty="0"/>
              <a:t>TMP36</a:t>
            </a:r>
            <a:endParaRPr lang="en-US" sz="1400" dirty="0"/>
          </a:p>
        </p:txBody>
      </p:sp>
      <p:sp>
        <p:nvSpPr>
          <p:cNvPr id="56" name="Rechteck 55"/>
          <p:cNvSpPr/>
          <p:nvPr/>
        </p:nvSpPr>
        <p:spPr>
          <a:xfrm>
            <a:off x="5795387" y="197669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Supply- </a:t>
            </a:r>
            <a:r>
              <a:rPr lang="de-DE" sz="1400" dirty="0" err="1"/>
              <a:t>supervision</a:t>
            </a:r>
            <a:endParaRPr lang="en-US" sz="1400" dirty="0"/>
          </a:p>
        </p:txBody>
      </p:sp>
      <p:sp>
        <p:nvSpPr>
          <p:cNvPr id="58" name="Rechteck 57"/>
          <p:cNvSpPr/>
          <p:nvPr/>
        </p:nvSpPr>
        <p:spPr>
          <a:xfrm>
            <a:off x="4708075" y="4407300"/>
            <a:ext cx="787438" cy="61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  <a:p>
            <a:pPr algn="ctr"/>
            <a:r>
              <a:rPr lang="de-DE" sz="1000" dirty="0"/>
              <a:t>MAX4372H</a:t>
            </a:r>
            <a:endParaRPr lang="en-US" sz="1000" dirty="0"/>
          </a:p>
        </p:txBody>
      </p:sp>
      <p:cxnSp>
        <p:nvCxnSpPr>
          <p:cNvPr id="72" name="Gewinkelter Verbinder 71"/>
          <p:cNvCxnSpPr>
            <a:stCxn id="45" idx="0"/>
          </p:cNvCxnSpPr>
          <p:nvPr/>
        </p:nvCxnSpPr>
        <p:spPr>
          <a:xfrm rot="5400000" flipH="1" flipV="1">
            <a:off x="2004524" y="1436541"/>
            <a:ext cx="763999" cy="223816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3507431" y="1461809"/>
            <a:ext cx="0" cy="720484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45" idx="2"/>
            <a:endCxn id="4" idx="0"/>
          </p:cNvCxnSpPr>
          <p:nvPr/>
        </p:nvCxnSpPr>
        <p:spPr>
          <a:xfrm flipH="1">
            <a:off x="1261837" y="3610903"/>
            <a:ext cx="5603" cy="39358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45" idx="3"/>
            <a:endCxn id="47" idx="1"/>
          </p:cNvCxnSpPr>
          <p:nvPr/>
        </p:nvCxnSpPr>
        <p:spPr>
          <a:xfrm>
            <a:off x="1716973" y="3274263"/>
            <a:ext cx="396243" cy="1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34" idx="3"/>
            <a:endCxn id="52" idx="1"/>
          </p:cNvCxnSpPr>
          <p:nvPr/>
        </p:nvCxnSpPr>
        <p:spPr>
          <a:xfrm>
            <a:off x="1219890" y="5797033"/>
            <a:ext cx="102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r Verbinder 102"/>
          <p:cNvCxnSpPr/>
          <p:nvPr/>
        </p:nvCxnSpPr>
        <p:spPr>
          <a:xfrm rot="16200000" flipH="1">
            <a:off x="1186984" y="4748109"/>
            <a:ext cx="2100614" cy="993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endCxn id="52" idx="3"/>
          </p:cNvCxnSpPr>
          <p:nvPr/>
        </p:nvCxnSpPr>
        <p:spPr>
          <a:xfrm flipH="1">
            <a:off x="2073312" y="5794375"/>
            <a:ext cx="174588" cy="2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53" idx="3"/>
            <a:endCxn id="54" idx="1"/>
          </p:cNvCxnSpPr>
          <p:nvPr/>
        </p:nvCxnSpPr>
        <p:spPr>
          <a:xfrm>
            <a:off x="3260387" y="4530690"/>
            <a:ext cx="28405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55" idx="1"/>
            <a:endCxn id="47" idx="3"/>
          </p:cNvCxnSpPr>
          <p:nvPr/>
        </p:nvCxnSpPr>
        <p:spPr>
          <a:xfrm flipH="1">
            <a:off x="3193216" y="3271819"/>
            <a:ext cx="305456" cy="368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58" idx="3"/>
            <a:endCxn id="51" idx="1"/>
          </p:cNvCxnSpPr>
          <p:nvPr/>
        </p:nvCxnSpPr>
        <p:spPr>
          <a:xfrm>
            <a:off x="5495513" y="4712513"/>
            <a:ext cx="334164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57" idx="3"/>
            <a:endCxn id="49" idx="1"/>
          </p:cNvCxnSpPr>
          <p:nvPr/>
        </p:nvCxnSpPr>
        <p:spPr>
          <a:xfrm>
            <a:off x="5495513" y="3604913"/>
            <a:ext cx="334164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winkelter Verbinder 122"/>
          <p:cNvCxnSpPr>
            <a:stCxn id="57" idx="0"/>
          </p:cNvCxnSpPr>
          <p:nvPr/>
        </p:nvCxnSpPr>
        <p:spPr>
          <a:xfrm rot="5400000" flipH="1" flipV="1">
            <a:off x="5107167" y="2613303"/>
            <a:ext cx="681024" cy="69177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winkelter Verbinder 127"/>
          <p:cNvCxnSpPr>
            <a:endCxn id="56" idx="1"/>
          </p:cNvCxnSpPr>
          <p:nvPr/>
        </p:nvCxnSpPr>
        <p:spPr>
          <a:xfrm rot="5400000" flipH="1" flipV="1">
            <a:off x="4376271" y="2988185"/>
            <a:ext cx="1980604" cy="857627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4708075" y="3299700"/>
            <a:ext cx="787438" cy="61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  <a:p>
            <a:pPr algn="ctr"/>
            <a:r>
              <a:rPr lang="de-DE" sz="1000" dirty="0"/>
              <a:t>MAX4372H</a:t>
            </a:r>
            <a:endParaRPr lang="en-US" sz="1000" dirty="0"/>
          </a:p>
        </p:txBody>
      </p:sp>
      <p:cxnSp>
        <p:nvCxnSpPr>
          <p:cNvPr id="130" name="Gewinkelter Verbinder 129"/>
          <p:cNvCxnSpPr>
            <a:stCxn id="213" idx="1"/>
            <a:endCxn id="54" idx="2"/>
          </p:cNvCxnSpPr>
          <p:nvPr/>
        </p:nvCxnSpPr>
        <p:spPr>
          <a:xfrm rot="10800000">
            <a:off x="3919787" y="4849083"/>
            <a:ext cx="2070504" cy="124853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winkelter Verbinder 131"/>
          <p:cNvCxnSpPr>
            <a:stCxn id="213" idx="1"/>
          </p:cNvCxnSpPr>
          <p:nvPr/>
        </p:nvCxnSpPr>
        <p:spPr>
          <a:xfrm rot="10800000">
            <a:off x="2925887" y="4849085"/>
            <a:ext cx="3064404" cy="1248535"/>
          </a:xfrm>
          <a:prstGeom prst="bentConnector3">
            <a:avLst>
              <a:gd name="adj1" fmla="val 10004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 flipH="1">
            <a:off x="2073312" y="5887016"/>
            <a:ext cx="811726" cy="1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3733217" y="167862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ADC</a:t>
            </a:r>
            <a:endParaRPr lang="en-US" sz="1600" dirty="0"/>
          </a:p>
        </p:txBody>
      </p:sp>
      <p:cxnSp>
        <p:nvCxnSpPr>
          <p:cNvPr id="151" name="Gewinkelter Verbinder 150"/>
          <p:cNvCxnSpPr>
            <a:stCxn id="44" idx="1"/>
          </p:cNvCxnSpPr>
          <p:nvPr/>
        </p:nvCxnSpPr>
        <p:spPr>
          <a:xfrm rot="10800000">
            <a:off x="4810931" y="1764326"/>
            <a:ext cx="3154900" cy="216043"/>
          </a:xfrm>
          <a:prstGeom prst="bentConnector3">
            <a:avLst>
              <a:gd name="adj1" fmla="val 7394"/>
            </a:avLst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winkelter Verbinder 153"/>
          <p:cNvCxnSpPr>
            <a:stCxn id="46" idx="1"/>
          </p:cNvCxnSpPr>
          <p:nvPr/>
        </p:nvCxnSpPr>
        <p:spPr>
          <a:xfrm rot="10800000">
            <a:off x="4810931" y="1872239"/>
            <a:ext cx="3154900" cy="585260"/>
          </a:xfrm>
          <a:prstGeom prst="bentConnector3">
            <a:avLst>
              <a:gd name="adj1" fmla="val 1550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winkelter Verbinder 164"/>
          <p:cNvCxnSpPr>
            <a:stCxn id="5" idx="1"/>
          </p:cNvCxnSpPr>
          <p:nvPr/>
        </p:nvCxnSpPr>
        <p:spPr>
          <a:xfrm rot="10800000">
            <a:off x="6875387" y="2128554"/>
            <a:ext cx="1088158" cy="813988"/>
          </a:xfrm>
          <a:prstGeom prst="bentConnector3">
            <a:avLst>
              <a:gd name="adj1" fmla="val 5924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winkelter Verbinder 167"/>
          <p:cNvCxnSpPr>
            <a:stCxn id="6" idx="1"/>
            <a:endCxn id="56" idx="3"/>
          </p:cNvCxnSpPr>
          <p:nvPr/>
        </p:nvCxnSpPr>
        <p:spPr>
          <a:xfrm rot="10800000">
            <a:off x="6875387" y="2426696"/>
            <a:ext cx="1088158" cy="975964"/>
          </a:xfrm>
          <a:prstGeom prst="bentConnector3">
            <a:avLst>
              <a:gd name="adj1" fmla="val 802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7963545" y="3702770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+3.3V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7963545" y="4169231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+12V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Gewinkelter Verbinder 174"/>
          <p:cNvCxnSpPr>
            <a:stCxn id="49" idx="3"/>
            <a:endCxn id="170" idx="1"/>
          </p:cNvCxnSpPr>
          <p:nvPr/>
        </p:nvCxnSpPr>
        <p:spPr>
          <a:xfrm>
            <a:off x="6909677" y="3604913"/>
            <a:ext cx="1053868" cy="277857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winkelter Verbinder 176"/>
          <p:cNvCxnSpPr>
            <a:stCxn id="51" idx="3"/>
            <a:endCxn id="171" idx="1"/>
          </p:cNvCxnSpPr>
          <p:nvPr/>
        </p:nvCxnSpPr>
        <p:spPr>
          <a:xfrm flipV="1">
            <a:off x="6909677" y="4349231"/>
            <a:ext cx="1053868" cy="363282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/>
          <p:nvPr/>
        </p:nvCxnSpPr>
        <p:spPr>
          <a:xfrm>
            <a:off x="6115050" y="2876696"/>
            <a:ext cx="0" cy="278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/>
          <p:nvPr/>
        </p:nvCxnSpPr>
        <p:spPr>
          <a:xfrm>
            <a:off x="6664569" y="2876696"/>
            <a:ext cx="0" cy="1385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winkelter Verbinder 189"/>
          <p:cNvCxnSpPr/>
          <p:nvPr/>
        </p:nvCxnSpPr>
        <p:spPr>
          <a:xfrm rot="16200000" flipV="1">
            <a:off x="4711550" y="2223944"/>
            <a:ext cx="488364" cy="29773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/>
          <p:nvPr/>
        </p:nvCxnSpPr>
        <p:spPr>
          <a:xfrm flipH="1">
            <a:off x="4810931" y="2426696"/>
            <a:ext cx="12682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winkelter Verbinder 201"/>
          <p:cNvCxnSpPr/>
          <p:nvPr/>
        </p:nvCxnSpPr>
        <p:spPr>
          <a:xfrm flipV="1">
            <a:off x="1915094" y="2277499"/>
            <a:ext cx="1818123" cy="994320"/>
          </a:xfrm>
          <a:prstGeom prst="bentConnector3">
            <a:avLst>
              <a:gd name="adj1" fmla="val 712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/>
          <p:nvPr/>
        </p:nvCxnSpPr>
        <p:spPr>
          <a:xfrm flipV="1">
            <a:off x="4059936" y="2578627"/>
            <a:ext cx="0" cy="3747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/>
          <p:nvPr/>
        </p:nvCxnSpPr>
        <p:spPr>
          <a:xfrm>
            <a:off x="4520921" y="1325127"/>
            <a:ext cx="0" cy="3535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/>
          <p:nvPr/>
        </p:nvCxnSpPr>
        <p:spPr>
          <a:xfrm>
            <a:off x="3919786" y="1470953"/>
            <a:ext cx="0" cy="2076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829677" y="3154913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3.3V Converter</a:t>
            </a:r>
            <a:endParaRPr lang="en-US" sz="1600" dirty="0"/>
          </a:p>
        </p:txBody>
      </p:sp>
      <p:sp>
        <p:nvSpPr>
          <p:cNvPr id="9" name="Rechteck 8"/>
          <p:cNvSpPr/>
          <p:nvPr/>
        </p:nvSpPr>
        <p:spPr>
          <a:xfrm>
            <a:off x="342010" y="1295401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PV1-8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5" name="Gerader Verbinder 234"/>
          <p:cNvCxnSpPr>
            <a:stCxn id="28" idx="3"/>
          </p:cNvCxnSpPr>
          <p:nvPr/>
        </p:nvCxnSpPr>
        <p:spPr>
          <a:xfrm>
            <a:off x="3028950" y="1470953"/>
            <a:ext cx="47665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feld 235"/>
          <p:cNvSpPr txBox="1"/>
          <p:nvPr/>
        </p:nvSpPr>
        <p:spPr>
          <a:xfrm>
            <a:off x="4883110" y="414761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/>
              <a:t>I-12V-IN</a:t>
            </a:r>
            <a:endParaRPr lang="en-US" sz="1000" i="1" dirty="0"/>
          </a:p>
        </p:txBody>
      </p:sp>
      <p:sp>
        <p:nvSpPr>
          <p:cNvPr id="237" name="Textfeld 236"/>
          <p:cNvSpPr txBox="1"/>
          <p:nvPr/>
        </p:nvSpPr>
        <p:spPr>
          <a:xfrm>
            <a:off x="5163560" y="241288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002060"/>
                </a:solidFill>
              </a:rPr>
              <a:t>I-12V-IN</a:t>
            </a:r>
            <a:endParaRPr lang="en-US" sz="1000" i="1" dirty="0">
              <a:solidFill>
                <a:srgbClr val="002060"/>
              </a:solidFill>
            </a:endParaRPr>
          </a:p>
        </p:txBody>
      </p:sp>
      <p:sp>
        <p:nvSpPr>
          <p:cNvPr id="238" name="Textfeld 237"/>
          <p:cNvSpPr txBox="1"/>
          <p:nvPr/>
        </p:nvSpPr>
        <p:spPr>
          <a:xfrm>
            <a:off x="5553030" y="2888326"/>
            <a:ext cx="604653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3.3V-EN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6110086" y="4024508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12V-EN</a:t>
            </a:r>
          </a:p>
        </p:txBody>
      </p:sp>
      <p:sp>
        <p:nvSpPr>
          <p:cNvPr id="240" name="Textfeld 239"/>
          <p:cNvSpPr txBox="1"/>
          <p:nvPr/>
        </p:nvSpPr>
        <p:spPr>
          <a:xfrm>
            <a:off x="891184" y="370277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+UB</a:t>
            </a:r>
          </a:p>
        </p:txBody>
      </p:sp>
      <p:sp>
        <p:nvSpPr>
          <p:cNvPr id="241" name="Textfeld 240"/>
          <p:cNvSpPr txBox="1"/>
          <p:nvPr/>
        </p:nvSpPr>
        <p:spPr>
          <a:xfrm>
            <a:off x="1284676" y="1245325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PVs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6905287" y="358786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+3.3V</a:t>
            </a:r>
          </a:p>
        </p:txBody>
      </p:sp>
      <p:sp>
        <p:nvSpPr>
          <p:cNvPr id="243" name="Textfeld 242"/>
          <p:cNvSpPr txBox="1"/>
          <p:nvPr/>
        </p:nvSpPr>
        <p:spPr>
          <a:xfrm>
            <a:off x="6931757" y="4492071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+12V</a:t>
            </a:r>
          </a:p>
        </p:txBody>
      </p:sp>
      <p:sp>
        <p:nvSpPr>
          <p:cNvPr id="244" name="Textfeld 243"/>
          <p:cNvSpPr txBox="1"/>
          <p:nvPr/>
        </p:nvSpPr>
        <p:spPr>
          <a:xfrm>
            <a:off x="4239361" y="83787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002060"/>
                </a:solidFill>
              </a:rPr>
              <a:t>+3.3V</a:t>
            </a:r>
          </a:p>
        </p:txBody>
      </p:sp>
      <p:sp>
        <p:nvSpPr>
          <p:cNvPr id="245" name="Textfeld 244"/>
          <p:cNvSpPr txBox="1"/>
          <p:nvPr/>
        </p:nvSpPr>
        <p:spPr>
          <a:xfrm>
            <a:off x="4501605" y="1138818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002060"/>
                </a:solidFill>
              </a:rPr>
              <a:t>+12V</a:t>
            </a:r>
          </a:p>
        </p:txBody>
      </p:sp>
      <p:sp>
        <p:nvSpPr>
          <p:cNvPr id="246" name="Textfeld 245"/>
          <p:cNvSpPr txBox="1"/>
          <p:nvPr/>
        </p:nvSpPr>
        <p:spPr>
          <a:xfrm>
            <a:off x="5793564" y="1554880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6"/>
                </a:solidFill>
              </a:rPr>
              <a:t>SPI</a:t>
            </a:r>
          </a:p>
        </p:txBody>
      </p:sp>
      <p:sp>
        <p:nvSpPr>
          <p:cNvPr id="247" name="Textfeld 246"/>
          <p:cNvSpPr txBox="1"/>
          <p:nvPr/>
        </p:nvSpPr>
        <p:spPr>
          <a:xfrm>
            <a:off x="5163636" y="222508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002060"/>
                </a:solidFill>
              </a:rPr>
              <a:t>I-3.3V-IN</a:t>
            </a:r>
            <a:endParaRPr lang="en-US" sz="1000" i="1" dirty="0">
              <a:solidFill>
                <a:srgbClr val="002060"/>
              </a:solidFill>
            </a:endParaRPr>
          </a:p>
        </p:txBody>
      </p:sp>
      <p:sp>
        <p:nvSpPr>
          <p:cNvPr id="248" name="Textfeld 247"/>
          <p:cNvSpPr txBox="1"/>
          <p:nvPr/>
        </p:nvSpPr>
        <p:spPr>
          <a:xfrm>
            <a:off x="2972472" y="5897418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FF0000"/>
                </a:solidFill>
              </a:rPr>
              <a:t>KS1-2-Delayed</a:t>
            </a:r>
          </a:p>
          <a:p>
            <a:endParaRPr lang="de-DE" sz="1000" i="1" dirty="0">
              <a:solidFill>
                <a:srgbClr val="FF0000"/>
              </a:solidFill>
            </a:endParaRPr>
          </a:p>
          <a:p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695307" y="2642915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PV-BUS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3209450" y="1234631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PV-BUS</a:t>
            </a:r>
          </a:p>
        </p:txBody>
      </p:sp>
      <p:sp>
        <p:nvSpPr>
          <p:cNvPr id="251" name="Textfeld 250"/>
          <p:cNvSpPr txBox="1"/>
          <p:nvPr/>
        </p:nvSpPr>
        <p:spPr>
          <a:xfrm>
            <a:off x="861204" y="485361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-UB</a:t>
            </a:r>
          </a:p>
        </p:txBody>
      </p:sp>
      <p:sp>
        <p:nvSpPr>
          <p:cNvPr id="252" name="Textfeld 251"/>
          <p:cNvSpPr txBox="1"/>
          <p:nvPr/>
        </p:nvSpPr>
        <p:spPr>
          <a:xfrm>
            <a:off x="4348013" y="2616991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002060"/>
                </a:solidFill>
              </a:rPr>
              <a:t>-UB</a:t>
            </a:r>
          </a:p>
        </p:txBody>
      </p:sp>
      <p:sp>
        <p:nvSpPr>
          <p:cNvPr id="253" name="Textfeld 252"/>
          <p:cNvSpPr txBox="1"/>
          <p:nvPr/>
        </p:nvSpPr>
        <p:spPr>
          <a:xfrm>
            <a:off x="3623073" y="2664937"/>
            <a:ext cx="506870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rgbClr val="002060"/>
                </a:solidFill>
              </a:rPr>
              <a:t>Temp</a:t>
            </a:r>
            <a:r>
              <a:rPr lang="de-DE" sz="1000" i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54" name="Textfeld 253"/>
          <p:cNvSpPr txBox="1"/>
          <p:nvPr/>
        </p:nvSpPr>
        <p:spPr>
          <a:xfrm rot="16200000">
            <a:off x="1573163" y="267607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002060"/>
                </a:solidFill>
              </a:rPr>
              <a:t>I-PV-IN</a:t>
            </a:r>
          </a:p>
        </p:txBody>
      </p:sp>
      <p:sp>
        <p:nvSpPr>
          <p:cNvPr id="255" name="Textfeld 254"/>
          <p:cNvSpPr txBox="1"/>
          <p:nvPr/>
        </p:nvSpPr>
        <p:spPr>
          <a:xfrm rot="16200000">
            <a:off x="1879515" y="442466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EN/DIS</a:t>
            </a:r>
          </a:p>
        </p:txBody>
      </p:sp>
      <p:cxnSp>
        <p:nvCxnSpPr>
          <p:cNvPr id="260" name="Gewinkelter Verbinder 259"/>
          <p:cNvCxnSpPr>
            <a:stCxn id="54" idx="3"/>
            <a:endCxn id="57" idx="1"/>
          </p:cNvCxnSpPr>
          <p:nvPr/>
        </p:nvCxnSpPr>
        <p:spPr>
          <a:xfrm flipV="1">
            <a:off x="4295136" y="3604913"/>
            <a:ext cx="412939" cy="925777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winkelter Verbinder 111"/>
          <p:cNvCxnSpPr>
            <a:endCxn id="58" idx="1"/>
          </p:cNvCxnSpPr>
          <p:nvPr/>
        </p:nvCxnSpPr>
        <p:spPr>
          <a:xfrm>
            <a:off x="4293956" y="4712512"/>
            <a:ext cx="414119" cy="1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hteck 262"/>
          <p:cNvSpPr/>
          <p:nvPr/>
        </p:nvSpPr>
        <p:spPr>
          <a:xfrm>
            <a:off x="7963545" y="4639882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+UB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7963545" y="5124269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-UB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1" name="Gewinkelter Verbinder 270"/>
          <p:cNvCxnSpPr/>
          <p:nvPr/>
        </p:nvCxnSpPr>
        <p:spPr>
          <a:xfrm flipV="1">
            <a:off x="5425435" y="4829788"/>
            <a:ext cx="2538110" cy="792577"/>
          </a:xfrm>
          <a:prstGeom prst="bentConnector3">
            <a:avLst>
              <a:gd name="adj1" fmla="val 8722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2509689" y="4212297"/>
            <a:ext cx="750698" cy="63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Power-switch</a:t>
            </a:r>
            <a:endParaRPr lang="en-US" sz="1400" dirty="0"/>
          </a:p>
        </p:txBody>
      </p:sp>
      <p:sp>
        <p:nvSpPr>
          <p:cNvPr id="29" name="Rechteck 28"/>
          <p:cNvSpPr/>
          <p:nvPr/>
        </p:nvSpPr>
        <p:spPr>
          <a:xfrm>
            <a:off x="7954594" y="6074084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KS1-2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KS3-4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21837" y="4004490"/>
            <a:ext cx="1080000" cy="90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Batteries</a:t>
            </a:r>
            <a:endParaRPr lang="de-DE" dirty="0"/>
          </a:p>
          <a:p>
            <a:pPr algn="ctr"/>
            <a:r>
              <a:rPr lang="de-DE" sz="1200" dirty="0"/>
              <a:t>2x parallel</a:t>
            </a:r>
            <a:endParaRPr lang="en-US" sz="1200" dirty="0"/>
          </a:p>
        </p:txBody>
      </p:sp>
      <p:cxnSp>
        <p:nvCxnSpPr>
          <p:cNvPr id="279" name="Gerade Verbindung mit Pfeil 278"/>
          <p:cNvCxnSpPr/>
          <p:nvPr/>
        </p:nvCxnSpPr>
        <p:spPr>
          <a:xfrm flipV="1">
            <a:off x="4366301" y="2573509"/>
            <a:ext cx="0" cy="26417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Ellipse 279"/>
          <p:cNvSpPr/>
          <p:nvPr/>
        </p:nvSpPr>
        <p:spPr>
          <a:xfrm>
            <a:off x="3451192" y="1426741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Ellipse 281"/>
          <p:cNvSpPr/>
          <p:nvPr/>
        </p:nvSpPr>
        <p:spPr>
          <a:xfrm>
            <a:off x="3868969" y="1421758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Ellipse 282"/>
          <p:cNvSpPr/>
          <p:nvPr/>
        </p:nvSpPr>
        <p:spPr>
          <a:xfrm>
            <a:off x="1217296" y="3764602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Ellipse 286"/>
          <p:cNvSpPr/>
          <p:nvPr/>
        </p:nvSpPr>
        <p:spPr>
          <a:xfrm>
            <a:off x="4318364" y="5151641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feld 291"/>
          <p:cNvSpPr txBox="1"/>
          <p:nvPr/>
        </p:nvSpPr>
        <p:spPr>
          <a:xfrm>
            <a:off x="4775285" y="1839121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ADC-EOC</a:t>
            </a:r>
          </a:p>
        </p:txBody>
      </p:sp>
      <p:sp>
        <p:nvSpPr>
          <p:cNvPr id="293" name="Textfeld 292"/>
          <p:cNvSpPr txBox="1"/>
          <p:nvPr/>
        </p:nvSpPr>
        <p:spPr>
          <a:xfrm>
            <a:off x="5185675" y="510906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-UB</a:t>
            </a:r>
          </a:p>
        </p:txBody>
      </p:sp>
      <p:sp>
        <p:nvSpPr>
          <p:cNvPr id="294" name="Textfeld 293"/>
          <p:cNvSpPr txBox="1"/>
          <p:nvPr/>
        </p:nvSpPr>
        <p:spPr>
          <a:xfrm>
            <a:off x="5180281" y="5431063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+UB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7963545" y="5596831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BAT-OK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0" name="Textfeld 299"/>
          <p:cNvSpPr txBox="1"/>
          <p:nvPr/>
        </p:nvSpPr>
        <p:spPr>
          <a:xfrm rot="16200000">
            <a:off x="3090179" y="2954445"/>
            <a:ext cx="506870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de-DE" sz="1000" i="1" dirty="0" err="1"/>
              <a:t>Temp</a:t>
            </a:r>
            <a:r>
              <a:rPr lang="de-DE" sz="1000" i="1" dirty="0"/>
              <a:t>.</a:t>
            </a:r>
          </a:p>
        </p:txBody>
      </p:sp>
      <p:sp>
        <p:nvSpPr>
          <p:cNvPr id="305" name="Textfeld 304"/>
          <p:cNvSpPr txBox="1"/>
          <p:nvPr/>
        </p:nvSpPr>
        <p:spPr>
          <a:xfrm>
            <a:off x="5151643" y="572796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BAT-OK</a:t>
            </a:r>
          </a:p>
        </p:txBody>
      </p:sp>
      <p:cxnSp>
        <p:nvCxnSpPr>
          <p:cNvPr id="220" name="Gewinkelter Verbinder 219"/>
          <p:cNvCxnSpPr/>
          <p:nvPr/>
        </p:nvCxnSpPr>
        <p:spPr>
          <a:xfrm rot="10800000">
            <a:off x="4520922" y="1333326"/>
            <a:ext cx="3178329" cy="3015907"/>
          </a:xfrm>
          <a:prstGeom prst="bentConnector3">
            <a:avLst>
              <a:gd name="adj1" fmla="val 2242"/>
            </a:avLst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2871749" y="5839426"/>
            <a:ext cx="101633" cy="102022"/>
          </a:xfrm>
          <a:prstGeom prst="ellipse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Gewinkelter Verbinder 215"/>
          <p:cNvCxnSpPr>
            <a:endCxn id="149" idx="0"/>
          </p:cNvCxnSpPr>
          <p:nvPr/>
        </p:nvCxnSpPr>
        <p:spPr>
          <a:xfrm rot="10800000">
            <a:off x="4273218" y="1678628"/>
            <a:ext cx="2950543" cy="1926285"/>
          </a:xfrm>
          <a:prstGeom prst="bentConnector4">
            <a:avLst>
              <a:gd name="adj1" fmla="val 561"/>
              <a:gd name="adj2" fmla="val 132279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Ellipse 287"/>
          <p:cNvSpPr/>
          <p:nvPr/>
        </p:nvSpPr>
        <p:spPr>
          <a:xfrm>
            <a:off x="7163271" y="3548976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Ellipse 288"/>
          <p:cNvSpPr/>
          <p:nvPr/>
        </p:nvSpPr>
        <p:spPr>
          <a:xfrm>
            <a:off x="7591268" y="4296644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Ellipse 306"/>
          <p:cNvSpPr/>
          <p:nvPr/>
        </p:nvSpPr>
        <p:spPr>
          <a:xfrm>
            <a:off x="5054804" y="2567438"/>
            <a:ext cx="101633" cy="1020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Ellipse 307"/>
          <p:cNvSpPr/>
          <p:nvPr/>
        </p:nvSpPr>
        <p:spPr>
          <a:xfrm>
            <a:off x="4903156" y="2383411"/>
            <a:ext cx="101633" cy="1020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Ellipse 308"/>
          <p:cNvSpPr/>
          <p:nvPr/>
        </p:nvSpPr>
        <p:spPr>
          <a:xfrm>
            <a:off x="1880478" y="3228380"/>
            <a:ext cx="101633" cy="1020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6721924" y="277946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3V3-Res</a:t>
            </a:r>
          </a:p>
        </p:txBody>
      </p:sp>
      <p:sp>
        <p:nvSpPr>
          <p:cNvPr id="311" name="Textfeld 310"/>
          <p:cNvSpPr txBox="1"/>
          <p:nvPr/>
        </p:nvSpPr>
        <p:spPr>
          <a:xfrm rot="16200000">
            <a:off x="7091520" y="25894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12V-Res</a:t>
            </a:r>
          </a:p>
        </p:txBody>
      </p:sp>
      <p:sp>
        <p:nvSpPr>
          <p:cNvPr id="312" name="Textfeld 311"/>
          <p:cNvSpPr txBox="1"/>
          <p:nvPr/>
        </p:nvSpPr>
        <p:spPr>
          <a:xfrm>
            <a:off x="3232134" y="226179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002060"/>
                </a:solidFill>
              </a:rPr>
              <a:t>I-PV-IN</a:t>
            </a:r>
          </a:p>
        </p:txBody>
      </p:sp>
      <p:cxnSp>
        <p:nvCxnSpPr>
          <p:cNvPr id="93" name="Gerade Verbindung mit Pfeil 92"/>
          <p:cNvCxnSpPr>
            <a:endCxn id="47" idx="0"/>
          </p:cNvCxnSpPr>
          <p:nvPr/>
        </p:nvCxnSpPr>
        <p:spPr>
          <a:xfrm>
            <a:off x="2653216" y="2173625"/>
            <a:ext cx="0" cy="65187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2602399" y="2125995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hteck 312"/>
          <p:cNvSpPr/>
          <p:nvPr/>
        </p:nvSpPr>
        <p:spPr>
          <a:xfrm>
            <a:off x="469192" y="6260322"/>
            <a:ext cx="1604120" cy="25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GND</a:t>
            </a:r>
            <a:endParaRPr lang="en-US" sz="1400" dirty="0"/>
          </a:p>
        </p:txBody>
      </p:sp>
      <p:cxnSp>
        <p:nvCxnSpPr>
          <p:cNvPr id="315" name="Gerade Verbindung mit Pfeil 314"/>
          <p:cNvCxnSpPr>
            <a:stCxn id="34" idx="2"/>
          </p:cNvCxnSpPr>
          <p:nvPr/>
        </p:nvCxnSpPr>
        <p:spPr>
          <a:xfrm>
            <a:off x="844541" y="6115426"/>
            <a:ext cx="0" cy="13865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mit Pfeil 316"/>
          <p:cNvCxnSpPr>
            <a:stCxn id="52" idx="2"/>
          </p:cNvCxnSpPr>
          <p:nvPr/>
        </p:nvCxnSpPr>
        <p:spPr>
          <a:xfrm flipH="1">
            <a:off x="1695651" y="6115426"/>
            <a:ext cx="2312" cy="13865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69192" y="5478640"/>
            <a:ext cx="750698" cy="63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Power-switch</a:t>
            </a:r>
            <a:endParaRPr lang="en-US" sz="1400" dirty="0"/>
          </a:p>
        </p:txBody>
      </p:sp>
      <p:sp>
        <p:nvSpPr>
          <p:cNvPr id="28" name="Rechteck 27"/>
          <p:cNvSpPr/>
          <p:nvPr/>
        </p:nvSpPr>
        <p:spPr>
          <a:xfrm>
            <a:off x="1948950" y="1020953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MPPTs</a:t>
            </a:r>
          </a:p>
          <a:p>
            <a:pPr algn="ctr"/>
            <a:r>
              <a:rPr lang="de-DE" sz="1200" dirty="0"/>
              <a:t>8x</a:t>
            </a:r>
            <a:endParaRPr lang="en-US" sz="1200" dirty="0"/>
          </a:p>
        </p:txBody>
      </p:sp>
      <p:cxnSp>
        <p:nvCxnSpPr>
          <p:cNvPr id="319" name="Gewinkelter Verbinder 318"/>
          <p:cNvCxnSpPr>
            <a:stCxn id="283" idx="6"/>
          </p:cNvCxnSpPr>
          <p:nvPr/>
        </p:nvCxnSpPr>
        <p:spPr>
          <a:xfrm>
            <a:off x="1318929" y="3815613"/>
            <a:ext cx="1566109" cy="383984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feld 323"/>
          <p:cNvSpPr txBox="1"/>
          <p:nvPr/>
        </p:nvSpPr>
        <p:spPr>
          <a:xfrm>
            <a:off x="2517663" y="392999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>
                    <a:lumMod val="75000"/>
                  </a:schemeClr>
                </a:solidFill>
              </a:rPr>
              <a:t>+UB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7954594" y="6254084"/>
            <a:ext cx="7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/>
          <p:cNvCxnSpPr/>
          <p:nvPr/>
        </p:nvCxnSpPr>
        <p:spPr>
          <a:xfrm>
            <a:off x="1191838" y="5179401"/>
            <a:ext cx="0" cy="14206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winkelter Verbinder 260"/>
          <p:cNvCxnSpPr>
            <a:endCxn id="34" idx="0"/>
          </p:cNvCxnSpPr>
          <p:nvPr/>
        </p:nvCxnSpPr>
        <p:spPr>
          <a:xfrm rot="10800000" flipV="1">
            <a:off x="844542" y="5331136"/>
            <a:ext cx="445019" cy="147503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winkelter Verbinder 264"/>
          <p:cNvCxnSpPr>
            <a:endCxn id="52" idx="0"/>
          </p:cNvCxnSpPr>
          <p:nvPr/>
        </p:nvCxnSpPr>
        <p:spPr>
          <a:xfrm>
            <a:off x="1284151" y="5331137"/>
            <a:ext cx="413812" cy="147503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winkelter Verbinder 271"/>
          <p:cNvCxnSpPr/>
          <p:nvPr/>
        </p:nvCxnSpPr>
        <p:spPr>
          <a:xfrm rot="10800000">
            <a:off x="1346084" y="4982853"/>
            <a:ext cx="1488241" cy="218837"/>
          </a:xfrm>
          <a:prstGeom prst="bentConnector3">
            <a:avLst>
              <a:gd name="adj1" fmla="val 733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Ellipse 168"/>
          <p:cNvSpPr/>
          <p:nvPr/>
        </p:nvSpPr>
        <p:spPr>
          <a:xfrm>
            <a:off x="1142454" y="5286819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Gerader Verbinder 171"/>
          <p:cNvCxnSpPr/>
          <p:nvPr/>
        </p:nvCxnSpPr>
        <p:spPr>
          <a:xfrm>
            <a:off x="1344839" y="5179401"/>
            <a:ext cx="0" cy="14206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4" idx="2"/>
          </p:cNvCxnSpPr>
          <p:nvPr/>
        </p:nvCxnSpPr>
        <p:spPr>
          <a:xfrm>
            <a:off x="1261837" y="4904490"/>
            <a:ext cx="0" cy="7937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1187450" y="4983869"/>
            <a:ext cx="16197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1187450" y="4964819"/>
            <a:ext cx="0" cy="1056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1346245" y="4983869"/>
            <a:ext cx="0" cy="10893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1184811" y="5057590"/>
            <a:ext cx="79330" cy="127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Ellipse 283"/>
          <p:cNvSpPr/>
          <p:nvPr/>
        </p:nvSpPr>
        <p:spPr>
          <a:xfrm>
            <a:off x="1218525" y="4924394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Ellipse 184"/>
          <p:cNvSpPr/>
          <p:nvPr/>
        </p:nvSpPr>
        <p:spPr>
          <a:xfrm>
            <a:off x="1305597" y="4924394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Ellipse 186"/>
          <p:cNvSpPr/>
          <p:nvPr/>
        </p:nvSpPr>
        <p:spPr>
          <a:xfrm>
            <a:off x="1294437" y="5286819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1142455" y="5045828"/>
            <a:ext cx="333822" cy="204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r Verbinder 255"/>
          <p:cNvCxnSpPr/>
          <p:nvPr/>
        </p:nvCxnSpPr>
        <p:spPr>
          <a:xfrm>
            <a:off x="1333146" y="5057590"/>
            <a:ext cx="79330" cy="127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winkelter Verbinder 290"/>
          <p:cNvCxnSpPr>
            <a:endCxn id="59" idx="3"/>
          </p:cNvCxnSpPr>
          <p:nvPr/>
        </p:nvCxnSpPr>
        <p:spPr>
          <a:xfrm rot="10800000">
            <a:off x="1476278" y="5148132"/>
            <a:ext cx="6480273" cy="1201868"/>
          </a:xfrm>
          <a:prstGeom prst="bentConnector3">
            <a:avLst>
              <a:gd name="adj1" fmla="val 865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r Verbinder 67"/>
          <p:cNvCxnSpPr>
            <a:stCxn id="287" idx="4"/>
            <a:endCxn id="264" idx="1"/>
          </p:cNvCxnSpPr>
          <p:nvPr/>
        </p:nvCxnSpPr>
        <p:spPr>
          <a:xfrm rot="16200000" flipH="1">
            <a:off x="6141060" y="3481784"/>
            <a:ext cx="50606" cy="3594364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Ellipse 208"/>
          <p:cNvSpPr/>
          <p:nvPr/>
        </p:nvSpPr>
        <p:spPr>
          <a:xfrm>
            <a:off x="2831342" y="3774456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hteck 212"/>
          <p:cNvSpPr/>
          <p:nvPr/>
        </p:nvSpPr>
        <p:spPr>
          <a:xfrm>
            <a:off x="5990291" y="5899447"/>
            <a:ext cx="729002" cy="39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 Min </a:t>
            </a:r>
            <a:br>
              <a:rPr lang="de-DE" sz="1200" dirty="0"/>
            </a:br>
            <a:r>
              <a:rPr lang="de-DE" sz="1200" dirty="0" err="1"/>
              <a:t>Timer</a:t>
            </a:r>
            <a:endParaRPr lang="en-US" sz="1200" dirty="0"/>
          </a:p>
        </p:txBody>
      </p:sp>
      <p:cxnSp>
        <p:nvCxnSpPr>
          <p:cNvPr id="77" name="Gewinkelter Verbinder 76"/>
          <p:cNvCxnSpPr>
            <a:endCxn id="213" idx="3"/>
          </p:cNvCxnSpPr>
          <p:nvPr/>
        </p:nvCxnSpPr>
        <p:spPr>
          <a:xfrm rot="10800000">
            <a:off x="6719293" y="6097620"/>
            <a:ext cx="1229320" cy="6981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/>
          <p:cNvSpPr txBox="1"/>
          <p:nvPr/>
        </p:nvSpPr>
        <p:spPr>
          <a:xfrm>
            <a:off x="1716522" y="5109086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FF0000"/>
                </a:solidFill>
              </a:rPr>
              <a:t>KS3-4</a:t>
            </a:r>
          </a:p>
          <a:p>
            <a:endParaRPr lang="de-DE" sz="1000" i="1" dirty="0">
              <a:solidFill>
                <a:srgbClr val="FF0000"/>
              </a:solidFill>
            </a:endParaRPr>
          </a:p>
          <a:p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222" name="Textfeld 221"/>
          <p:cNvSpPr txBox="1"/>
          <p:nvPr/>
        </p:nvSpPr>
        <p:spPr>
          <a:xfrm>
            <a:off x="6756933" y="5905355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FF0000"/>
                </a:solidFill>
              </a:rPr>
              <a:t>KS1-2</a:t>
            </a:r>
          </a:p>
          <a:p>
            <a:endParaRPr lang="de-DE" sz="1000" i="1" dirty="0">
              <a:solidFill>
                <a:srgbClr val="FF0000"/>
              </a:solidFill>
            </a:endParaRPr>
          </a:p>
          <a:p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4483628" y="6136618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rgbClr val="FF0000"/>
                </a:solidFill>
              </a:rPr>
              <a:t>KS3-4</a:t>
            </a:r>
          </a:p>
          <a:p>
            <a:endParaRPr lang="de-DE" sz="1000" i="1" dirty="0">
              <a:solidFill>
                <a:srgbClr val="FF0000"/>
              </a:solidFill>
            </a:endParaRPr>
          </a:p>
          <a:p>
            <a:endParaRPr lang="en-US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Blockdiagram	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MTB</a:t>
            </a:r>
          </a:p>
        </p:txBody>
      </p:sp>
      <p:sp>
        <p:nvSpPr>
          <p:cNvPr id="4" name="Rechteck 3"/>
          <p:cNvSpPr/>
          <p:nvPr/>
        </p:nvSpPr>
        <p:spPr>
          <a:xfrm>
            <a:off x="1184711" y="1863882"/>
            <a:ext cx="4855604" cy="4378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050280" y="283408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Driver</a:t>
            </a:r>
            <a:br>
              <a:rPr lang="de-DE" dirty="0"/>
            </a:br>
            <a:r>
              <a:rPr lang="de-DE" sz="1200" dirty="0"/>
              <a:t>MC74LCX244</a:t>
            </a:r>
            <a:endParaRPr lang="en-US" sz="1200" dirty="0"/>
          </a:p>
        </p:txBody>
      </p:sp>
      <p:sp>
        <p:nvSpPr>
          <p:cNvPr id="6" name="Rechteck 5"/>
          <p:cNvSpPr/>
          <p:nvPr/>
        </p:nvSpPr>
        <p:spPr>
          <a:xfrm>
            <a:off x="7965831" y="3097850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PWM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965831" y="1432252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02052" y="3081479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6x PWM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  <a:endCxn id="5" idx="3"/>
          </p:cNvCxnSpPr>
          <p:nvPr/>
        </p:nvCxnSpPr>
        <p:spPr>
          <a:xfrm flipH="1">
            <a:off x="4130280" y="3277850"/>
            <a:ext cx="3835551" cy="6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359965" y="5033609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Coil X</a:t>
            </a:r>
            <a:br>
              <a:rPr lang="de-DE" dirty="0"/>
            </a:br>
            <a:endParaRPr lang="en-US" sz="1200" dirty="0"/>
          </a:p>
        </p:txBody>
      </p:sp>
      <p:sp>
        <p:nvSpPr>
          <p:cNvPr id="11" name="Rechteck 10"/>
          <p:cNvSpPr/>
          <p:nvPr/>
        </p:nvSpPr>
        <p:spPr>
          <a:xfrm>
            <a:off x="3050280" y="5033609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Coil Y</a:t>
            </a:r>
            <a:br>
              <a:rPr lang="de-DE" dirty="0"/>
            </a:br>
            <a:endParaRPr lang="en-US" sz="1200" dirty="0"/>
          </a:p>
        </p:txBody>
      </p:sp>
      <p:sp>
        <p:nvSpPr>
          <p:cNvPr id="12" name="Rechteck 11"/>
          <p:cNvSpPr/>
          <p:nvPr/>
        </p:nvSpPr>
        <p:spPr>
          <a:xfrm>
            <a:off x="3050280" y="1167660"/>
            <a:ext cx="1080000" cy="90000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VDD</a:t>
            </a:r>
            <a:br>
              <a:rPr lang="de-DE" dirty="0"/>
            </a:br>
            <a:r>
              <a:rPr lang="de-DE" sz="1400" dirty="0"/>
              <a:t>MAX892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4740595" y="5006772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Coil Z</a:t>
            </a:r>
            <a:br>
              <a:rPr lang="de-DE" dirty="0"/>
            </a:br>
            <a:endParaRPr lang="en-US" sz="1200" dirty="0"/>
          </a:p>
        </p:txBody>
      </p:sp>
      <p:cxnSp>
        <p:nvCxnSpPr>
          <p:cNvPr id="14" name="Gerade Verbindung mit Pfeil 13"/>
          <p:cNvCxnSpPr>
            <a:stCxn id="7" idx="1"/>
            <a:endCxn id="12" idx="3"/>
          </p:cNvCxnSpPr>
          <p:nvPr/>
        </p:nvCxnSpPr>
        <p:spPr>
          <a:xfrm flipH="1">
            <a:off x="4130280" y="1612252"/>
            <a:ext cx="3835551" cy="5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236639" y="1404551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Enable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 rot="5400000">
            <a:off x="2098793" y="3756156"/>
            <a:ext cx="1299531" cy="12553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/>
          <p:nvPr/>
        </p:nvCxnSpPr>
        <p:spPr>
          <a:xfrm rot="16200000" flipH="1">
            <a:off x="3781788" y="3750567"/>
            <a:ext cx="1272693" cy="12397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11" idx="0"/>
          </p:cNvCxnSpPr>
          <p:nvPr/>
        </p:nvCxnSpPr>
        <p:spPr>
          <a:xfrm>
            <a:off x="3590280" y="3734081"/>
            <a:ext cx="0" cy="1299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306179" y="227440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VDD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45460" y="1432252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3.3V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winkelter Verbinder 25"/>
          <p:cNvCxnSpPr>
            <a:stCxn id="20" idx="3"/>
            <a:endCxn id="12" idx="1"/>
          </p:cNvCxnSpPr>
          <p:nvPr/>
        </p:nvCxnSpPr>
        <p:spPr>
          <a:xfrm>
            <a:off x="1065460" y="1612252"/>
            <a:ext cx="1984820" cy="5408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154504" y="1371819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2"/>
                </a:solidFill>
              </a:rPr>
              <a:t>+3.3V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fld id="{970B3220-EC6A-4067-BA11-DE4AC6E7E199}" type="datetime9">
              <a:rPr lang="de-DE" smtClean="0"/>
              <a:t>30.11.2019 15:30:26</a:t>
            </a:fld>
            <a:endParaRPr lang="en-US" dirty="0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3" name="Textfeld 32"/>
          <p:cNvSpPr txBox="1"/>
          <p:nvPr/>
        </p:nvSpPr>
        <p:spPr>
          <a:xfrm>
            <a:off x="2396718" y="4137624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PWM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236639" y="4137624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PWM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 rot="16200000">
            <a:off x="3269696" y="4510970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PWM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2466975" y="1863882"/>
            <a:ext cx="4405552" cy="2976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Blockdiagram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 </a:t>
            </a:r>
            <a:r>
              <a:rPr lang="de-DE" dirty="0" err="1"/>
              <a:t>module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50280" y="283408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ATMEGA128L</a:t>
            </a:r>
            <a:endParaRPr lang="en-US" sz="1200" dirty="0"/>
          </a:p>
        </p:txBody>
      </p:sp>
      <p:sp>
        <p:nvSpPr>
          <p:cNvPr id="5" name="Rechteck 4"/>
          <p:cNvSpPr/>
          <p:nvPr/>
        </p:nvSpPr>
        <p:spPr>
          <a:xfrm>
            <a:off x="7965831" y="2888343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UART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COM1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65831" y="3363701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COM1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>
            <a:stCxn id="5" idx="1"/>
          </p:cNvCxnSpPr>
          <p:nvPr/>
        </p:nvCxnSpPr>
        <p:spPr>
          <a:xfrm flipH="1">
            <a:off x="4130280" y="3068343"/>
            <a:ext cx="3835551" cy="1638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013206" y="1031309"/>
            <a:ext cx="1080000" cy="90000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VDD</a:t>
            </a:r>
            <a:br>
              <a:rPr lang="de-DE" dirty="0"/>
            </a:br>
            <a:r>
              <a:rPr lang="de-DE" sz="1400" dirty="0"/>
              <a:t>MAX892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342010" y="1304545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3.3V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965831" y="531734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ANT-B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42010" y="1817078"/>
            <a:ext cx="720000" cy="360000"/>
          </a:xfrm>
          <a:prstGeom prst="rect">
            <a:avLst/>
          </a:prstGeom>
          <a:solidFill>
            <a:srgbClr val="F87614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12V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064348" y="504246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RF-Module</a:t>
            </a:r>
            <a:endParaRPr lang="en-US" sz="1200" dirty="0"/>
          </a:p>
        </p:txBody>
      </p:sp>
      <p:cxnSp>
        <p:nvCxnSpPr>
          <p:cNvPr id="13" name="Gewinkelter Verbinder 12"/>
          <p:cNvCxnSpPr>
            <a:stCxn id="6" idx="1"/>
            <a:endCxn id="4" idx="3"/>
          </p:cNvCxnSpPr>
          <p:nvPr/>
        </p:nvCxnSpPr>
        <p:spPr>
          <a:xfrm rot="10800000">
            <a:off x="4130281" y="3284081"/>
            <a:ext cx="3835551" cy="259620"/>
          </a:xfrm>
          <a:prstGeom prst="bentConnector3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2"/>
            <a:endCxn id="12" idx="0"/>
          </p:cNvCxnSpPr>
          <p:nvPr/>
        </p:nvCxnSpPr>
        <p:spPr>
          <a:xfrm>
            <a:off x="3590280" y="3734081"/>
            <a:ext cx="14068" cy="13083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r Verbinder 17"/>
          <p:cNvCxnSpPr>
            <a:stCxn id="12" idx="3"/>
            <a:endCxn id="10" idx="1"/>
          </p:cNvCxnSpPr>
          <p:nvPr/>
        </p:nvCxnSpPr>
        <p:spPr>
          <a:xfrm>
            <a:off x="4144348" y="5492467"/>
            <a:ext cx="3821483" cy="4879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9" idx="3"/>
            <a:endCxn id="8" idx="1"/>
          </p:cNvCxnSpPr>
          <p:nvPr/>
        </p:nvCxnSpPr>
        <p:spPr>
          <a:xfrm flipV="1">
            <a:off x="1062010" y="1481309"/>
            <a:ext cx="1951196" cy="3236"/>
          </a:xfrm>
          <a:prstGeom prst="bentConnector3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56016" y="22662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VDD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fld id="{1BAD2317-178E-4394-9B19-0982BCD09601}" type="datetime9">
              <a:rPr lang="de-DE" smtClean="0"/>
              <a:t>30.11.2019 15:30:26</a:t>
            </a:fld>
            <a:endParaRPr lang="en-US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r>
              <a:rPr lang="en-US" dirty="0"/>
              <a:t>CubeSat DISCO – Architecture V0.2</a:t>
            </a: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  <a:p>
            <a:fld id="{18CF9B74-B875-4533-84AA-7A09FB506857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9" name="Rechteck 28"/>
          <p:cNvSpPr/>
          <p:nvPr/>
        </p:nvSpPr>
        <p:spPr>
          <a:xfrm>
            <a:off x="7965831" y="4071510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Burn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wires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617927" y="37981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Power-switches</a:t>
            </a:r>
            <a:endParaRPr lang="en-US" sz="1200" dirty="0"/>
          </a:p>
        </p:txBody>
      </p:sp>
      <p:cxnSp>
        <p:nvCxnSpPr>
          <p:cNvPr id="41" name="Gewinkelter Verbinder 40"/>
          <p:cNvCxnSpPr>
            <a:endCxn id="39" idx="1"/>
          </p:cNvCxnSpPr>
          <p:nvPr/>
        </p:nvCxnSpPr>
        <p:spPr>
          <a:xfrm>
            <a:off x="4144348" y="3498611"/>
            <a:ext cx="1473579" cy="7495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3"/>
            <a:endCxn id="29" idx="1"/>
          </p:cNvCxnSpPr>
          <p:nvPr/>
        </p:nvCxnSpPr>
        <p:spPr>
          <a:xfrm>
            <a:off x="6697927" y="4248114"/>
            <a:ext cx="1267904" cy="339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7965831" y="1939241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UART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COM2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7965831" y="2416372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COM1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110021" y="423322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4x PGPIO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924565" y="4039263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4x GPIO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34768" y="2855232"/>
            <a:ext cx="8354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4">
                    <a:lumMod val="50000"/>
                  </a:schemeClr>
                </a:solidFill>
              </a:rPr>
              <a:t>COM1-UART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6062690" y="334649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COM1-GPIO</a:t>
            </a:r>
          </a:p>
        </p:txBody>
      </p:sp>
      <p:sp>
        <p:nvSpPr>
          <p:cNvPr id="54" name="Textfeld 53"/>
          <p:cNvSpPr txBox="1"/>
          <p:nvPr/>
        </p:nvSpPr>
        <p:spPr>
          <a:xfrm rot="16200000">
            <a:off x="3342200" y="4118392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6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849188" y="5267558"/>
            <a:ext cx="102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accent4">
                    <a:lumMod val="50000"/>
                  </a:schemeClr>
                </a:solidFill>
              </a:rPr>
              <a:t>50</a:t>
            </a:r>
            <a:r>
              <a:rPr lang="el-GR" sz="1000" i="1" dirty="0">
                <a:solidFill>
                  <a:schemeClr val="accent4">
                    <a:lumMod val="50000"/>
                  </a:schemeClr>
                </a:solidFill>
              </a:rPr>
              <a:t>Ω</a:t>
            </a:r>
            <a:r>
              <a:rPr lang="de-DE" sz="1000" i="1" dirty="0">
                <a:solidFill>
                  <a:schemeClr val="accent4">
                    <a:lumMod val="50000"/>
                  </a:schemeClr>
                </a:solidFill>
              </a:rPr>
              <a:t>-HF-</a:t>
            </a:r>
            <a:r>
              <a:rPr lang="de-DE" sz="1000" i="1" dirty="0" err="1">
                <a:solidFill>
                  <a:schemeClr val="accent4">
                    <a:lumMod val="50000"/>
                  </a:schemeClr>
                </a:solidFill>
              </a:rPr>
              <a:t>Coax</a:t>
            </a:r>
            <a:endParaRPr lang="de-DE" sz="1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038591" y="1257496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/>
                </a:solidFill>
              </a:rPr>
              <a:t>+3.3V</a:t>
            </a:r>
          </a:p>
        </p:txBody>
      </p:sp>
      <p:sp>
        <p:nvSpPr>
          <p:cNvPr id="63" name="Rechteck 62"/>
          <p:cNvSpPr/>
          <p:nvPr/>
        </p:nvSpPr>
        <p:spPr>
          <a:xfrm>
            <a:off x="1207176" y="504130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5V</a:t>
            </a:r>
            <a:br>
              <a:rPr lang="de-DE" sz="1600" dirty="0"/>
            </a:br>
            <a:r>
              <a:rPr lang="de-DE" sz="1600" dirty="0"/>
              <a:t>Converter</a:t>
            </a:r>
            <a:endParaRPr lang="en-US" sz="1600" dirty="0"/>
          </a:p>
        </p:txBody>
      </p:sp>
      <p:sp>
        <p:nvSpPr>
          <p:cNvPr id="64" name="Rechteck 63"/>
          <p:cNvSpPr/>
          <p:nvPr/>
        </p:nvSpPr>
        <p:spPr>
          <a:xfrm>
            <a:off x="1206975" y="3565052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OC-</a:t>
            </a:r>
            <a:r>
              <a:rPr lang="de-DE" sz="1600" dirty="0" err="1"/>
              <a:t>protection</a:t>
            </a:r>
            <a:endParaRPr lang="en-US" sz="1600" dirty="0"/>
          </a:p>
        </p:txBody>
      </p:sp>
      <p:cxnSp>
        <p:nvCxnSpPr>
          <p:cNvPr id="66" name="Gewinkelter Verbinder 65"/>
          <p:cNvCxnSpPr>
            <a:endCxn id="64" idx="0"/>
          </p:cNvCxnSpPr>
          <p:nvPr/>
        </p:nvCxnSpPr>
        <p:spPr>
          <a:xfrm rot="16200000" flipH="1">
            <a:off x="705102" y="2523179"/>
            <a:ext cx="208374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r Verbinder 67"/>
          <p:cNvCxnSpPr>
            <a:stCxn id="64" idx="2"/>
            <a:endCxn id="63" idx="0"/>
          </p:cNvCxnSpPr>
          <p:nvPr/>
        </p:nvCxnSpPr>
        <p:spPr>
          <a:xfrm rot="16200000" flipH="1">
            <a:off x="1458948" y="4753078"/>
            <a:ext cx="576254" cy="201"/>
          </a:xfrm>
          <a:prstGeom prst="bentConnector3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r Verbinder 69"/>
          <p:cNvCxnSpPr>
            <a:stCxn id="64" idx="3"/>
            <a:endCxn id="4" idx="1"/>
          </p:cNvCxnSpPr>
          <p:nvPr/>
        </p:nvCxnSpPr>
        <p:spPr>
          <a:xfrm flipV="1">
            <a:off x="2286975" y="3284081"/>
            <a:ext cx="763305" cy="73097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3" idx="3"/>
            <a:endCxn id="12" idx="1"/>
          </p:cNvCxnSpPr>
          <p:nvPr/>
        </p:nvCxnSpPr>
        <p:spPr>
          <a:xfrm>
            <a:off x="2287176" y="5491306"/>
            <a:ext cx="777172" cy="1161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/>
          <p:nvPr/>
        </p:nvCxnSpPr>
        <p:spPr>
          <a:xfrm rot="5400000">
            <a:off x="2158072" y="4204583"/>
            <a:ext cx="1486637" cy="52487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H="1" flipV="1">
            <a:off x="2287176" y="5200891"/>
            <a:ext cx="3646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 rot="16200000">
            <a:off x="1388934" y="298117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/>
                </a:solidFill>
              </a:rPr>
              <a:t>+3.3V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1004758" y="460392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/>
                </a:solidFill>
              </a:rPr>
              <a:t>+12V-Fused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2426413" y="5268155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2"/>
                </a:solidFill>
              </a:rPr>
              <a:t>+5V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2614463" y="424811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Enable</a:t>
            </a:r>
            <a:endParaRPr lang="de-DE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 rot="16200000">
            <a:off x="2162754" y="3526455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OC-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Indicator</a:t>
            </a:r>
            <a:endParaRPr lang="de-DE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1696156" y="1430295"/>
            <a:ext cx="101633" cy="1020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/>
          <p:cNvSpPr/>
          <p:nvPr/>
        </p:nvSpPr>
        <p:spPr>
          <a:xfrm>
            <a:off x="7965831" y="1433256"/>
            <a:ext cx="72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RBF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winkelter Verbinder 92"/>
          <p:cNvCxnSpPr>
            <a:stCxn id="91" idx="1"/>
          </p:cNvCxnSpPr>
          <p:nvPr/>
        </p:nvCxnSpPr>
        <p:spPr>
          <a:xfrm rot="10800000" flipV="1">
            <a:off x="4130281" y="1613255"/>
            <a:ext cx="3835551" cy="127508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5028007" y="267769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RBF</a:t>
            </a:r>
          </a:p>
        </p:txBody>
      </p:sp>
    </p:spTree>
    <p:extLst>
      <p:ext uri="{BB962C8B-B14F-4D97-AF65-F5344CB8AC3E}">
        <p14:creationId xmlns:p14="http://schemas.microsoft.com/office/powerpoint/2010/main" val="281952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576</Words>
  <Application>Microsoft Office PowerPoint</Application>
  <PresentationFormat>On-screen Show (4:3)</PresentationFormat>
  <Paragraphs>369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Architecture </vt:lpstr>
      <vt:lpstr>Definitions </vt:lpstr>
      <vt:lpstr>Definitions </vt:lpstr>
      <vt:lpstr>Blockdiagram </vt:lpstr>
      <vt:lpstr>Blockdiagram </vt:lpstr>
      <vt:lpstr>Blockdiagram </vt:lpstr>
      <vt:lpstr>Blockdiagram</vt:lpstr>
      <vt:lpstr>Blockdiagram </vt:lpstr>
      <vt:lpstr>Blockdiagram</vt:lpstr>
      <vt:lpstr>Blockdiagram</vt:lpstr>
      <vt:lpstr>Block diagram 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asinn</dc:creator>
  <cp:lastModifiedBy>Jan Pac</cp:lastModifiedBy>
  <cp:revision>113</cp:revision>
  <dcterms:created xsi:type="dcterms:W3CDTF">2017-06-30T10:48:04Z</dcterms:created>
  <dcterms:modified xsi:type="dcterms:W3CDTF">2019-11-30T14:30:27Z</dcterms:modified>
</cp:coreProperties>
</file>