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BE6D36-5C39-42D0-8E7D-B2647E8D1E7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7280" y="1167480"/>
            <a:ext cx="9071640" cy="187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PaperReading:</a:t>
            </a:r>
            <a:r>
              <a:rPr lang="en-US" sz="4400">
                <a:latin typeface="Arial"/>
              </a:rPr>
              <a:t>
</a:t>
            </a:r>
            <a:r>
              <a:rPr i="1" lang="en-US" sz="4400">
                <a:latin typeface="Arial"/>
              </a:rPr>
              <a:t>An Analysis of Linux Scalability</a:t>
            </a:r>
            <a:r>
              <a:rPr i="1" lang="en-US" sz="4400">
                <a:latin typeface="Arial"/>
              </a:rPr>
              <a:t>
</a:t>
            </a:r>
            <a:r>
              <a:rPr i="1" lang="en-US" sz="4400">
                <a:latin typeface="Arial"/>
              </a:rPr>
              <a:t>to Many Cores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2633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Silas Boyd-Wickizer, Austin T. Clements, Yandong Mao, Aleksey Pesterev,</a:t>
            </a:r>
            <a:endParaRPr/>
          </a:p>
          <a:p>
            <a:pPr algn="ctr"/>
            <a:r>
              <a:rPr lang="en-US" sz="2000">
                <a:latin typeface="Arial"/>
              </a:rPr>
              <a:t>M. Frans Kaashoek, Robert Morris, and Nickolai Zeldovich</a:t>
            </a:r>
            <a:endParaRPr/>
          </a:p>
          <a:p>
            <a:pPr algn="ctr"/>
            <a:r>
              <a:rPr lang="en-US" sz="2000">
                <a:latin typeface="Arial"/>
              </a:rPr>
              <a:t>MIT CSAIL</a:t>
            </a:r>
            <a:endParaRPr/>
          </a:p>
          <a:p>
            <a:pPr algn="ctr"/>
            <a:r>
              <a:rPr lang="en-US" sz="3200">
                <a:latin typeface="Arial"/>
              </a:rPr>
              <a:t>[OSDI'10]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毛海宇</a:t>
            </a:r>
            <a:endParaRPr/>
          </a:p>
          <a:p>
            <a:pPr algn="ctr"/>
            <a:r>
              <a:rPr lang="en-US" sz="3200">
                <a:latin typeface="Arial"/>
              </a:rPr>
              <a:t>2015310607</a:t>
            </a:r>
            <a:endParaRPr/>
          </a:p>
          <a:p>
            <a:pPr algn="ctr"/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