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</p:sldMasterIdLst>
  <p:notesMasterIdLst>
    <p:notesMasterId r:id="rId38"/>
  </p:notesMasterIdLst>
  <p:handoutMasterIdLst>
    <p:handoutMasterId r:id="rId39"/>
  </p:handoutMasterIdLst>
  <p:sldIdLst>
    <p:sldId id="400" r:id="rId2"/>
    <p:sldId id="260" r:id="rId3"/>
    <p:sldId id="371" r:id="rId4"/>
    <p:sldId id="372" r:id="rId5"/>
    <p:sldId id="407" r:id="rId6"/>
    <p:sldId id="406" r:id="rId7"/>
    <p:sldId id="373" r:id="rId8"/>
    <p:sldId id="398" r:id="rId9"/>
    <p:sldId id="416" r:id="rId10"/>
    <p:sldId id="429" r:id="rId11"/>
    <p:sldId id="430" r:id="rId12"/>
    <p:sldId id="431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4" r:id="rId21"/>
    <p:sldId id="395" r:id="rId22"/>
    <p:sldId id="396" r:id="rId23"/>
    <p:sldId id="432" r:id="rId24"/>
    <p:sldId id="433" r:id="rId25"/>
    <p:sldId id="434" r:id="rId26"/>
    <p:sldId id="421" r:id="rId27"/>
    <p:sldId id="423" r:id="rId28"/>
    <p:sldId id="435" r:id="rId29"/>
    <p:sldId id="436" r:id="rId30"/>
    <p:sldId id="437" r:id="rId31"/>
    <p:sldId id="438" r:id="rId32"/>
    <p:sldId id="439" r:id="rId33"/>
    <p:sldId id="397" r:id="rId34"/>
    <p:sldId id="440" r:id="rId35"/>
    <p:sldId id="374" r:id="rId36"/>
    <p:sldId id="27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1944C48-8558-46E7-899A-A338BEA35C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82" autoAdjust="0"/>
    <p:restoredTop sz="94434" autoAdjust="0"/>
  </p:normalViewPr>
  <p:slideViewPr>
    <p:cSldViewPr snapToGrid="0">
      <p:cViewPr varScale="1">
        <p:scale>
          <a:sx n="81" d="100"/>
          <a:sy n="81" d="100"/>
        </p:scale>
        <p:origin x="48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pPr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82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B8D6F-0C66-4E98-B788-8A954E7C500D}" type="datetimeFigureOut">
              <a:rPr lang="en-IN" smtClean="0"/>
              <a:pPr/>
              <a:t>01-08-2021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A1408-5488-4969-9B09-F6F8FA0F9BA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1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0:notes"/>
          <p:cNvSpPr txBox="1">
            <a:spLocks noGrp="1"/>
          </p:cNvSpPr>
          <p:nvPr>
            <p:ph type="body" idx="1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5455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1:notes"/>
          <p:cNvSpPr txBox="1">
            <a:spLocks noGrp="1"/>
          </p:cNvSpPr>
          <p:nvPr>
            <p:ph type="body" idx="1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31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1:notes"/>
          <p:cNvSpPr txBox="1">
            <a:spLocks noGrp="1"/>
          </p:cNvSpPr>
          <p:nvPr>
            <p:ph type="body" idx="1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283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1:notes"/>
          <p:cNvSpPr txBox="1">
            <a:spLocks noGrp="1"/>
          </p:cNvSpPr>
          <p:nvPr>
            <p:ph type="body" idx="1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7245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2:notes"/>
          <p:cNvSpPr txBox="1">
            <a:spLocks noGrp="1"/>
          </p:cNvSpPr>
          <p:nvPr>
            <p:ph type="body" idx="1"/>
          </p:nvPr>
        </p:nvSpPr>
        <p:spPr>
          <a:xfrm>
            <a:off x="755950" y="5078450"/>
            <a:ext cx="6047700" cy="48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947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A1408-5488-4969-9B09-F6F8FA0F9BAE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276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7:notes"/>
          <p:cNvSpPr txBox="1">
            <a:spLocks noGrp="1"/>
          </p:cNvSpPr>
          <p:nvPr>
            <p:ph type="body" idx="1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9485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70D30CB-2C64-4664-A050-0B2733EC1771}" type="datetimeFigureOut">
              <a:rPr lang="en-IN" smtClean="0"/>
              <a:pPr/>
              <a:t>01-08-2021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77C2666-22F6-4B8F-96C6-8731925E60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28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30CB-2C64-4664-A050-0B2733EC1771}" type="datetimeFigureOut">
              <a:rPr lang="en-IN" smtClean="0"/>
              <a:pPr/>
              <a:t>01-08-2021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2666-22F6-4B8F-96C6-8731925E60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21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30CB-2C64-4664-A050-0B2733EC1771}" type="datetimeFigureOut">
              <a:rPr lang="en-IN" smtClean="0"/>
              <a:pPr/>
              <a:t>01-08-2021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2666-22F6-4B8F-96C6-8731925E60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661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30CB-2C64-4664-A050-0B2733EC1771}" type="datetimeFigureOut">
              <a:rPr lang="en-IN" smtClean="0"/>
              <a:pPr/>
              <a:t>01-08-2021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2666-22F6-4B8F-96C6-8731925E60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744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30CB-2C64-4664-A050-0B2733EC1771}" type="datetimeFigureOut">
              <a:rPr lang="en-IN" smtClean="0"/>
              <a:pPr/>
              <a:t>01-08-2021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2666-22F6-4B8F-96C6-8731925E60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325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30CB-2C64-4664-A050-0B2733EC1771}" type="datetimeFigureOut">
              <a:rPr lang="en-IN" smtClean="0"/>
              <a:pPr/>
              <a:t>01-08-2021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2666-22F6-4B8F-96C6-8731925E60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007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30CB-2C64-4664-A050-0B2733EC1771}" type="datetimeFigureOut">
              <a:rPr lang="en-IN" smtClean="0"/>
              <a:pPr/>
              <a:t>01-08-2021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2666-22F6-4B8F-96C6-8731925E60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40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70D30CB-2C64-4664-A050-0B2733EC1771}" type="datetimeFigureOut">
              <a:rPr lang="en-IN" smtClean="0"/>
              <a:pPr/>
              <a:t>01-08-2021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2666-22F6-4B8F-96C6-8731925E60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404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70D30CB-2C64-4664-A050-0B2733EC1771}" type="datetimeFigureOut">
              <a:rPr lang="en-IN" smtClean="0"/>
              <a:pPr/>
              <a:t>01-08-2021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2666-22F6-4B8F-96C6-8731925E60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6643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EV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testo 12"/>
          <p:cNvSpPr>
            <a:spLocks noGrp="1"/>
          </p:cNvSpPr>
          <p:nvPr>
            <p:ph type="body" sz="quarter" idx="21" hasCustomPrompt="1"/>
          </p:nvPr>
        </p:nvSpPr>
        <p:spPr>
          <a:xfrm>
            <a:off x="465999" y="717075"/>
            <a:ext cx="11256100" cy="5788500"/>
          </a:xfrm>
          <a:prstGeom prst="rect">
            <a:avLst/>
          </a:prstGeom>
        </p:spPr>
        <p:txBody>
          <a:bodyPr vert="horz" lIns="0" tIns="0" rIns="0" bIns="0"/>
          <a:lstStyle>
            <a:lvl1pPr marL="284480" indent="-284480">
              <a:spcBef>
                <a:spcPts val="430"/>
              </a:spcBef>
              <a:spcAft>
                <a:spcPts val="300"/>
              </a:spcAft>
              <a:buSzPct val="120000"/>
              <a:buFont typeface="Wingdings" panose="05000000000000000000" pitchFamily="2" charset="2"/>
              <a:buChar char="§"/>
              <a:defRPr sz="1800" u="none">
                <a:solidFill>
                  <a:schemeClr val="tx1"/>
                </a:solidFill>
                <a:uFillTx/>
              </a:defRPr>
            </a:lvl1pPr>
            <a:lvl2pPr>
              <a:spcBef>
                <a:spcPts val="385"/>
              </a:spcBef>
              <a:spcAft>
                <a:spcPts val="300"/>
              </a:spcAft>
              <a:buSzPct val="100000"/>
              <a:buFont typeface="Arial" panose="020B0604020202020204"/>
              <a:buChar char="●"/>
              <a:defRPr sz="1600" u="none" baseline="0">
                <a:solidFill>
                  <a:schemeClr val="tx1"/>
                </a:solidFill>
                <a:uFillTx/>
              </a:defRPr>
            </a:lvl2pPr>
            <a:lvl3pPr marL="1198880" indent="-284480">
              <a:spcBef>
                <a:spcPts val="335"/>
              </a:spcBef>
              <a:spcAft>
                <a:spcPts val="300"/>
              </a:spcAft>
              <a:buSzPct val="70000"/>
              <a:buFont typeface="Lucida Grande"/>
              <a:buChar char="▲"/>
              <a:defRPr sz="1400" u="none">
                <a:solidFill>
                  <a:schemeClr val="tx1"/>
                </a:solidFill>
                <a:uFillTx/>
              </a:defRPr>
            </a:lvl3pPr>
            <a:lvl4pPr marL="1544320" indent="-252095">
              <a:spcBef>
                <a:spcPts val="290"/>
              </a:spcBef>
              <a:spcAft>
                <a:spcPts val="300"/>
              </a:spcAft>
              <a:buSzPct val="110000"/>
              <a:buFont typeface="Arial Bold Italic"/>
              <a:buChar char="□"/>
              <a:defRPr sz="1200" u="none" baseline="0">
                <a:solidFill>
                  <a:schemeClr val="tx1"/>
                </a:solidFill>
                <a:uFillTx/>
              </a:defRPr>
            </a:lvl4pPr>
            <a:lvl5pPr marL="2001520" indent="-252095">
              <a:spcBef>
                <a:spcPts val="600"/>
              </a:spcBef>
              <a:spcAft>
                <a:spcPts val="300"/>
              </a:spcAft>
              <a:buSzPct val="130000"/>
              <a:buFont typeface="Arial" panose="020B0604020202020204"/>
              <a:buChar char="○"/>
              <a:defRPr sz="1200" u="none" baseline="0">
                <a:solidFill>
                  <a:schemeClr val="tx1"/>
                </a:solidFill>
                <a:uFillTx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0"/>
            <a:ext cx="9642288" cy="65451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2200"/>
              </a:lnSpc>
              <a:defRPr sz="2200" b="1" u="none">
                <a:solidFill>
                  <a:schemeClr val="accent1"/>
                </a:solidFill>
                <a:uFillTx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Segnaposto numero diapositiva 6"/>
          <p:cNvSpPr txBox="1"/>
          <p:nvPr userDrawn="1"/>
        </p:nvSpPr>
        <p:spPr>
          <a:xfrm>
            <a:off x="11764807" y="6651798"/>
            <a:ext cx="427411" cy="199598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800" u="none" kern="1200" baseline="0">
                <a:solidFill>
                  <a:schemeClr val="accent2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648F461-6B1C-CA42-A063-2DCE900AB2CB}" type="slidenum">
              <a:rPr lang="it-IT" sz="800" b="1" smtClean="0">
                <a:solidFill>
                  <a:srgbClr val="898C8A"/>
                </a:solidFill>
              </a:rPr>
              <a:pPr algn="ctr"/>
              <a:t>‹#›</a:t>
            </a:fld>
            <a:endParaRPr lang="it-IT" sz="800" b="1" dirty="0">
              <a:solidFill>
                <a:srgbClr val="898C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78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30CB-2C64-4664-A050-0B2733EC1771}" type="datetimeFigureOut">
              <a:rPr lang="en-IN" smtClean="0"/>
              <a:pPr/>
              <a:t>01-08-2021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2666-22F6-4B8F-96C6-8731925E60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50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30CB-2C64-4664-A050-0B2733EC1771}" type="datetimeFigureOut">
              <a:rPr lang="en-IN" smtClean="0"/>
              <a:pPr/>
              <a:t>01-08-2021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2666-22F6-4B8F-96C6-8731925E60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5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30CB-2C64-4664-A050-0B2733EC1771}" type="datetimeFigureOut">
              <a:rPr lang="en-IN" smtClean="0"/>
              <a:pPr/>
              <a:t>01-08-2021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2666-22F6-4B8F-96C6-8731925E60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99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30CB-2C64-4664-A050-0B2733EC1771}" type="datetimeFigureOut">
              <a:rPr lang="en-IN" smtClean="0"/>
              <a:pPr/>
              <a:t>01-08-2021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2666-22F6-4B8F-96C6-8731925E60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50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30CB-2C64-4664-A050-0B2733EC1771}" type="datetimeFigureOut">
              <a:rPr lang="en-IN" smtClean="0"/>
              <a:pPr/>
              <a:t>01-08-2021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2666-22F6-4B8F-96C6-8731925E60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57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30CB-2C64-4664-A050-0B2733EC1771}" type="datetimeFigureOut">
              <a:rPr lang="en-IN" smtClean="0"/>
              <a:pPr/>
              <a:t>01-08-2021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2666-22F6-4B8F-96C6-8731925E60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49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30CB-2C64-4664-A050-0B2733EC1771}" type="datetimeFigureOut">
              <a:rPr lang="en-IN" smtClean="0"/>
              <a:pPr/>
              <a:t>01-08-2021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2666-22F6-4B8F-96C6-8731925E60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68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30CB-2C64-4664-A050-0B2733EC1771}" type="datetimeFigureOut">
              <a:rPr lang="en-IN" smtClean="0"/>
              <a:pPr/>
              <a:t>01-08-2021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2666-22F6-4B8F-96C6-8731925E60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97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70D30CB-2C64-4664-A050-0B2733EC1771}" type="datetimeFigureOut">
              <a:rPr lang="en-IN" smtClean="0"/>
              <a:pPr/>
              <a:t>01-08-2021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77C2666-22F6-4B8F-96C6-8731925E60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40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radiopaedia.org/articles/training-testing-and-validation-datasets?lang=u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18502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www.irjet.net/archives/V8/i4/IRJET-V8I4114.pdf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689131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80436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20778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82290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IDENTIFICATION AND RECOGNITION USING NOVEL HYBRID ARCHITECTURE DEVELOPMENT FOR SATELLITE IMAGES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655" y="3643952"/>
            <a:ext cx="5897450" cy="2562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Ms.V.Sathiya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, Assistant Professor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16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Elamathy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- 211417104058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Ridu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Varshini.N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- 211417104225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9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1"/>
          </p:nvPr>
        </p:nvSpPr>
        <p:spPr>
          <a:xfrm>
            <a:off x="465999" y="2382983"/>
            <a:ext cx="11256100" cy="4122592"/>
          </a:xfrm>
        </p:spPr>
        <p:txBody>
          <a:bodyPr/>
          <a:lstStyle/>
          <a:p>
            <a:pPr>
              <a:buNone/>
            </a:pP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73465" y="900545"/>
            <a:ext cx="9642288" cy="654518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SYSTEM DESIGN – USE CASE DIAGRAM</a:t>
            </a:r>
          </a:p>
        </p:txBody>
      </p:sp>
      <p:pic>
        <p:nvPicPr>
          <p:cNvPr id="4" name="Picture 3" descr="u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122" y="2549236"/>
            <a:ext cx="7115175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1"/>
          </p:nvPr>
        </p:nvSpPr>
        <p:spPr>
          <a:xfrm>
            <a:off x="457199" y="2382982"/>
            <a:ext cx="11263745" cy="4053320"/>
          </a:xfrm>
        </p:spPr>
        <p:txBody>
          <a:bodyPr/>
          <a:lstStyle/>
          <a:p>
            <a:pPr>
              <a:buNone/>
            </a:pP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3137" y="969818"/>
            <a:ext cx="9642288" cy="654518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SYSTEM DESIGN – SEQUENCE DIAGRAM</a:t>
            </a:r>
            <a:endParaRPr lang="en-US" sz="3200" dirty="0"/>
          </a:p>
        </p:txBody>
      </p:sp>
      <p:pic>
        <p:nvPicPr>
          <p:cNvPr id="4" name="Picture 3" descr="s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2521527"/>
            <a:ext cx="7439025" cy="399487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1"/>
          </p:nvPr>
        </p:nvSpPr>
        <p:spPr>
          <a:xfrm>
            <a:off x="465999" y="2341417"/>
            <a:ext cx="11256100" cy="4164157"/>
          </a:xfrm>
        </p:spPr>
        <p:txBody>
          <a:bodyPr/>
          <a:lstStyle/>
          <a:p>
            <a:pPr>
              <a:buNone/>
            </a:pP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68665" y="997528"/>
            <a:ext cx="9642288" cy="720436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SYSTEM DESIGN – COLLABRATION  DIAGRAM</a:t>
            </a:r>
            <a:endParaRPr lang="en-US" sz="3200" dirty="0"/>
          </a:p>
        </p:txBody>
      </p:sp>
      <p:pic>
        <p:nvPicPr>
          <p:cNvPr id="4" name="Picture 3" descr="c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164" y="2417185"/>
            <a:ext cx="6137563" cy="41498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  <a:b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Collection Module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Data Module 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Augmentation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with novel architecture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COLLECTION MODULE 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54825" cy="3933778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collection module is the process of collecting data that will be processed by the system for performing deep learning process.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steps of collecting data,</a:t>
            </a:r>
          </a:p>
          <a:p>
            <a:pPr marL="693420" lvl="1" indent="-457200" algn="just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 finding and downloading images takes a long time simply due to the amount of human work involved.</a:t>
            </a:r>
          </a:p>
          <a:p>
            <a:pPr marL="693420" lvl="1" indent="-457200" algn="just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IN" sz="3500" spc="-5" dirty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Since data has become such a valuable commodity in the deep learning era, much of the data can be found from third party resources.</a:t>
            </a:r>
          </a:p>
          <a:p>
            <a:pPr marL="693420" lvl="1" indent="-457200" algn="just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with a network pre-trained on a large dataset, and then fine tune on our own.</a:t>
            </a:r>
          </a:p>
          <a:p>
            <a:pPr algn="just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302625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DATA MODULE </a:t>
            </a:r>
            <a:b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the preprocessing data module is used to resize the images.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deep Learning module the quality of the training data determines the quality of your model.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you will encounter in practice will be not clean in most cases. It means the data will contain non-uniform data formats, missing values, outliers, and features with very different ranges.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would not be ready to be used as training data for your model.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those reason, the data must be </a:t>
            </a: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preprocessed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various ways.</a:t>
            </a:r>
            <a:endParaRPr lang="en-IN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723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1185862"/>
            <a:ext cx="90011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53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1"/>
          </p:nvPr>
        </p:nvSpPr>
        <p:spPr>
          <a:xfrm>
            <a:off x="465998" y="2558802"/>
            <a:ext cx="11312019" cy="3446213"/>
          </a:xfrm>
        </p:spPr>
        <p:txBody>
          <a:bodyPr>
            <a:noAutofit/>
          </a:bodyPr>
          <a:lstStyle/>
          <a:p>
            <a:pPr algn="just" fontAlgn="base">
              <a:lnSpc>
                <a:spcPct val="15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of deep learning neural networks often improves with the amount of data available.</a:t>
            </a:r>
          </a:p>
          <a:p>
            <a:pPr algn="just" fontAlgn="base">
              <a:lnSpc>
                <a:spcPct val="15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 is a technique to artificially create new training data from existing training data. This is done by applying domain-specific techniques for example, from the training data we create new and different training data.</a:t>
            </a:r>
          </a:p>
          <a:p>
            <a:pPr algn="just" fontAlgn="base">
              <a:lnSpc>
                <a:spcPct val="15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data augmentation is perhaps the most well-known type of data augmentation and involves creating transformed versions of images in the training dataset that belong to the same class as the original image.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02727" y="912419"/>
            <a:ext cx="9642288" cy="654518"/>
          </a:xfrm>
        </p:spPr>
        <p:txBody>
          <a:bodyPr>
            <a:norm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 MODULE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156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77360" y="3446025"/>
            <a:ext cx="2039805" cy="5944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500" b="1" dirty="0">
                <a:solidFill>
                  <a:schemeClr val="tx1"/>
                </a:solidFill>
              </a:rPr>
              <a:t>LOAD THE IMAGE</a:t>
            </a:r>
            <a:endParaRPr lang="en-IN" sz="15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29497" y="4456941"/>
            <a:ext cx="2282879" cy="7904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AUGMENTATION PROCESS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195798" y="2427557"/>
            <a:ext cx="2039805" cy="6993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LOAD THE COLLECTED IMAGE DATASET</a:t>
            </a:r>
            <a:endParaRPr lang="en-IN" sz="1500" b="1" dirty="0">
              <a:solidFill>
                <a:schemeClr val="tx1"/>
              </a:solidFill>
            </a:endParaRPr>
          </a:p>
        </p:txBody>
      </p:sp>
      <p:cxnSp>
        <p:nvCxnSpPr>
          <p:cNvPr id="3" name="Connector: Elbow 2"/>
          <p:cNvCxnSpPr>
            <a:stCxn id="25" idx="3"/>
            <a:endCxn id="10" idx="0"/>
          </p:cNvCxnSpPr>
          <p:nvPr/>
        </p:nvCxnSpPr>
        <p:spPr>
          <a:xfrm>
            <a:off x="3235603" y="2777225"/>
            <a:ext cx="861660" cy="668800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/>
          <p:cNvCxnSpPr>
            <a:stCxn id="10" idx="3"/>
            <a:endCxn id="20" idx="0"/>
          </p:cNvCxnSpPr>
          <p:nvPr/>
        </p:nvCxnSpPr>
        <p:spPr>
          <a:xfrm>
            <a:off x="5117165" y="3743261"/>
            <a:ext cx="753772" cy="713680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79885" y="2427557"/>
            <a:ext cx="1622323" cy="9136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ROTATION</a:t>
            </a:r>
          </a:p>
        </p:txBody>
      </p:sp>
      <p:sp>
        <p:nvSpPr>
          <p:cNvPr id="31" name="Oval 30"/>
          <p:cNvSpPr/>
          <p:nvPr/>
        </p:nvSpPr>
        <p:spPr>
          <a:xfrm>
            <a:off x="9456915" y="3126893"/>
            <a:ext cx="1622323" cy="9136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WIDTH SHIFT </a:t>
            </a:r>
          </a:p>
        </p:txBody>
      </p:sp>
      <p:sp>
        <p:nvSpPr>
          <p:cNvPr id="32" name="Oval 31"/>
          <p:cNvSpPr/>
          <p:nvPr/>
        </p:nvSpPr>
        <p:spPr>
          <a:xfrm>
            <a:off x="9562764" y="4456941"/>
            <a:ext cx="1622323" cy="85200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HEIGHT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sz="1500" b="1" dirty="0">
                <a:solidFill>
                  <a:schemeClr val="tx1"/>
                </a:solidFill>
              </a:rPr>
              <a:t>SHIFT</a:t>
            </a:r>
          </a:p>
        </p:txBody>
      </p:sp>
      <p:sp>
        <p:nvSpPr>
          <p:cNvPr id="33" name="Oval 32"/>
          <p:cNvSpPr/>
          <p:nvPr/>
        </p:nvSpPr>
        <p:spPr>
          <a:xfrm>
            <a:off x="7527015" y="5483672"/>
            <a:ext cx="1622323" cy="9136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ZOOM MODE</a:t>
            </a:r>
          </a:p>
        </p:txBody>
      </p:sp>
      <p:cxnSp>
        <p:nvCxnSpPr>
          <p:cNvPr id="16" name="Straight Arrow Connector 15"/>
          <p:cNvCxnSpPr>
            <a:stCxn id="20" idx="3"/>
            <a:endCxn id="14" idx="4"/>
          </p:cNvCxnSpPr>
          <p:nvPr/>
        </p:nvCxnSpPr>
        <p:spPr>
          <a:xfrm flipV="1">
            <a:off x="7012376" y="3341161"/>
            <a:ext cx="1078671" cy="151098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0" idx="3"/>
            <a:endCxn id="31" idx="2"/>
          </p:cNvCxnSpPr>
          <p:nvPr/>
        </p:nvCxnSpPr>
        <p:spPr>
          <a:xfrm flipV="1">
            <a:off x="7012376" y="3583695"/>
            <a:ext cx="2444539" cy="126844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3"/>
            <a:endCxn id="32" idx="2"/>
          </p:cNvCxnSpPr>
          <p:nvPr/>
        </p:nvCxnSpPr>
        <p:spPr>
          <a:xfrm>
            <a:off x="7012376" y="4852142"/>
            <a:ext cx="2550388" cy="308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3"/>
            <a:endCxn id="33" idx="0"/>
          </p:cNvCxnSpPr>
          <p:nvPr/>
        </p:nvCxnSpPr>
        <p:spPr>
          <a:xfrm>
            <a:off x="7012376" y="4852142"/>
            <a:ext cx="1325801" cy="63153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651533" y="749610"/>
            <a:ext cx="62506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 PROCESS DIAGRAM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46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WITH NOVEL ARCHITECTURE </a:t>
            </a:r>
            <a:br>
              <a:rPr lang="en-IN" sz="3200" b="1" dirty="0">
                <a:solidFill>
                  <a:schemeClr val="accent1"/>
                </a:solidFill>
                <a:latin typeface="+mn-lt"/>
              </a:rPr>
            </a:br>
            <a:endParaRPr lang="en-IN" sz="32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95768" cy="34163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make use of a effective novel architecture for training the dataset by modifying the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squeezenet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designing the architecture the  goal was to create a smaller neural network with fewer parameters that can more easily fit into computer memory and can more easily be transmitted over a computer network.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novel architecture achieves an accuracy but with fifty times fewer parameters and a model size much smaller than 50 MB.</a:t>
            </a:r>
          </a:p>
          <a:p>
            <a:pPr algn="just">
              <a:lnSpc>
                <a:spcPct val="150000"/>
              </a:lnSpc>
            </a:pPr>
            <a:endParaRPr lang="en-IN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19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4617" y="929370"/>
            <a:ext cx="9642288" cy="654518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3527" y="2408327"/>
            <a:ext cx="1102821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continuous innovation and development of satellite technology has brought the world closer together. </a:t>
            </a:r>
          </a:p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present, there are thousands of artificial satellites in the world, and the number of spacecraft working in orbit is increasing. With the constant exploration of outer space, there is inevitably a large quantity of space debris, e.g., lacquer, satellite debris.</a:t>
            </a:r>
          </a:p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But, nowadays even with the advancement of technology there is still a lag in predicting the space crafts and the related targets in an accurate manner. </a:t>
            </a:r>
          </a:p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will be focusing on developing a novel architecture by effectively modifying </a:t>
            </a: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squeezenet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determining the different types of satellite images and classifying between satellite and asteroids, where four different kind of pre-processing techniques as well as two different optimization techniques will be used to increase the accuracy of the proposed model. </a:t>
            </a:r>
          </a:p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this project, we will be able to recognise any kind of satellite images given as an input to the generated model. </a:t>
            </a:r>
          </a:p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we propose a solution for the determination of spacecraft and asteroids with the most accurate prediction by developing a novel architecture.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202" y="1269242"/>
            <a:ext cx="3534771" cy="53908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91490" y="668741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220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1"/>
          </p:nvPr>
        </p:nvSpPr>
        <p:spPr>
          <a:xfrm>
            <a:off x="465999" y="2320118"/>
            <a:ext cx="11256100" cy="44218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 is a process of finding all the possible instances of real-world objects, such as human faces, flowers, cars, etc. in images or videos, in real-time with utmost accuracy.</a:t>
            </a:r>
          </a:p>
          <a:p>
            <a:pPr algn="just">
              <a:lnSpc>
                <a:spcPct val="15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object detection technique uses derived features and learning algorithms to recognize all the occurrences of an object category.</a:t>
            </a:r>
          </a:p>
          <a:p>
            <a:pPr algn="just">
              <a:lnSpc>
                <a:spcPct val="15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 technique helps in the recognition, detection, and localization of multiple visual instances of objects in an image or a video. </a:t>
            </a:r>
          </a:p>
          <a:p>
            <a:pPr algn="just">
              <a:lnSpc>
                <a:spcPct val="15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much better understanding of the object as a whole, rather than just basic object classification. </a:t>
            </a:r>
          </a:p>
          <a:p>
            <a:pPr algn="just">
              <a:lnSpc>
                <a:spcPct val="15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can be used to count the number of instances of unique objects and mark their precise locations, along with </a:t>
            </a: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labeling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With time, the performance of this process has also improved 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6375" y="885124"/>
            <a:ext cx="9642288" cy="654518"/>
          </a:xfrm>
        </p:spPr>
        <p:txBody>
          <a:bodyPr>
            <a:norm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MODULE</a:t>
            </a:r>
          </a:p>
        </p:txBody>
      </p:sp>
    </p:spTree>
    <p:extLst>
      <p:ext uri="{BB962C8B-B14F-4D97-AF65-F5344CB8AC3E}">
        <p14:creationId xmlns:p14="http://schemas.microsoft.com/office/powerpoint/2010/main" val="3174882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329706" y="2723200"/>
            <a:ext cx="2039805" cy="5944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INPUT IMAGE</a:t>
            </a:r>
            <a:endParaRPr lang="en-IN" sz="15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23109" y="2683658"/>
            <a:ext cx="2039805" cy="5944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START PROCESS</a:t>
            </a:r>
            <a:endParaRPr lang="en-IN" sz="1500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25" idx="3"/>
            <a:endCxn id="21" idx="1"/>
          </p:cNvCxnSpPr>
          <p:nvPr/>
        </p:nvCxnSpPr>
        <p:spPr>
          <a:xfrm flipV="1">
            <a:off x="3369511" y="2980894"/>
            <a:ext cx="1453598" cy="3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823110" y="3833060"/>
            <a:ext cx="2039805" cy="5944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DETECT OBJECTS</a:t>
            </a:r>
            <a:endParaRPr lang="en-IN" sz="1500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1" idx="2"/>
            <a:endCxn id="31" idx="0"/>
          </p:cNvCxnSpPr>
          <p:nvPr/>
        </p:nvCxnSpPr>
        <p:spPr>
          <a:xfrm>
            <a:off x="5843012" y="3278130"/>
            <a:ext cx="1" cy="554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823109" y="4942920"/>
            <a:ext cx="2039805" cy="5170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DRAW BOUNDING BOXES</a:t>
            </a:r>
            <a:endParaRPr lang="en-IN" sz="15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860706" y="4427532"/>
            <a:ext cx="0" cy="51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38638" y="982639"/>
            <a:ext cx="6544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DIAGRAM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499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582" y="914400"/>
            <a:ext cx="10668000" cy="766232"/>
          </a:xfrm>
        </p:spPr>
        <p:txBody>
          <a:bodyPr/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PERFORMANCE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09" y="2382981"/>
            <a:ext cx="11249891" cy="41563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error for the current state of the model must be estimated repeatedly. This requires the choice of an error function, conventionally called a loss function. In our project the loss is reduced in each epoch during the training. The following graph depicts the loss during the training.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917" y="3411060"/>
            <a:ext cx="4563112" cy="25048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9927" y="597131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Loss graph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4" y="2355273"/>
            <a:ext cx="11236036" cy="417021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loss graph shows the training accuracy and training loss of our project during each epoch.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From the loss graph it is observed that the accuracy comes to stable after first few epoch.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epoch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is a term used in machine learning and indicates the number of passes of the entire </a:t>
            </a:r>
            <a:r>
              <a:rPr lang="en-US" u="sng" dirty="0">
                <a:latin typeface="Times New Roman" pitchFamily="18" charset="0"/>
                <a:cs typeface="Times New Roman" pitchFamily="18" charset="0"/>
                <a:hlinkClick r:id="rId2"/>
              </a:rPr>
              <a:t>training dataset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the machine learning algorithm has completed.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41" y="3834678"/>
            <a:ext cx="4819650" cy="2790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DEA83D-B664-428C-9205-1F7418692DD9}"/>
              </a:ext>
            </a:extLst>
          </p:cNvPr>
          <p:cNvSpPr txBox="1"/>
          <p:nvPr/>
        </p:nvSpPr>
        <p:spPr>
          <a:xfrm>
            <a:off x="725864" y="1061573"/>
            <a:ext cx="101998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PERFORMANCE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EVALUATION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8" y="2410691"/>
            <a:ext cx="11180618" cy="4114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following table has the comparison of our architecture with other architectures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73744"/>
              </p:ext>
            </p:extLst>
          </p:nvPr>
        </p:nvGraphicFramePr>
        <p:xfrm>
          <a:off x="2321517" y="3032602"/>
          <a:ext cx="5418666" cy="2203644"/>
        </p:xfrm>
        <a:graphic>
          <a:graphicData uri="http://schemas.openxmlformats.org/drawingml/2006/table">
            <a:tbl>
              <a:tblPr firstRow="1" bandRow="1">
                <a:tableStyleId>{E1944C48-8558-46E7-899A-A338BEA35C6E}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454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Mean Average 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Mobilenet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SSD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76.9%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mAP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Faster RCNN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73.2%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</a:rPr>
                        <a:t>mAP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527613"/>
              </p:ext>
            </p:extLst>
          </p:nvPr>
        </p:nvGraphicFramePr>
        <p:xfrm>
          <a:off x="2321515" y="5236246"/>
          <a:ext cx="5418666" cy="707353"/>
        </p:xfrm>
        <a:graphic>
          <a:graphicData uri="http://schemas.openxmlformats.org/drawingml/2006/table">
            <a:tbl>
              <a:tblPr firstRow="1" bandRow="1">
                <a:tableStyleId>{E1944C48-8558-46E7-899A-A338BEA35C6E}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3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Novel 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81%mAP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FE0EF1-0BF8-4F5A-AA13-534DE133B66A}"/>
              </a:ext>
            </a:extLst>
          </p:cNvPr>
          <p:cNvSpPr txBox="1"/>
          <p:nvPr/>
        </p:nvSpPr>
        <p:spPr>
          <a:xfrm>
            <a:off x="725864" y="1061573"/>
            <a:ext cx="101998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COMPARISON WITH OTHER ARCHITECTURES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SCREENSHOTS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900" y="2429301"/>
            <a:ext cx="11586948" cy="41489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Dataset Collection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78" y="2895600"/>
            <a:ext cx="5786650" cy="368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50" y="2347415"/>
            <a:ext cx="11109278" cy="4258101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Image after preprocessing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Screenshot from 2021-03-23 21-26-33"/>
          <p:cNvPicPr/>
          <p:nvPr/>
        </p:nvPicPr>
        <p:blipFill>
          <a:blip r:embed="rId2"/>
          <a:stretch>
            <a:fillRect/>
          </a:stretch>
        </p:blipFill>
        <p:spPr>
          <a:xfrm>
            <a:off x="3588327" y="3158837"/>
            <a:ext cx="4890655" cy="285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69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50" y="2347415"/>
            <a:ext cx="11109278" cy="4258101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Image after augmentation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nshot from 2021-03-23 21-29-09"/>
          <p:cNvPicPr/>
          <p:nvPr/>
        </p:nvPicPr>
        <p:blipFill>
          <a:blip r:embed="rId2"/>
          <a:stretch>
            <a:fillRect/>
          </a:stretch>
        </p:blipFill>
        <p:spPr>
          <a:xfrm>
            <a:off x="1496290" y="3228109"/>
            <a:ext cx="9268691" cy="278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69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50" y="2347415"/>
            <a:ext cx="11109278" cy="4258101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Labelling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of dataset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Screenshot from 2021-03-24 09-45-43"/>
          <p:cNvPicPr/>
          <p:nvPr/>
        </p:nvPicPr>
        <p:blipFill>
          <a:blip r:embed="rId2"/>
          <a:stretch>
            <a:fillRect/>
          </a:stretch>
        </p:blipFill>
        <p:spPr>
          <a:xfrm>
            <a:off x="3546764" y="2964873"/>
            <a:ext cx="5137005" cy="354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6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0"/>
          <p:cNvSpPr/>
          <p:nvPr/>
        </p:nvSpPr>
        <p:spPr>
          <a:xfrm>
            <a:off x="402862" y="0"/>
            <a:ext cx="10938428" cy="68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0" u="none" strike="noStrike" cap="none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LITERATURE </a:t>
            </a:r>
            <a:r>
              <a:rPr lang="en-US" sz="32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SURVEY</a:t>
            </a:r>
            <a:endParaRPr sz="3200" i="0" u="none" strike="noStrike" cap="none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</p:txBody>
      </p:sp>
      <p:graphicFrame>
        <p:nvGraphicFramePr>
          <p:cNvPr id="7" name="Google Shape;629;p11"/>
          <p:cNvGraphicFramePr/>
          <p:nvPr>
            <p:extLst>
              <p:ext uri="{D42A27DB-BD31-4B8C-83A1-F6EECF244321}">
                <p14:modId xmlns:p14="http://schemas.microsoft.com/office/powerpoint/2010/main" val="2163623113"/>
              </p:ext>
            </p:extLst>
          </p:nvPr>
        </p:nvGraphicFramePr>
        <p:xfrm>
          <a:off x="310190" y="942852"/>
          <a:ext cx="11325925" cy="4775419"/>
        </p:xfrm>
        <a:graphic>
          <a:graphicData uri="http://schemas.openxmlformats.org/drawingml/2006/table">
            <a:tbl>
              <a:tblPr>
                <a:tableStyleId>{E1944C48-8558-46E7-899A-A338BEA35C6E}</a:tableStyleId>
              </a:tblPr>
              <a:tblGrid>
                <a:gridCol w="1696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4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5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6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33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2102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strike="noStrike" dirty="0">
                          <a:sym typeface="Calibri"/>
                        </a:rPr>
                        <a:t>Year </a:t>
                      </a:r>
                      <a:r>
                        <a:rPr lang="en-US" sz="1500" b="1" strike="noStrike" baseline="0" dirty="0">
                          <a:sym typeface="Calibri"/>
                        </a:rPr>
                        <a:t>of</a:t>
                      </a: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strike="noStrike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Publishing</a:t>
                      </a:r>
                      <a:endParaRPr lang="en-US" sz="1500" b="1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strike="noStrike" dirty="0">
                          <a:sym typeface="Calibri"/>
                        </a:rPr>
                        <a:t>Author</a:t>
                      </a:r>
                      <a:r>
                        <a:rPr lang="en-US" sz="1500" b="1" strike="noStrike" baseline="0" dirty="0">
                          <a:sym typeface="Calibri"/>
                        </a:rPr>
                        <a:t> Name</a:t>
                      </a:r>
                      <a:endParaRPr lang="en-US" sz="1500" b="1" strike="noStrike" dirty="0">
                        <a:sym typeface="Calibri"/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 b="1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strike="noStrike" dirty="0">
                          <a:sym typeface="Calibri"/>
                        </a:rPr>
                        <a:t>Title</a:t>
                      </a:r>
                      <a:r>
                        <a:rPr lang="en-US" sz="1500" b="1" strike="noStrike" baseline="0" dirty="0">
                          <a:sym typeface="Calibri"/>
                        </a:rPr>
                        <a:t> of the Paper</a:t>
                      </a:r>
                      <a:endParaRPr lang="en-US" sz="1500" b="1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strike="noStrike" dirty="0">
                          <a:sym typeface="Calibri"/>
                        </a:rPr>
                        <a:t>Merits</a:t>
                      </a:r>
                      <a:endParaRPr lang="en-US" sz="1500" b="1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strike="noStrike" dirty="0">
                          <a:sym typeface="Calibri"/>
                        </a:rPr>
                        <a:t>Demerits</a:t>
                      </a:r>
                      <a:endParaRPr lang="en-US" sz="1500" b="1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253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sym typeface="Times New Roman" panose="02020603050405020304"/>
                        </a:rPr>
                        <a:t>2020</a:t>
                      </a:r>
                      <a:endParaRPr sz="1500" dirty="0"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  <a:sym typeface="Times New Roman" panose="02020603050405020304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b="0" i="0" u="none" strike="noStrike" kern="1200" baseline="0" dirty="0" err="1">
                          <a:solidFill>
                            <a:srgbClr val="000000"/>
                          </a:solidFill>
                          <a:latin typeface="Arial"/>
                          <a:ea typeface="Arial" panose="020B0604020202020204"/>
                          <a:cs typeface="Arial" panose="020B0604020202020204"/>
                        </a:rPr>
                        <a:t>Daqi</a:t>
                      </a:r>
                      <a:r>
                        <a:rPr lang="en-US" sz="1500" b="0" i="0" u="none" strike="noStrike" kern="1200" baseline="0" dirty="0">
                          <a:solidFill>
                            <a:srgbClr val="000000"/>
                          </a:solidFill>
                          <a:latin typeface="Arial"/>
                          <a:ea typeface="Arial" panose="020B0604020202020204"/>
                          <a:cs typeface="Arial" panose="020B0604020202020204"/>
                        </a:rPr>
                        <a:t> Liu, Bo Chen, </a:t>
                      </a: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kern="1200" baseline="0" dirty="0">
                          <a:solidFill>
                            <a:srgbClr val="000000"/>
                          </a:solidFill>
                          <a:latin typeface="Arial"/>
                          <a:ea typeface="Arial" panose="020B0604020202020204"/>
                          <a:cs typeface="Arial" panose="020B0604020202020204"/>
                        </a:rPr>
                        <a:t>Tat-Jun Chin , and Mark G. </a:t>
                      </a:r>
                      <a:r>
                        <a:rPr lang="en-US" sz="1500" b="0" i="0" u="none" strike="noStrike" kern="1200" baseline="0" dirty="0" err="1">
                          <a:solidFill>
                            <a:srgbClr val="000000"/>
                          </a:solidFill>
                          <a:latin typeface="Arial"/>
                          <a:ea typeface="Arial" panose="020B0604020202020204"/>
                          <a:cs typeface="Arial" panose="020B0604020202020204"/>
                        </a:rPr>
                        <a:t>Rutten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Arial"/>
                        <a:ea typeface="Times New Roman" panose="02020603050405020304"/>
                        <a:cs typeface="Times New Roman" panose="02020603050405020304" charset="0"/>
                        <a:sym typeface="Times New Roman" panose="02020603050405020304"/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Tx/>
                        <a:buNone/>
                      </a:pPr>
                      <a:endParaRPr sz="1500" dirty="0"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  <a:sym typeface="Times New Roman" panose="02020603050405020304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500" b="0" i="0" u="none" strike="noStrike" kern="1200" baseline="0" dirty="0">
                          <a:solidFill>
                            <a:srgbClr val="000000"/>
                          </a:solidFill>
                          <a:latin typeface="Arial"/>
                          <a:ea typeface="Arial" panose="020B0604020202020204"/>
                          <a:cs typeface="Arial" panose="020B0604020202020204"/>
                        </a:rPr>
                        <a:t>Topological Sweep for Multi-Target Detection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500" b="0" i="0" u="none" strike="noStrike" kern="1200" baseline="0" dirty="0">
                          <a:solidFill>
                            <a:srgbClr val="000000"/>
                          </a:solidFill>
                          <a:latin typeface="Arial"/>
                          <a:ea typeface="Arial" panose="020B0604020202020204"/>
                          <a:cs typeface="Arial" panose="020B0604020202020204"/>
                        </a:rPr>
                        <a:t>of Geostationary 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500" b="0" i="0" u="none" strike="noStrike" kern="1200" baseline="0" dirty="0">
                          <a:solidFill>
                            <a:srgbClr val="000000"/>
                          </a:solidFill>
                          <a:latin typeface="Arial"/>
                          <a:ea typeface="Arial" panose="020B0604020202020204"/>
                          <a:cs typeface="Arial" panose="020B0604020202020204"/>
                        </a:rPr>
                        <a:t>Space Objects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Arial"/>
                        <a:ea typeface="Times New Roman" panose="02020603050405020304"/>
                        <a:cs typeface="Times New Roman" panose="02020603050405020304" charset="0"/>
                        <a:sym typeface="Times New Roman" panose="02020603050405020304"/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 dirty="0"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  <a:sym typeface="Times New Roman" panose="02020603050405020304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Arial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The system provides a  solution  to detect the geostationary objects</a:t>
                      </a:r>
                      <a:endParaRPr lang="en-US" sz="1500" strike="noStrike" kern="1200" dirty="0">
                        <a:solidFill>
                          <a:schemeClr val="dk1"/>
                        </a:solidFill>
                        <a:latin typeface="Arial"/>
                        <a:ea typeface="Times New Roman" panose="02020603050405020304"/>
                        <a:cs typeface="Times New Roman" panose="02020603050405020304" charset="0"/>
                        <a:sym typeface="Times New Roman" panose="02020603050405020304"/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 strike="noStrike" dirty="0">
                        <a:sym typeface="Times New Roman" panose="02020603050405020304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The accuracy is very poor compared to other state of the art methods.</a:t>
                      </a:r>
                      <a:endParaRPr lang="en-US" sz="1500" kern="1200" dirty="0">
                        <a:solidFill>
                          <a:schemeClr val="dk1"/>
                        </a:solidFill>
                        <a:latin typeface="Arial"/>
                        <a:ea typeface="Times New Roman" panose="02020603050405020304"/>
                        <a:cs typeface="Times New Roman" panose="02020603050405020304" charset="0"/>
                        <a:sym typeface="Times New Roman" panose="02020603050405020304"/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  <a:sym typeface="Times New Roman" panose="02020603050405020304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365962"/>
              </p:ext>
            </p:extLst>
          </p:nvPr>
        </p:nvGraphicFramePr>
        <p:xfrm>
          <a:off x="313900" y="5759356"/>
          <a:ext cx="11313994" cy="701040"/>
        </p:xfrm>
        <a:graphic>
          <a:graphicData uri="http://schemas.openxmlformats.org/drawingml/2006/table">
            <a:tbl>
              <a:tblPr/>
              <a:tblGrid>
                <a:gridCol w="11313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0501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 of the </a:t>
                      </a:r>
                    </a:p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219822"/>
              </p:ext>
            </p:extLst>
          </p:nvPr>
        </p:nvGraphicFramePr>
        <p:xfrm>
          <a:off x="1992573" y="5786651"/>
          <a:ext cx="9621672" cy="701040"/>
        </p:xfrm>
        <a:graphic>
          <a:graphicData uri="http://schemas.openxmlformats.org/drawingml/2006/table">
            <a:tbl>
              <a:tblPr/>
              <a:tblGrid>
                <a:gridCol w="9621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2387"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https://ieeexplore.ieee.org/document/9185021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50" y="2347415"/>
            <a:ext cx="11109278" cy="4258101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Training Process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WhatsApp Image 2021-03-24 at 9.44.10 AM"/>
          <p:cNvPicPr/>
          <p:nvPr/>
        </p:nvPicPr>
        <p:blipFill>
          <a:blip r:embed="rId2"/>
          <a:stretch>
            <a:fillRect/>
          </a:stretch>
        </p:blipFill>
        <p:spPr>
          <a:xfrm>
            <a:off x="2036618" y="2867891"/>
            <a:ext cx="803563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69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50" y="2347415"/>
            <a:ext cx="11109278" cy="4258101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Spacecraft Detection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WhatsApp Image 2021-03-24 at 9.44.28 AM"/>
          <p:cNvPicPr/>
          <p:nvPr/>
        </p:nvPicPr>
        <p:blipFill>
          <a:blip r:embed="rId2"/>
          <a:stretch>
            <a:fillRect/>
          </a:stretch>
        </p:blipFill>
        <p:spPr>
          <a:xfrm>
            <a:off x="3158836" y="3012930"/>
            <a:ext cx="5403273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69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50" y="2347415"/>
            <a:ext cx="11109278" cy="4258101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Multiply space object detection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WhatsApp Image 2021-03-24 at 9.44.40 AM"/>
          <p:cNvPicPr/>
          <p:nvPr/>
        </p:nvPicPr>
        <p:blipFill>
          <a:blip r:embed="rId2"/>
          <a:stretch>
            <a:fillRect/>
          </a:stretch>
        </p:blipFill>
        <p:spPr>
          <a:xfrm>
            <a:off x="3588328" y="2854036"/>
            <a:ext cx="4918364" cy="377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69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1"/>
          </p:nvPr>
        </p:nvSpPr>
        <p:spPr>
          <a:xfrm>
            <a:off x="798652" y="2292824"/>
            <a:ext cx="10759673" cy="3862317"/>
          </a:xfrm>
        </p:spPr>
        <p:txBody>
          <a:bodyPr>
            <a:normAutofit fontScale="92500" lnSpcReduction="20000"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algn="just">
              <a:lnSpc>
                <a:spcPct val="11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successfully implemented for effectively identifying the spacecrafts using the available the deep learning approach. </a:t>
            </a:r>
          </a:p>
          <a:p>
            <a:pPr algn="just">
              <a:lnSpc>
                <a:spcPct val="11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very helpful in providing a cheap yet effective solution to detecting spacecraft and space objects.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Enhancements:</a:t>
            </a:r>
          </a:p>
          <a:p>
            <a:pPr>
              <a:lnSpc>
                <a:spcPct val="11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coming future, we review the application of the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space detection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in the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space exploration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ﬁeld and it can promote for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effective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advan</a:t>
            </a: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cing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present technological methods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1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field, there are more chance to develop or convert this project in many ways. </a:t>
            </a:r>
          </a:p>
          <a:p>
            <a:pPr>
              <a:lnSpc>
                <a:spcPct val="11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this project has an efficient scope in coming future where this idea can be converted to computerized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detection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cheap way.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2000" b="1" dirty="0"/>
            </a:b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72905" y="913520"/>
            <a:ext cx="9642288" cy="654518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enhancements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19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1"/>
          </p:nvPr>
        </p:nvSpPr>
        <p:spPr>
          <a:xfrm>
            <a:off x="469901" y="2347416"/>
            <a:ext cx="11256100" cy="410797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name 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International Research Journal of Engineering and Technology (IRJET)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Publication issue 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Volume 8, Issue 4,  April 2021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https://www.irjet.net/archives/V8/i4/IRJET-V8I4114.pdf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76807" y="873457"/>
            <a:ext cx="9642288" cy="654518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PUBLICATIONS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807" y="3507474"/>
            <a:ext cx="4339989" cy="27329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072" y="3488620"/>
            <a:ext cx="4383121" cy="273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02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7"/>
          <p:cNvSpPr/>
          <p:nvPr/>
        </p:nvSpPr>
        <p:spPr>
          <a:xfrm>
            <a:off x="1010160" y="696036"/>
            <a:ext cx="10478880" cy="5923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b="0" strike="noStrik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[1]</a:t>
            </a:r>
            <a:r>
              <a:rPr lang="en-US" altLang="en-US" b="0" strike="noStrik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</a:rPr>
              <a:t>Daqi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</a:rPr>
              <a:t> Liu, Bo Chen , Tat-Jun Chin , and Mark G. Rutten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Times New Roman" panose="02020603050405020304"/>
              </a:rPr>
              <a:t>,”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</a:rPr>
              <a:t> Topological Sweep for Multi-Target Detection of Geostationary Space Objects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Times New Roman" panose="02020603050405020304"/>
              </a:rPr>
              <a:t>”</a:t>
            </a:r>
            <a:endParaRPr lang="en-US" altLang="en-US" b="0" strike="noStrik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strike="noStrik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[2]</a:t>
            </a:r>
            <a:r>
              <a:rPr lang="en-US" altLang="en-US" b="0" strike="noStrik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Joon-Ho Lee, Hyun-</a:t>
            </a:r>
            <a:r>
              <a:rPr dirty="0" err="1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Jin</a:t>
            </a:r>
            <a:r>
              <a:rPr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Moon, and So-</a:t>
            </a:r>
            <a:r>
              <a:rPr dirty="0" err="1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Hee</a:t>
            </a:r>
            <a:r>
              <a:rPr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</a:t>
            </a:r>
            <a:r>
              <a:rPr dirty="0" err="1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Jeong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,”</a:t>
            </a:r>
            <a:r>
              <a:rPr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Numerically Efficient Determination of the Optimal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</a:t>
            </a:r>
            <a:r>
              <a:rPr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Threshold in Natural Frequency-Based Radar Target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</a:t>
            </a:r>
            <a:r>
              <a:rPr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Recognition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”</a:t>
            </a:r>
            <a:endParaRPr lang="en-US" b="0" strike="noStrik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strike="noStrik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[3]</a:t>
            </a:r>
            <a:r>
              <a:rPr dirty="0" err="1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Jifang</a:t>
            </a:r>
            <a:r>
              <a:rPr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Pei , Student Member, IEEE, </a:t>
            </a:r>
            <a:r>
              <a:rPr dirty="0" err="1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Yulin</a:t>
            </a:r>
            <a:r>
              <a:rPr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Huang, Member, IEEE, Weibo </a:t>
            </a:r>
            <a:r>
              <a:rPr dirty="0" err="1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Huo</a:t>
            </a:r>
            <a:r>
              <a:rPr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, Yin Zhang , Member, IEEE,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”</a:t>
            </a:r>
            <a:r>
              <a:rPr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SAR Automatic Target Recognition Based on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Multiview Deep Learning Framework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”</a:t>
            </a:r>
          </a:p>
          <a:p>
            <a:pPr lvl="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[4]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Chunlei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Huo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, Member IEEE,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Zhixin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Zhou, Kun Ding,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Chunhong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Pan,”Online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Target Recognition for Time-sensitive Space Information Networks ”</a:t>
            </a:r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</a:p>
          <a:p>
            <a:pPr lvl="0" algn="just">
              <a:lnSpc>
                <a:spcPct val="150000"/>
              </a:lnSpc>
              <a:buSzPts val="1100"/>
            </a:pPr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[5] </a:t>
            </a:r>
            <a:r>
              <a:rPr lang="en-US" altLang="en-US" dirty="0" err="1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Xueru</a:t>
            </a:r>
            <a:r>
              <a:rPr lang="en-US" altLang="en-US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Bai , Member, IEEE, </a:t>
            </a:r>
            <a:r>
              <a:rPr lang="en-US" altLang="en-US" dirty="0" err="1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Xuening</a:t>
            </a:r>
            <a:r>
              <a:rPr lang="en-US" altLang="en-US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Zhou, Feng Zhang, Li </a:t>
            </a:r>
            <a:r>
              <a:rPr lang="en-US" altLang="en-US" dirty="0" err="1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Wang,Ruihang</a:t>
            </a:r>
            <a:r>
              <a:rPr lang="en-US" altLang="en-US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Xue</a:t>
            </a:r>
            <a:r>
              <a:rPr lang="en-US" altLang="en-US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, and Feng Zhou , Member, </a:t>
            </a:r>
            <a:r>
              <a:rPr lang="en-US" altLang="en-US" dirty="0" err="1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IEEE,”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Robust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Pol-ISAR Target Recognition Based on ST-MC-DCNN</a:t>
            </a:r>
            <a:r>
              <a:rPr lang="en-US" altLang="en-US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”</a:t>
            </a:r>
            <a:endParaRPr lang="en-US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lvl="0" algn="just">
              <a:lnSpc>
                <a:spcPct val="150000"/>
              </a:lnSpc>
              <a:buSzPts val="1100"/>
            </a:pPr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[6]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Tan Wu (a) , Xi Yang (a)* , Bin Song (a) 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Nannan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Wang (a) 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Xinbo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Gao (b) 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Liyang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Kuang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(a) 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Xiaoting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Nan (a) 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Yuwen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Chen (a) , Dong Yang (c),”T-SCNN: A Two-Stage Convolutional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NeuralNetwork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for Space Target Recognition”</a:t>
            </a:r>
          </a:p>
          <a:p>
            <a:pPr lvl="0" algn="just">
              <a:lnSpc>
                <a:spcPct val="150000"/>
              </a:lnSpc>
            </a:pPr>
            <a:endParaRPr lang="en-US" sz="2200" dirty="0"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strike="noStrik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b="0" strike="noStrik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b="0" strike="noStrik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27"/>
          <p:cNvSpPr/>
          <p:nvPr/>
        </p:nvSpPr>
        <p:spPr>
          <a:xfrm>
            <a:off x="1010160" y="214652"/>
            <a:ext cx="7755120" cy="48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trike="noStrike" dirty="0">
                <a:solidFill>
                  <a:srgbClr val="4472C4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REFERENCE</a:t>
            </a:r>
            <a:endParaRPr sz="3200" b="1" strike="noStrike" dirty="0">
              <a:solidFill>
                <a:schemeClr val="dk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1036" t="4315"/>
          <a:stretch>
            <a:fillRect/>
          </a:stretch>
        </p:blipFill>
        <p:spPr>
          <a:xfrm>
            <a:off x="2670049" y="1234916"/>
            <a:ext cx="5868542" cy="41415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9" name="Google Shape;629;p11"/>
          <p:cNvGraphicFramePr/>
          <p:nvPr>
            <p:extLst>
              <p:ext uri="{D42A27DB-BD31-4B8C-83A1-F6EECF244321}">
                <p14:modId xmlns:p14="http://schemas.microsoft.com/office/powerpoint/2010/main" val="3261818188"/>
              </p:ext>
            </p:extLst>
          </p:nvPr>
        </p:nvGraphicFramePr>
        <p:xfrm>
          <a:off x="310190" y="942852"/>
          <a:ext cx="11325925" cy="4079524"/>
        </p:xfrm>
        <a:graphic>
          <a:graphicData uri="http://schemas.openxmlformats.org/drawingml/2006/table">
            <a:tbl>
              <a:tblPr>
                <a:tableStyleId>{E1944C48-8558-46E7-899A-A338BEA35C6E}</a:tableStyleId>
              </a:tblPr>
              <a:tblGrid>
                <a:gridCol w="1696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4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5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6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33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2102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strike="noStrike" dirty="0">
                          <a:sym typeface="Calibri"/>
                        </a:rPr>
                        <a:t>Year </a:t>
                      </a:r>
                      <a:r>
                        <a:rPr lang="en-US" sz="1500" b="1" strike="noStrike" baseline="0" dirty="0">
                          <a:sym typeface="Calibri"/>
                        </a:rPr>
                        <a:t>of</a:t>
                      </a: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strike="noStrike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Publishing</a:t>
                      </a:r>
                      <a:endParaRPr lang="en-US" sz="1500" b="1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strike="noStrike" dirty="0">
                          <a:sym typeface="Calibri"/>
                        </a:rPr>
                        <a:t>Author</a:t>
                      </a:r>
                      <a:r>
                        <a:rPr lang="en-US" sz="1500" b="1" strike="noStrike" baseline="0" dirty="0">
                          <a:sym typeface="Calibri"/>
                        </a:rPr>
                        <a:t> Name</a:t>
                      </a:r>
                      <a:endParaRPr lang="en-US" sz="1500" b="1" strike="noStrike" dirty="0">
                        <a:sym typeface="Calibri"/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 b="1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strike="noStrike" dirty="0">
                          <a:sym typeface="Calibri"/>
                        </a:rPr>
                        <a:t>Title</a:t>
                      </a:r>
                      <a:r>
                        <a:rPr lang="en-US" sz="1500" b="1" strike="noStrike" baseline="0" dirty="0">
                          <a:sym typeface="Calibri"/>
                        </a:rPr>
                        <a:t> of the Paper</a:t>
                      </a:r>
                      <a:endParaRPr lang="en-US" sz="1500" b="1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strike="noStrike" dirty="0">
                          <a:sym typeface="Calibri"/>
                        </a:rPr>
                        <a:t>Merits</a:t>
                      </a:r>
                      <a:endParaRPr lang="en-US" sz="1500" b="1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strike="noStrike" dirty="0">
                          <a:sym typeface="Calibri"/>
                        </a:rPr>
                        <a:t>Demerits</a:t>
                      </a:r>
                      <a:endParaRPr lang="en-US" sz="1500" b="1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3358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sym typeface="Times New Roman" panose="02020603050405020304"/>
                        </a:rPr>
                        <a:t>2019</a:t>
                      </a:r>
                      <a:endParaRPr sz="1500" dirty="0"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  <a:sym typeface="Times New Roman" panose="02020603050405020304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US" sz="1500" strike="noStrike" kern="1200" dirty="0" err="1">
                          <a:solidFill>
                            <a:srgbClr val="000000"/>
                          </a:solidFill>
                          <a:latin typeface="Arial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Joon</a:t>
                      </a:r>
                      <a:r>
                        <a:rPr lang="en-US" sz="1500" strike="noStrike" kern="1200" dirty="0">
                          <a:solidFill>
                            <a:srgbClr val="000000"/>
                          </a:solidFill>
                          <a:latin typeface="Arial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-Ho Lee, Hyun-Jin Moon, and So-</a:t>
                      </a:r>
                      <a:r>
                        <a:rPr lang="en-US" sz="1500" strike="noStrike" kern="1200" dirty="0" err="1">
                          <a:solidFill>
                            <a:srgbClr val="000000"/>
                          </a:solidFill>
                          <a:latin typeface="Arial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Hee</a:t>
                      </a:r>
                      <a:r>
                        <a:rPr lang="en-US" sz="1500" strike="noStrike" kern="1200" dirty="0">
                          <a:solidFill>
                            <a:srgbClr val="000000"/>
                          </a:solidFill>
                          <a:latin typeface="Arial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</a:t>
                      </a:r>
                      <a:r>
                        <a:rPr lang="en-US" sz="1500" strike="noStrike" kern="1200" dirty="0" err="1">
                          <a:solidFill>
                            <a:srgbClr val="000000"/>
                          </a:solidFill>
                          <a:latin typeface="Arial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Jeong</a:t>
                      </a:r>
                      <a:endParaRPr lang="en-US" sz="1500" strike="noStrike" kern="1200" dirty="0">
                        <a:solidFill>
                          <a:srgbClr val="000000"/>
                        </a:solidFill>
                        <a:latin typeface="Arial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endParaRPr sz="1500" dirty="0"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  <a:sym typeface="Times New Roman" panose="02020603050405020304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kern="1200" dirty="0">
                          <a:solidFill>
                            <a:srgbClr val="000000"/>
                          </a:solidFill>
                          <a:latin typeface="Arial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Numerically Efficient Determination of the Optimal</a:t>
                      </a:r>
                      <a:r>
                        <a:rPr lang="en-US" sz="1500" kern="1200" baseline="0" dirty="0">
                          <a:solidFill>
                            <a:srgbClr val="000000"/>
                          </a:solidFill>
                          <a:latin typeface="Arial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latin typeface="Arial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Threshold </a:t>
                      </a: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kern="1200" dirty="0">
                          <a:solidFill>
                            <a:srgbClr val="000000"/>
                          </a:solidFill>
                          <a:latin typeface="Arial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in Natural Frequency-Based Radar Target</a:t>
                      </a: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kern="1200" dirty="0">
                          <a:solidFill>
                            <a:srgbClr val="000000"/>
                          </a:solidFill>
                          <a:latin typeface="Arial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Recognition</a:t>
                      </a:r>
                      <a:endParaRPr lang="en-US" sz="1500" dirty="0"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  <a:sym typeface="Times New Roman" panose="02020603050405020304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kern="1200" dirty="0">
                          <a:solidFill>
                            <a:srgbClr val="000000"/>
                          </a:solidFill>
                          <a:latin typeface="Arial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The scheme is validated by comparing the threshold obtained from the Newton</a:t>
                      </a: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kern="1200" dirty="0">
                          <a:solidFill>
                            <a:srgbClr val="000000"/>
                          </a:solidFill>
                          <a:latin typeface="Arial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iteration with that using the probability density function</a:t>
                      </a:r>
                      <a:endParaRPr sz="1500" strike="noStrike" dirty="0"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  <a:sym typeface="Times New Roman" panose="02020603050405020304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strike="noStrike" kern="1200" dirty="0">
                          <a:solidFill>
                            <a:srgbClr val="000000"/>
                          </a:solidFill>
                          <a:latin typeface="Arial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The results are based out of potential assumptions alone making it un reliable.</a:t>
                      </a: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 strike="noStrike" kern="1200" dirty="0">
                        <a:solidFill>
                          <a:srgbClr val="000000"/>
                        </a:solidFill>
                        <a:latin typeface="Arial"/>
                        <a:ea typeface="Times New Roman" panose="02020603050405020304"/>
                        <a:cs typeface="Times New Roman" panose="02020603050405020304" charset="0"/>
                        <a:sym typeface="Times New Roman" panose="02020603050405020304"/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  <a:sym typeface="Times New Roman" panose="02020603050405020304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0" name="Google Shape;630;p11"/>
          <p:cNvSpPr/>
          <p:nvPr/>
        </p:nvSpPr>
        <p:spPr>
          <a:xfrm>
            <a:off x="433019" y="449201"/>
            <a:ext cx="10594371" cy="43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LITERATURE SURVEY</a:t>
            </a:r>
            <a:endParaRPr lang="en-US" sz="320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737598"/>
              </p:ext>
            </p:extLst>
          </p:nvPr>
        </p:nvGraphicFramePr>
        <p:xfrm>
          <a:off x="313899" y="5036024"/>
          <a:ext cx="11300346" cy="641444"/>
        </p:xfrm>
        <a:graphic>
          <a:graphicData uri="http://schemas.openxmlformats.org/drawingml/2006/table">
            <a:tbl>
              <a:tblPr/>
              <a:tblGrid>
                <a:gridCol w="11300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1444">
                <a:tc>
                  <a:txBody>
                    <a:bodyPr/>
                    <a:lstStyle/>
                    <a:p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 of the paper</a:t>
                      </a:r>
                      <a:endParaRPr lang="en-IN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6695"/>
              </p:ext>
            </p:extLst>
          </p:nvPr>
        </p:nvGraphicFramePr>
        <p:xfrm>
          <a:off x="1992573" y="5008729"/>
          <a:ext cx="9621672" cy="701040"/>
        </p:xfrm>
        <a:graphic>
          <a:graphicData uri="http://schemas.openxmlformats.org/drawingml/2006/table">
            <a:tbl>
              <a:tblPr/>
              <a:tblGrid>
                <a:gridCol w="9621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5092"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https://ieeexplore.ieee.org/document/6891312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9" name="Google Shape;629;p11"/>
          <p:cNvGraphicFramePr/>
          <p:nvPr>
            <p:extLst>
              <p:ext uri="{D42A27DB-BD31-4B8C-83A1-F6EECF244321}">
                <p14:modId xmlns:p14="http://schemas.microsoft.com/office/powerpoint/2010/main" val="1039338023"/>
              </p:ext>
            </p:extLst>
          </p:nvPr>
        </p:nvGraphicFramePr>
        <p:xfrm>
          <a:off x="310190" y="942852"/>
          <a:ext cx="11325925" cy="4079524"/>
        </p:xfrm>
        <a:graphic>
          <a:graphicData uri="http://schemas.openxmlformats.org/drawingml/2006/table">
            <a:tbl>
              <a:tblPr>
                <a:tableStyleId>{E1944C48-8558-46E7-899A-A338BEA35C6E}</a:tableStyleId>
              </a:tblPr>
              <a:tblGrid>
                <a:gridCol w="1696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4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5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6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33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2102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strike="noStrike" dirty="0">
                          <a:sym typeface="Calibri"/>
                        </a:rPr>
                        <a:t>Year </a:t>
                      </a:r>
                      <a:r>
                        <a:rPr lang="en-US" sz="1500" b="1" strike="noStrike" baseline="0" dirty="0">
                          <a:sym typeface="Calibri"/>
                        </a:rPr>
                        <a:t>of</a:t>
                      </a: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strike="noStrike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Publishing</a:t>
                      </a:r>
                      <a:endParaRPr lang="en-US" sz="1500" b="1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strike="noStrike" dirty="0">
                          <a:sym typeface="Calibri"/>
                        </a:rPr>
                        <a:t>Author</a:t>
                      </a:r>
                      <a:r>
                        <a:rPr lang="en-US" sz="1500" b="1" strike="noStrike" baseline="0" dirty="0">
                          <a:sym typeface="Calibri"/>
                        </a:rPr>
                        <a:t> Name</a:t>
                      </a:r>
                      <a:endParaRPr lang="en-US" sz="1500" b="1" strike="noStrike" dirty="0">
                        <a:sym typeface="Calibri"/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 b="1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strike="noStrike" dirty="0">
                          <a:sym typeface="Calibri"/>
                        </a:rPr>
                        <a:t>Title</a:t>
                      </a:r>
                      <a:r>
                        <a:rPr lang="en-US" sz="1500" b="1" strike="noStrike" baseline="0" dirty="0">
                          <a:sym typeface="Calibri"/>
                        </a:rPr>
                        <a:t> of the Paper</a:t>
                      </a:r>
                      <a:endParaRPr lang="en-US" sz="1500" b="1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strike="noStrike" dirty="0">
                          <a:sym typeface="Calibri"/>
                        </a:rPr>
                        <a:t>Merits</a:t>
                      </a:r>
                      <a:endParaRPr lang="en-US" sz="1500" b="1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strike="noStrike" dirty="0">
                          <a:sym typeface="Calibri"/>
                        </a:rPr>
                        <a:t>Demerits</a:t>
                      </a:r>
                      <a:endParaRPr lang="en-US" sz="1500" b="1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3358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sym typeface="Times New Roman" panose="02020603050405020304"/>
                        </a:rPr>
                        <a:t>2018</a:t>
                      </a:r>
                      <a:endParaRPr sz="1500" dirty="0"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  <a:sym typeface="Times New Roman" panose="02020603050405020304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lvl="0" indent="-28575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500" strike="noStrike" kern="1200" dirty="0" err="1">
                          <a:solidFill>
                            <a:srgbClr val="000000"/>
                          </a:solidFill>
                          <a:latin typeface="Arial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Xueru</a:t>
                      </a:r>
                      <a:r>
                        <a:rPr lang="en-US" altLang="en-US" sz="1500" strike="noStrike" kern="1200" dirty="0">
                          <a:solidFill>
                            <a:srgbClr val="000000"/>
                          </a:solidFill>
                          <a:latin typeface="Arial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Bai , Member, IEEE, </a:t>
                      </a:r>
                    </a:p>
                    <a:p>
                      <a:pPr marL="285750" lvl="0" indent="-28575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500" strike="noStrike" kern="1200" dirty="0" err="1">
                          <a:solidFill>
                            <a:srgbClr val="000000"/>
                          </a:solidFill>
                          <a:latin typeface="Arial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Xuening</a:t>
                      </a:r>
                      <a:r>
                        <a:rPr lang="en-US" altLang="en-US" sz="1500" strike="noStrike" kern="1200" dirty="0">
                          <a:solidFill>
                            <a:srgbClr val="000000"/>
                          </a:solidFill>
                          <a:latin typeface="Arial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Zhou, Feng Zhang, Li Wang, and</a:t>
                      </a: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strike="noStrike" kern="1200" dirty="0">
                          <a:solidFill>
                            <a:srgbClr val="000000"/>
                          </a:solidFill>
                          <a:latin typeface="Arial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     </a:t>
                      </a:r>
                      <a:r>
                        <a:rPr lang="en-US" altLang="en-US" sz="1500" strike="noStrike" kern="1200" dirty="0" err="1">
                          <a:solidFill>
                            <a:srgbClr val="000000"/>
                          </a:solidFill>
                          <a:latin typeface="Arial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Ruihang</a:t>
                      </a:r>
                      <a:r>
                        <a:rPr lang="en-US" altLang="en-US" sz="1500" strike="noStrike" kern="1200" dirty="0">
                          <a:solidFill>
                            <a:srgbClr val="000000"/>
                          </a:solidFill>
                          <a:latin typeface="Arial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</a:t>
                      </a:r>
                      <a:r>
                        <a:rPr lang="en-US" altLang="en-US" sz="1500" strike="noStrike" kern="1200" dirty="0" err="1">
                          <a:solidFill>
                            <a:srgbClr val="000000"/>
                          </a:solidFill>
                          <a:latin typeface="Arial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Xue</a:t>
                      </a:r>
                      <a:r>
                        <a:rPr lang="en-US" altLang="en-US" sz="1500" strike="noStrike" kern="1200" dirty="0">
                          <a:solidFill>
                            <a:srgbClr val="000000"/>
                          </a:solidFill>
                          <a:latin typeface="Arial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.</a:t>
                      </a: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endParaRPr sz="1500" dirty="0"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  <a:sym typeface="Times New Roman" panose="02020603050405020304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500" kern="1200" dirty="0">
                          <a:solidFill>
                            <a:srgbClr val="000000"/>
                          </a:solidFill>
                          <a:latin typeface="Arial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Robust Pol-ISAR </a:t>
                      </a: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500" kern="1200" dirty="0">
                          <a:solidFill>
                            <a:srgbClr val="000000"/>
                          </a:solidFill>
                          <a:latin typeface="Arial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Target Recognition</a:t>
                      </a: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500" kern="1200" dirty="0">
                          <a:solidFill>
                            <a:srgbClr val="000000"/>
                          </a:solidFill>
                          <a:latin typeface="Arial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Based on ST-MC-DCNN</a:t>
                      </a:r>
                      <a:endParaRPr lang="en-US" sz="1500" dirty="0"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  <a:sym typeface="Times New Roman" panose="02020603050405020304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strike="noStrike" kern="1200" dirty="0">
                          <a:solidFill>
                            <a:srgbClr val="000000"/>
                          </a:solidFill>
                          <a:latin typeface="Arial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The system has shown robustness to image scaling, rotation, and combined deformation</a:t>
                      </a: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strike="noStrike" dirty="0"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  <a:sym typeface="Times New Roman" panose="02020603050405020304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Arial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The system cannot tackle the inherent unknown deformation</a:t>
                      </a: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  <a:sym typeface="Times New Roman" panose="02020603050405020304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0" name="Google Shape;630;p11"/>
          <p:cNvSpPr/>
          <p:nvPr/>
        </p:nvSpPr>
        <p:spPr>
          <a:xfrm>
            <a:off x="433019" y="449201"/>
            <a:ext cx="10594371" cy="43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LITERATURE SURVEY</a:t>
            </a:r>
            <a:endParaRPr lang="en-US" sz="320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737598"/>
              </p:ext>
            </p:extLst>
          </p:nvPr>
        </p:nvGraphicFramePr>
        <p:xfrm>
          <a:off x="313899" y="5036024"/>
          <a:ext cx="11300346" cy="641444"/>
        </p:xfrm>
        <a:graphic>
          <a:graphicData uri="http://schemas.openxmlformats.org/drawingml/2006/table">
            <a:tbl>
              <a:tblPr/>
              <a:tblGrid>
                <a:gridCol w="11300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1444">
                <a:tc>
                  <a:txBody>
                    <a:bodyPr/>
                    <a:lstStyle/>
                    <a:p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 of the paper</a:t>
                      </a:r>
                      <a:endParaRPr lang="en-IN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48989"/>
              </p:ext>
            </p:extLst>
          </p:nvPr>
        </p:nvGraphicFramePr>
        <p:xfrm>
          <a:off x="1992573" y="5008729"/>
          <a:ext cx="9621672" cy="701040"/>
        </p:xfrm>
        <a:graphic>
          <a:graphicData uri="http://schemas.openxmlformats.org/drawingml/2006/table">
            <a:tbl>
              <a:tblPr/>
              <a:tblGrid>
                <a:gridCol w="9621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5092"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https://ieeexplore.ieee.org/document/8804365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1"/>
          <p:cNvSpPr/>
          <p:nvPr/>
        </p:nvSpPr>
        <p:spPr>
          <a:xfrm>
            <a:off x="433020" y="121654"/>
            <a:ext cx="11003804" cy="68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4" name="Google Shape;629;p11"/>
          <p:cNvGraphicFramePr/>
          <p:nvPr>
            <p:extLst>
              <p:ext uri="{D42A27DB-BD31-4B8C-83A1-F6EECF244321}">
                <p14:modId xmlns:p14="http://schemas.microsoft.com/office/powerpoint/2010/main" val="1174795214"/>
              </p:ext>
            </p:extLst>
          </p:nvPr>
        </p:nvGraphicFramePr>
        <p:xfrm>
          <a:off x="310190" y="942852"/>
          <a:ext cx="11325925" cy="4775419"/>
        </p:xfrm>
        <a:graphic>
          <a:graphicData uri="http://schemas.openxmlformats.org/drawingml/2006/table">
            <a:tbl>
              <a:tblPr>
                <a:tableStyleId>{E1944C48-8558-46E7-899A-A338BEA35C6E}</a:tableStyleId>
              </a:tblPr>
              <a:tblGrid>
                <a:gridCol w="1696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4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5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6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33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2102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strike="noStrike" dirty="0">
                          <a:sym typeface="Calibri"/>
                        </a:rPr>
                        <a:t>Year </a:t>
                      </a:r>
                      <a:r>
                        <a:rPr lang="en-US" sz="1500" b="1" strike="noStrike" baseline="0" dirty="0">
                          <a:sym typeface="Calibri"/>
                        </a:rPr>
                        <a:t>of</a:t>
                      </a: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strike="noStrike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Publishing</a:t>
                      </a:r>
                      <a:endParaRPr lang="en-US" sz="1500" b="1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strike="noStrike" dirty="0">
                          <a:sym typeface="Calibri"/>
                        </a:rPr>
                        <a:t>Author</a:t>
                      </a:r>
                      <a:r>
                        <a:rPr lang="en-US" sz="1500" b="1" strike="noStrike" baseline="0" dirty="0">
                          <a:sym typeface="Calibri"/>
                        </a:rPr>
                        <a:t> Name</a:t>
                      </a:r>
                      <a:endParaRPr lang="en-US" sz="1500" b="1" strike="noStrike" dirty="0">
                        <a:sym typeface="Calibri"/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 b="1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strike="noStrike" dirty="0">
                          <a:sym typeface="Calibri"/>
                        </a:rPr>
                        <a:t>Title</a:t>
                      </a:r>
                      <a:r>
                        <a:rPr lang="en-US" sz="1500" b="1" strike="noStrike" baseline="0" dirty="0">
                          <a:sym typeface="Calibri"/>
                        </a:rPr>
                        <a:t> of the Paper</a:t>
                      </a:r>
                      <a:endParaRPr lang="en-US" sz="1500" b="1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strike="noStrike" dirty="0">
                          <a:sym typeface="Calibri"/>
                        </a:rPr>
                        <a:t>Merits</a:t>
                      </a:r>
                      <a:endParaRPr lang="en-US" sz="1500" b="1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strike="noStrike" dirty="0">
                          <a:sym typeface="Calibri"/>
                        </a:rPr>
                        <a:t>Demerits</a:t>
                      </a:r>
                      <a:endParaRPr lang="en-US" sz="1500" b="1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253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sym typeface="Times New Roman" panose="02020603050405020304"/>
                        </a:rPr>
                        <a:t>2017</a:t>
                      </a:r>
                      <a:endParaRPr sz="1500" dirty="0"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  <a:sym typeface="Times New Roman" panose="02020603050405020304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lvl="0" indent="-28575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500" strike="noStrike" dirty="0" err="1">
                          <a:ea typeface="Times New Roman" panose="02020603050405020304"/>
                          <a:cs typeface="+mn-lt"/>
                          <a:sym typeface="Times New Roman" panose="02020603050405020304"/>
                        </a:rPr>
                        <a:t>Jifang</a:t>
                      </a:r>
                      <a:r>
                        <a:rPr lang="en-IN" sz="1500" strike="noStrike" dirty="0">
                          <a:ea typeface="Times New Roman" panose="02020603050405020304"/>
                          <a:cs typeface="+mn-lt"/>
                          <a:sym typeface="Times New Roman" panose="02020603050405020304"/>
                        </a:rPr>
                        <a:t> Pei, Student </a:t>
                      </a: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strike="noStrike" dirty="0">
                          <a:ea typeface="Times New Roman" panose="02020603050405020304"/>
                          <a:cs typeface="+mn-lt"/>
                          <a:sym typeface="Times New Roman" panose="02020603050405020304"/>
                        </a:rPr>
                        <a:t>      Member, IEEE. </a:t>
                      </a:r>
                    </a:p>
                    <a:p>
                      <a:pPr marL="285750" lvl="0" indent="-28575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500" strike="noStrike" dirty="0" err="1">
                          <a:ea typeface="Times New Roman" panose="02020603050405020304"/>
                          <a:cs typeface="+mn-lt"/>
                          <a:sym typeface="Times New Roman" panose="02020603050405020304"/>
                        </a:rPr>
                        <a:t>Yulin</a:t>
                      </a:r>
                      <a:r>
                        <a:rPr lang="en-IN" sz="1500" strike="noStrike" dirty="0">
                          <a:ea typeface="Times New Roman" panose="02020603050405020304"/>
                          <a:cs typeface="+mn-lt"/>
                          <a:sym typeface="Times New Roman" panose="02020603050405020304"/>
                        </a:rPr>
                        <a:t> Huang, Member, IEEE. </a:t>
                      </a:r>
                    </a:p>
                    <a:p>
                      <a:pPr marL="285750" lvl="0" indent="-28575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500" strike="noStrike" dirty="0" err="1">
                          <a:ea typeface="Times New Roman" panose="02020603050405020304"/>
                          <a:cs typeface="+mn-lt"/>
                          <a:sym typeface="Times New Roman" panose="02020603050405020304"/>
                        </a:rPr>
                        <a:t>Weibo</a:t>
                      </a:r>
                      <a:r>
                        <a:rPr lang="en-IN" sz="1500" strike="noStrike" dirty="0">
                          <a:ea typeface="Times New Roman" panose="02020603050405020304"/>
                          <a:cs typeface="+mn-lt"/>
                          <a:sym typeface="Times New Roman" panose="02020603050405020304"/>
                        </a:rPr>
                        <a:t> </a:t>
                      </a:r>
                      <a:r>
                        <a:rPr lang="en-IN" sz="1500" strike="noStrike" dirty="0" err="1">
                          <a:ea typeface="Times New Roman" panose="02020603050405020304"/>
                          <a:cs typeface="+mn-lt"/>
                          <a:sym typeface="Times New Roman" panose="02020603050405020304"/>
                        </a:rPr>
                        <a:t>Huo,Yin</a:t>
                      </a:r>
                      <a:r>
                        <a:rPr lang="en-IN" sz="1500" strike="noStrike" dirty="0">
                          <a:ea typeface="Times New Roman" panose="02020603050405020304"/>
                          <a:cs typeface="+mn-lt"/>
                          <a:sym typeface="Times New Roman" panose="02020603050405020304"/>
                        </a:rPr>
                        <a:t> Zhang, Member, IEEE.</a:t>
                      </a: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 strike="noStrike" dirty="0">
                        <a:ea typeface="Times New Roman" panose="02020603050405020304"/>
                        <a:cs typeface="+mn-lt"/>
                        <a:sym typeface="Times New Roman" panose="02020603050405020304"/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endParaRPr sz="1500" dirty="0"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  <a:sym typeface="Times New Roman" panose="02020603050405020304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ea typeface="Times New Roman" panose="02020603050405020304"/>
                          <a:cs typeface="+mn-lt"/>
                          <a:sym typeface="Times New Roman" panose="02020603050405020304"/>
                        </a:rPr>
                        <a:t>SAR Automatic Target Recognition Based on</a:t>
                      </a: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err="1">
                          <a:ea typeface="Times New Roman" panose="02020603050405020304"/>
                          <a:cs typeface="+mn-lt"/>
                          <a:sym typeface="Times New Roman" panose="02020603050405020304"/>
                        </a:rPr>
                        <a:t>Multiview</a:t>
                      </a:r>
                      <a:r>
                        <a:rPr lang="en-US" sz="1500" dirty="0">
                          <a:ea typeface="Times New Roman" panose="02020603050405020304"/>
                          <a:cs typeface="+mn-lt"/>
                          <a:sym typeface="Times New Roman" panose="02020603050405020304"/>
                        </a:rPr>
                        <a:t> Deep </a:t>
                      </a: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ea typeface="Times New Roman" panose="02020603050405020304"/>
                          <a:cs typeface="+mn-lt"/>
                          <a:sym typeface="Times New Roman" panose="02020603050405020304"/>
                        </a:rPr>
                        <a:t>Learning Framework</a:t>
                      </a:r>
                      <a:endParaRPr lang="en-US" sz="1500" dirty="0"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  <a:sym typeface="Times New Roman" panose="02020603050405020304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ea typeface="Times New Roman" panose="02020603050405020304"/>
                          <a:cs typeface="+mn-lt"/>
                          <a:sym typeface="Times New Roman" panose="02020603050405020304"/>
                        </a:rPr>
                        <a:t>The proposed</a:t>
                      </a:r>
                      <a:r>
                        <a:rPr lang="en-US" sz="1500" baseline="0" dirty="0">
                          <a:ea typeface="Times New Roman" panose="02020603050405020304"/>
                          <a:cs typeface="+mn-lt"/>
                          <a:sym typeface="Times New Roman" panose="02020603050405020304"/>
                        </a:rPr>
                        <a:t> </a:t>
                      </a:r>
                      <a:r>
                        <a:rPr lang="en-US" sz="1500" dirty="0">
                          <a:ea typeface="Times New Roman" panose="02020603050405020304"/>
                          <a:cs typeface="+mn-lt"/>
                          <a:sym typeface="Times New Roman" panose="02020603050405020304"/>
                        </a:rPr>
                        <a:t>framework </a:t>
                      </a: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ea typeface="Times New Roman" panose="02020603050405020304"/>
                          <a:cs typeface="+mn-lt"/>
                          <a:sym typeface="Times New Roman" panose="02020603050405020304"/>
                        </a:rPr>
                        <a:t>is able to achieve a superior Recognition</a:t>
                      </a: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err="1">
                          <a:ea typeface="Times New Roman" panose="02020603050405020304"/>
                          <a:cs typeface="+mn-lt"/>
                          <a:sym typeface="Times New Roman" panose="02020603050405020304"/>
                        </a:rPr>
                        <a:t>performance,and</a:t>
                      </a:r>
                      <a:r>
                        <a:rPr lang="en-US" sz="1500" dirty="0">
                          <a:ea typeface="Times New Roman" panose="02020603050405020304"/>
                          <a:cs typeface="+mn-lt"/>
                          <a:sym typeface="Times New Roman" panose="02020603050405020304"/>
                        </a:rPr>
                        <a:t> requires </a:t>
                      </a: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ea typeface="Times New Roman" panose="02020603050405020304"/>
                          <a:cs typeface="+mn-lt"/>
                          <a:sym typeface="Times New Roman" panose="02020603050405020304"/>
                        </a:rPr>
                        <a:t>only a small number of raw SAR images for network</a:t>
                      </a: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ea typeface="Times New Roman" panose="02020603050405020304"/>
                          <a:cs typeface="+mn-lt"/>
                          <a:sym typeface="Times New Roman" panose="02020603050405020304"/>
                        </a:rPr>
                        <a:t>training samples generation</a:t>
                      </a: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strike="noStrike" dirty="0"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  <a:sym typeface="Times New Roman" panose="02020603050405020304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dk1"/>
                          </a:solidFill>
                          <a:ea typeface="Times New Roman" panose="02020603050405020304"/>
                          <a:cs typeface="+mn-lt"/>
                          <a:sym typeface="Times New Roman" panose="02020603050405020304"/>
                        </a:rPr>
                        <a:t>However, it is too difficult to effectively </a:t>
                      </a:r>
                      <a:r>
                        <a:rPr lang="en-US" sz="1500" dirty="0" err="1">
                          <a:solidFill>
                            <a:schemeClr val="dk1"/>
                          </a:solidFill>
                          <a:ea typeface="Times New Roman" panose="02020603050405020304"/>
                          <a:cs typeface="+mn-lt"/>
                          <a:sym typeface="Times New Roman" panose="02020603050405020304"/>
                        </a:rPr>
                        <a:t>trainthe</a:t>
                      </a:r>
                      <a:r>
                        <a:rPr lang="en-US" sz="1500" dirty="0">
                          <a:solidFill>
                            <a:schemeClr val="dk1"/>
                          </a:solidFill>
                          <a:ea typeface="Times New Roman" panose="02020603050405020304"/>
                          <a:cs typeface="+mn-lt"/>
                          <a:sym typeface="Times New Roman" panose="02020603050405020304"/>
                        </a:rPr>
                        <a:t> deep neural networks with limited raw SAR images</a:t>
                      </a: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  <a:sym typeface="Times New Roman" panose="02020603050405020304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899750"/>
              </p:ext>
            </p:extLst>
          </p:nvPr>
        </p:nvGraphicFramePr>
        <p:xfrm>
          <a:off x="313900" y="5759356"/>
          <a:ext cx="11313994" cy="600501"/>
        </p:xfrm>
        <a:graphic>
          <a:graphicData uri="http://schemas.openxmlformats.org/drawingml/2006/table">
            <a:tbl>
              <a:tblPr/>
              <a:tblGrid>
                <a:gridCol w="11313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0501">
                <a:tc>
                  <a:txBody>
                    <a:bodyPr/>
                    <a:lstStyle/>
                    <a:p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 of the paper</a:t>
                      </a:r>
                      <a:endParaRPr lang="en-IN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688358"/>
              </p:ext>
            </p:extLst>
          </p:nvPr>
        </p:nvGraphicFramePr>
        <p:xfrm>
          <a:off x="1992573" y="5732060"/>
          <a:ext cx="9621672" cy="701040"/>
        </p:xfrm>
        <a:graphic>
          <a:graphicData uri="http://schemas.openxmlformats.org/drawingml/2006/table">
            <a:tbl>
              <a:tblPr/>
              <a:tblGrid>
                <a:gridCol w="9621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4149"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https://ieeexplore.ieee.org/document/8207785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388228" y="293198"/>
            <a:ext cx="4500178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en-US" sz="32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LITERATURE SURVEY</a:t>
            </a:r>
            <a:endParaRPr lang="en-US" sz="320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88978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30;p11"/>
          <p:cNvSpPr/>
          <p:nvPr/>
        </p:nvSpPr>
        <p:spPr>
          <a:xfrm>
            <a:off x="433037" y="272954"/>
            <a:ext cx="10853662" cy="411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4" name="Google Shape;629;p11"/>
          <p:cNvGraphicFramePr/>
          <p:nvPr>
            <p:extLst>
              <p:ext uri="{D42A27DB-BD31-4B8C-83A1-F6EECF244321}">
                <p14:modId xmlns:p14="http://schemas.microsoft.com/office/powerpoint/2010/main" val="4182440599"/>
              </p:ext>
            </p:extLst>
          </p:nvPr>
        </p:nvGraphicFramePr>
        <p:xfrm>
          <a:off x="310190" y="942852"/>
          <a:ext cx="11325925" cy="4775419"/>
        </p:xfrm>
        <a:graphic>
          <a:graphicData uri="http://schemas.openxmlformats.org/drawingml/2006/table">
            <a:tbl>
              <a:tblPr>
                <a:tableStyleId>{E1944C48-8558-46E7-899A-A338BEA35C6E}</a:tableStyleId>
              </a:tblPr>
              <a:tblGrid>
                <a:gridCol w="1696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4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5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6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33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2102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strike="noStrike" dirty="0">
                          <a:sym typeface="Calibri"/>
                        </a:rPr>
                        <a:t>Year </a:t>
                      </a:r>
                      <a:r>
                        <a:rPr lang="en-US" sz="1500" b="1" strike="noStrike" baseline="0" dirty="0">
                          <a:sym typeface="Calibri"/>
                        </a:rPr>
                        <a:t>of</a:t>
                      </a: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strike="noStrike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Publishing</a:t>
                      </a:r>
                      <a:endParaRPr lang="en-US" sz="1500" b="1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strike="noStrike" dirty="0">
                          <a:sym typeface="Calibri"/>
                        </a:rPr>
                        <a:t>Author</a:t>
                      </a:r>
                      <a:r>
                        <a:rPr lang="en-US" sz="1500" b="1" strike="noStrike" baseline="0" dirty="0">
                          <a:sym typeface="Calibri"/>
                        </a:rPr>
                        <a:t> Name</a:t>
                      </a:r>
                      <a:endParaRPr lang="en-US" sz="1500" b="1" strike="noStrike" dirty="0">
                        <a:sym typeface="Calibri"/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 b="1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strike="noStrike" dirty="0">
                          <a:sym typeface="Calibri"/>
                        </a:rPr>
                        <a:t>Title</a:t>
                      </a:r>
                      <a:r>
                        <a:rPr lang="en-US" sz="1500" b="1" strike="noStrike" baseline="0" dirty="0">
                          <a:sym typeface="Calibri"/>
                        </a:rPr>
                        <a:t> of the Paper</a:t>
                      </a:r>
                      <a:endParaRPr lang="en-US" sz="1500" b="1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strike="noStrike" dirty="0">
                          <a:sym typeface="Calibri"/>
                        </a:rPr>
                        <a:t>Merits</a:t>
                      </a:r>
                      <a:endParaRPr lang="en-US" sz="1500" b="1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strike="noStrike" dirty="0">
                          <a:sym typeface="Calibri"/>
                        </a:rPr>
                        <a:t>Demerits</a:t>
                      </a:r>
                      <a:endParaRPr lang="en-US" sz="1500" b="1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253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sym typeface="Times New Roman" panose="02020603050405020304"/>
                        </a:rPr>
                        <a:t>2016</a:t>
                      </a:r>
                      <a:endParaRPr sz="1500" dirty="0"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  <a:sym typeface="Times New Roman" panose="02020603050405020304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sz="1500" dirty="0" err="1">
                          <a:sym typeface="Times New Roman" panose="02020603050405020304"/>
                        </a:rPr>
                        <a:t>Chunlei</a:t>
                      </a:r>
                      <a:r>
                        <a:rPr lang="en-US" sz="1500" baseline="0" dirty="0">
                          <a:sym typeface="Times New Roman" panose="02020603050405020304"/>
                        </a:rPr>
                        <a:t> </a:t>
                      </a:r>
                      <a:r>
                        <a:rPr sz="1500" dirty="0" err="1">
                          <a:sym typeface="Times New Roman" panose="02020603050405020304"/>
                        </a:rPr>
                        <a:t>Huo</a:t>
                      </a:r>
                      <a:r>
                        <a:rPr sz="1500" dirty="0">
                          <a:sym typeface="Times New Roman" panose="02020603050405020304"/>
                        </a:rPr>
                        <a:t>, Member IEEE, </a:t>
                      </a:r>
                      <a:r>
                        <a:rPr sz="1500" dirty="0" err="1">
                          <a:sym typeface="Times New Roman" panose="02020603050405020304"/>
                        </a:rPr>
                        <a:t>Zhixin</a:t>
                      </a:r>
                      <a:r>
                        <a:rPr sz="1500" dirty="0">
                          <a:sym typeface="Times New Roman" panose="02020603050405020304"/>
                        </a:rPr>
                        <a:t> Zhou, Kun Ding, </a:t>
                      </a:r>
                      <a:r>
                        <a:rPr sz="1500" dirty="0" err="1">
                          <a:sym typeface="Times New Roman" panose="02020603050405020304"/>
                        </a:rPr>
                        <a:t>Chunhong</a:t>
                      </a:r>
                      <a:r>
                        <a:rPr sz="1500" dirty="0">
                          <a:sym typeface="Times New Roman" panose="02020603050405020304"/>
                        </a:rPr>
                        <a:t> Pan</a:t>
                      </a:r>
                      <a:endParaRPr sz="1500" dirty="0"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  <a:sym typeface="Times New Roman" panose="02020603050405020304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sym typeface="Times New Roman" panose="02020603050405020304"/>
                        </a:rPr>
                        <a:t>Online Target</a:t>
                      </a: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sym typeface="Times New Roman" panose="02020603050405020304"/>
                        </a:rPr>
                        <a:t>Recognition for </a:t>
                      </a: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sym typeface="Times New Roman" panose="02020603050405020304"/>
                        </a:rPr>
                        <a:t>Time-sensitive Space</a:t>
                      </a: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sym typeface="Times New Roman" panose="02020603050405020304"/>
                        </a:rPr>
                        <a:t>Information Networks</a:t>
                      </a:r>
                      <a:endParaRPr lang="en-US" sz="1500" dirty="0"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  <a:sym typeface="Times New Roman" panose="02020603050405020304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strike="noStrike" dirty="0">
                          <a:sym typeface="Times New Roman" panose="02020603050405020304"/>
                        </a:rPr>
                        <a:t>T</a:t>
                      </a:r>
                      <a:r>
                        <a:rPr sz="1500" strike="noStrike" dirty="0">
                          <a:sym typeface="Times New Roman" panose="02020603050405020304"/>
                        </a:rPr>
                        <a:t>he proposed approach is more promising for time-sensitive</a:t>
                      </a:r>
                      <a:r>
                        <a:rPr lang="en-US" sz="1500" strike="noStrike" dirty="0">
                          <a:sym typeface="Times New Roman" panose="02020603050405020304"/>
                        </a:rPr>
                        <a:t> </a:t>
                      </a:r>
                      <a:r>
                        <a:rPr sz="1500" strike="noStrike" dirty="0">
                          <a:sym typeface="Times New Roman" panose="02020603050405020304"/>
                        </a:rPr>
                        <a:t>space </a:t>
                      </a:r>
                      <a:endParaRPr lang="en-US" sz="1500" strike="noStrike" dirty="0">
                        <a:sym typeface="Times New Roman" panose="02020603050405020304"/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500" strike="noStrike" dirty="0">
                          <a:sym typeface="Times New Roman" panose="02020603050405020304"/>
                        </a:rPr>
                        <a:t>information networks</a:t>
                      </a:r>
                      <a:endParaRPr sz="1500" strike="noStrike" dirty="0"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  <a:sym typeface="Times New Roman" panose="02020603050405020304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500" dirty="0">
                          <a:sym typeface="Times New Roman" panose="02020603050405020304"/>
                        </a:rPr>
                        <a:t>The key difficulties of online target recognition task</a:t>
                      </a:r>
                      <a:r>
                        <a:rPr lang="en-US" sz="1500" dirty="0">
                          <a:sym typeface="Times New Roman" panose="02020603050405020304"/>
                        </a:rPr>
                        <a:t> </a:t>
                      </a:r>
                      <a:r>
                        <a:rPr sz="1500" dirty="0">
                          <a:sym typeface="Times New Roman" panose="02020603050405020304"/>
                        </a:rPr>
                        <a:t>for space information networks lie in the contradiction</a:t>
                      </a:r>
                      <a:r>
                        <a:rPr lang="en-US" sz="1500" dirty="0">
                          <a:sym typeface="Times New Roman" panose="02020603050405020304"/>
                        </a:rPr>
                        <a:t> between time </a:t>
                      </a:r>
                      <a:r>
                        <a:rPr sz="1500" dirty="0">
                          <a:sym typeface="Times New Roman" panose="02020603050405020304"/>
                        </a:rPr>
                        <a:t>sensitive response requirement and resource constraints</a:t>
                      </a:r>
                      <a:endParaRPr sz="1500" dirty="0"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  <a:sym typeface="Times New Roman" panose="02020603050405020304"/>
                      </a:endParaRPr>
                    </a:p>
                  </a:txBody>
                  <a:tcPr marL="68400" marR="684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899750"/>
              </p:ext>
            </p:extLst>
          </p:nvPr>
        </p:nvGraphicFramePr>
        <p:xfrm>
          <a:off x="313900" y="5759356"/>
          <a:ext cx="11313994" cy="600501"/>
        </p:xfrm>
        <a:graphic>
          <a:graphicData uri="http://schemas.openxmlformats.org/drawingml/2006/table">
            <a:tbl>
              <a:tblPr/>
              <a:tblGrid>
                <a:gridCol w="11313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0501">
                <a:tc>
                  <a:txBody>
                    <a:bodyPr/>
                    <a:lstStyle/>
                    <a:p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 of the paper</a:t>
                      </a:r>
                      <a:endParaRPr lang="en-IN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112509"/>
              </p:ext>
            </p:extLst>
          </p:nvPr>
        </p:nvGraphicFramePr>
        <p:xfrm>
          <a:off x="1992573" y="5732060"/>
          <a:ext cx="9621672" cy="701040"/>
        </p:xfrm>
        <a:graphic>
          <a:graphicData uri="http://schemas.openxmlformats.org/drawingml/2006/table">
            <a:tbl>
              <a:tblPr/>
              <a:tblGrid>
                <a:gridCol w="9621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4149"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https://ieeexplore.ieee.org/document</a:t>
                      </a:r>
                      <a:r>
                        <a:rPr lang="en-I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/7822901</a:t>
                      </a:r>
                      <a:endParaRPr lang="en-IN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483763" y="245657"/>
            <a:ext cx="4378314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en-US" sz="32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LITERATURE SURVEY</a:t>
            </a:r>
            <a:endParaRPr lang="en-US" sz="320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1"/>
          </p:nvPr>
        </p:nvSpPr>
        <p:spPr>
          <a:xfrm>
            <a:off x="698011" y="2334648"/>
            <a:ext cx="10530195" cy="43527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 (minimum):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 : 128 MB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: Intel i3 or later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: 100 MB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: Windows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5181" y="947418"/>
            <a:ext cx="9642288" cy="654518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TECHNOLOGY STACK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196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1"/>
          </p:nvPr>
        </p:nvSpPr>
        <p:spPr>
          <a:xfrm>
            <a:off x="996764" y="2329311"/>
            <a:ext cx="10085218" cy="4426331"/>
          </a:xfrm>
          <a:ln>
            <a:solidFill>
              <a:schemeClr val="tx1"/>
            </a:solidFill>
            <a:prstDash val="sysDot"/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0223" y="970107"/>
            <a:ext cx="9642288" cy="654518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ARCHITECTURE DIAGRAM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826" y="2367820"/>
            <a:ext cx="1409700" cy="14097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798950" y="4240799"/>
            <a:ext cx="2252609" cy="2509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915" y="2367820"/>
            <a:ext cx="2038681" cy="15202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13855" y="2900271"/>
            <a:ext cx="121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image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78710" y="2900271"/>
            <a:ext cx="1633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processing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11197" y="4823901"/>
            <a:ext cx="2225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architecture (modified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squeezenet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9835" y="4823901"/>
            <a:ext cx="15598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space craft and asteroids with bounding box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743847" y="3127932"/>
            <a:ext cx="1561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952550" y="3902245"/>
            <a:ext cx="0" cy="338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682431" y="5146680"/>
            <a:ext cx="16842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WhatsApp Image 2021-03-24 at 9.44.40 AM"/>
          <p:cNvPicPr/>
          <p:nvPr/>
        </p:nvPicPr>
        <p:blipFill>
          <a:blip r:embed="rId6"/>
          <a:stretch>
            <a:fillRect/>
          </a:stretch>
        </p:blipFill>
        <p:spPr>
          <a:xfrm>
            <a:off x="2524735" y="4240799"/>
            <a:ext cx="1986012" cy="226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50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3199</TotalTime>
  <Words>1886</Words>
  <Application>Microsoft Office PowerPoint</Application>
  <PresentationFormat>Widescreen</PresentationFormat>
  <Paragraphs>228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Arial Bold Italic</vt:lpstr>
      <vt:lpstr>Calibri</vt:lpstr>
      <vt:lpstr>Century Gothic</vt:lpstr>
      <vt:lpstr>Lucida Grande</vt:lpstr>
      <vt:lpstr>Times New Roman</vt:lpstr>
      <vt:lpstr>Wingdings</vt:lpstr>
      <vt:lpstr>Wingdings 3</vt:lpstr>
      <vt:lpstr>Ion Boardroom</vt:lpstr>
      <vt:lpstr>IMAGE IDENTIFICATION AND RECOGNITION USING NOVEL HYBRID ARCHITECTURE DEVELOPMENT FOR SATELLITE IMAGES</vt:lpstr>
      <vt:lpstr>ABSTRACT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TECHNOLOGY STACK</vt:lpstr>
      <vt:lpstr>ARCHITECTURE DIAGRAM</vt:lpstr>
      <vt:lpstr>SYSTEM DESIGN – USE CASE DIAGRAM</vt:lpstr>
      <vt:lpstr>SYSTEM DESIGN – SEQUENCE DIAGRAM</vt:lpstr>
      <vt:lpstr>SYSTEM DESIGN – COLLABRATION  DIAGRAM</vt:lpstr>
      <vt:lpstr>MODULE DESCRIPTION </vt:lpstr>
      <vt:lpstr>DATASET COLLECTION MODULE </vt:lpstr>
      <vt:lpstr>PREPROCESSING DATA MODULE  </vt:lpstr>
      <vt:lpstr>PowerPoint Presentation</vt:lpstr>
      <vt:lpstr>DATA AUGMENTATION MODULE</vt:lpstr>
      <vt:lpstr>PowerPoint Presentation</vt:lpstr>
      <vt:lpstr>TRAINING WITH NOVEL ARCHITECTURE  </vt:lpstr>
      <vt:lpstr>PowerPoint Presentation</vt:lpstr>
      <vt:lpstr>OBJECT DETECTION MODULE</vt:lpstr>
      <vt:lpstr>PowerPoint Presentation</vt:lpstr>
      <vt:lpstr>PERFORMANCE EVALUATION</vt:lpstr>
      <vt:lpstr>PowerPoint Presentation</vt:lpstr>
      <vt:lpstr>PowerPoint Presentation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and future enhancements</vt:lpstr>
      <vt:lpstr>PUBLICATIONS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HUMAN RESOURCE MANAGEMENT USING DEEP LEARNING TECHNIQUES</dc:title>
  <dc:creator>Tahmina</dc:creator>
  <cp:lastModifiedBy>elamathy2000@gmail.com</cp:lastModifiedBy>
  <cp:revision>218</cp:revision>
  <dcterms:created xsi:type="dcterms:W3CDTF">2021-02-20T10:21:13Z</dcterms:created>
  <dcterms:modified xsi:type="dcterms:W3CDTF">2021-08-01T15:18:14Z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