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Doppio One"/>
      <p:regular r:id="rId21"/>
    </p:embeddedFont>
    <p:embeddedFont>
      <p:font typeface="Encode Sans"/>
      <p:regular r:id="rId22"/>
      <p:bold r:id="rId23"/>
    </p:embeddedFont>
    <p:embeddedFont>
      <p:font typeface="Bebas Neue"/>
      <p:regular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Encode Sans Condense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EncodeSans-regular.fntdata"/><Relationship Id="rId21" Type="http://schemas.openxmlformats.org/officeDocument/2006/relationships/font" Target="fonts/DoppioOne-regular.fntdata"/><Relationship Id="rId24" Type="http://schemas.openxmlformats.org/officeDocument/2006/relationships/font" Target="fonts/BebasNeue-regular.fntdata"/><Relationship Id="rId23" Type="http://schemas.openxmlformats.org/officeDocument/2006/relationships/font" Target="fonts/Encode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ncodeSans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EncodeSansCondense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02afc7a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02afc7a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1f4e893e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1f4e893e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f1f4e893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f1f4e893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1f4e893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1f4e893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02afc7aa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02afc7aa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a5d1115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a5d1115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02afc7aad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02afc7aad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1f4e893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1f4e893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a5d1115b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a5d1115b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a5d1115b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a5d1115b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1f4e893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1f4e893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1f4e893e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f1f4e893e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5922" l="3955" r="57710" t="33705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b="6752" l="40405" r="30010" t="3370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28000"/>
          </a:blip>
          <a:srcRect b="5922" l="5619" r="56047" t="33705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 amt="28000"/>
          </a:blip>
          <a:srcRect b="6752" l="42908" r="27507" t="3370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1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2" type="title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3" type="title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4" type="title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5" type="title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6" type="title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7" type="title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9" type="subTitle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3" type="subTitle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hasCustomPrompt="1" type="title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hasCustomPrompt="1" idx="2" type="title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/>
          <p:nvPr>
            <p:ph idx="3" type="subTitle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4" type="title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5" type="subTitle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" name="Google Shape;87;p14"/>
          <p:cNvSpPr/>
          <p:nvPr>
            <p:ph idx="6" type="pic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713225" y="3109100"/>
            <a:ext cx="3290700" cy="610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713225" y="3640000"/>
            <a:ext cx="3290700" cy="963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rot="10800000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803400" y="1442900"/>
            <a:ext cx="35748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765800" y="1442900"/>
            <a:ext cx="35748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b="3400" l="833" r="0" t="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2" name="Google Shape;112;p19"/>
          <p:cNvSpPr txBox="1"/>
          <p:nvPr>
            <p:ph idx="3" type="subTitle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19"/>
          <p:cNvSpPr txBox="1"/>
          <p:nvPr>
            <p:ph idx="4" type="subTitle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5" type="subTitle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6" type="subTitle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9"/>
          <p:cNvSpPr/>
          <p:nvPr>
            <p:ph idx="7" type="pic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/>
          <p:nvPr>
            <p:ph idx="8" type="pic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/>
          <p:nvPr>
            <p:ph idx="9" type="pic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b="3400" l="833" r="0" t="0"/>
          <a:stretch/>
        </p:blipFill>
        <p:spPr>
          <a:xfrm flipH="1"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flipH="1" rot="10800000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" type="subTitle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3" type="subTitle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4" type="subTitle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5" type="subTitle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6" type="subTitle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7" type="subTitle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8" type="subTitle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b="5923" l="3955" r="57710" t="28334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6752" l="43544" r="14163" t="3370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>
            <p:ph idx="3" type="pic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 amt="28000"/>
          </a:blip>
          <a:srcRect b="3400" l="833" r="0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subTitle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3" type="subTitle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4" type="subTitle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5" type="subTitle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6" type="subTitle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7" type="subTitle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8" type="subTitle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9" type="subTitle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13" type="subTitle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14" type="subTitle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5" type="subTitle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2">
            <a:alphaModFix amt="28000"/>
          </a:blip>
          <a:srcRect b="0" l="-2576" r="32948" t="0"/>
          <a:stretch/>
        </p:blipFill>
        <p:spPr>
          <a:xfrm>
            <a:off x="-229575" y="9525"/>
            <a:ext cx="620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ctrTitle"/>
          </p:nvPr>
        </p:nvSpPr>
        <p:spPr>
          <a:xfrm>
            <a:off x="713225" y="545950"/>
            <a:ext cx="4096800" cy="9282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713325" y="1464675"/>
            <a:ext cx="4096800" cy="1190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2"/>
          <p:cNvSpPr/>
          <p:nvPr>
            <p:ph idx="2" type="pic"/>
          </p:nvPr>
        </p:nvSpPr>
        <p:spPr>
          <a:xfrm>
            <a:off x="5715875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/>
          <p:nvPr/>
        </p:nvSpPr>
        <p:spPr>
          <a:xfrm>
            <a:off x="713325" y="2655375"/>
            <a:ext cx="4096800" cy="14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365750" spcFirstLastPara="1" rIns="365750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b="1" sz="1000" u="sng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b="0" l="3953" r="60529" t="0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b="-10" l="43587" r="26256" t="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7_1_1"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b="-10" l="43587" r="26256" t="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b="0" l="3954" r="60452" t="0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442900"/>
            <a:ext cx="77040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ama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>
            <p:ph idx="5" type="pic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/>
          <p:nvPr>
            <p:ph idx="6" type="pic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>
            <p:ph idx="2" type="pic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siete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 ich signaly</a:t>
            </a:r>
            <a:r>
              <a:rPr b="1" lang="en"/>
              <a:t> </a:t>
            </a:r>
            <a:endParaRPr b="1"/>
          </a:p>
        </p:txBody>
      </p:sp>
      <p:sp>
        <p:nvSpPr>
          <p:cNvPr id="166" name="Google Shape;166;p26"/>
          <p:cNvSpPr txBox="1"/>
          <p:nvPr>
            <p:ph idx="1" type="subTitle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67" name="Google Shape;167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3395" l="0" r="0" t="40896"/>
          <a:stretch/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idx="4" type="subTitle"/>
          </p:nvPr>
        </p:nvSpPr>
        <p:spPr>
          <a:xfrm>
            <a:off x="796199" y="2435975"/>
            <a:ext cx="230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Vplyv na Výkonnosť Siete</a:t>
            </a:r>
            <a:endParaRPr/>
          </a:p>
        </p:txBody>
      </p:sp>
      <p:sp>
        <p:nvSpPr>
          <p:cNvPr id="260" name="Google Shape;260;p35"/>
          <p:cNvSpPr txBox="1"/>
          <p:nvPr>
            <p:ph idx="6" type="subTitle"/>
          </p:nvPr>
        </p:nvSpPr>
        <p:spPr>
          <a:xfrm>
            <a:off x="6042300" y="2435975"/>
            <a:ext cx="264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Nástroje na Meranie a Monitorovanie</a:t>
            </a:r>
            <a:endParaRPr/>
          </a:p>
        </p:txBody>
      </p:sp>
      <p:sp>
        <p:nvSpPr>
          <p:cNvPr id="261" name="Google Shape;261;p35"/>
          <p:cNvSpPr txBox="1"/>
          <p:nvPr>
            <p:ph type="title"/>
          </p:nvPr>
        </p:nvSpPr>
        <p:spPr>
          <a:xfrm>
            <a:off x="567600" y="625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Sila a kvalita signálov</a:t>
            </a:r>
            <a:endParaRPr/>
          </a:p>
        </p:txBody>
      </p:sp>
      <p:sp>
        <p:nvSpPr>
          <p:cNvPr id="262" name="Google Shape;262;p35"/>
          <p:cNvSpPr txBox="1"/>
          <p:nvPr>
            <p:ph idx="1" type="subTitle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Silný a stabilný signál prispieva k spoľahlivému pripojeniu a rýchlemu prenosu dát.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Nízka sila signálu alebo vysoký SNR môžu spôsobiť pomalé pripojenie, straty dát alebo prerušenia vo výkone siete.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 txBox="1"/>
          <p:nvPr>
            <p:ph idx="2" type="subTitle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Vzdialenosť medzi zariadeniami a prístupovými bodmi.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Prekážky ako steny, budovy alebo iné elektronické zariadenia.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Interferencia od iných zariadení v blízkosti alebo z rôznych frekvenčných pásiem.</a:t>
            </a:r>
            <a:endParaRPr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idx="3" type="subTitle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Použitie nástrojov ako Wi-Fi analyzátory a softvérové aplikácie na monitorovanie sily a kvality signálu v reálnom čase.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 txBox="1"/>
          <p:nvPr>
            <p:ph idx="5" type="subTitle"/>
          </p:nvPr>
        </p:nvSpPr>
        <p:spPr>
          <a:xfrm>
            <a:off x="3395400" y="2435975"/>
            <a:ext cx="264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Faktory Ovládajúce Silu a Kvalitu Signálov</a:t>
            </a:r>
            <a:endParaRPr/>
          </a:p>
        </p:txBody>
      </p:sp>
      <p:pic>
        <p:nvPicPr>
          <p:cNvPr id="266" name="Google Shape;266;p35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21482" l="0" r="0" t="21488"/>
          <a:stretch/>
        </p:blipFill>
        <p:spPr>
          <a:xfrm>
            <a:off x="796200" y="1509050"/>
            <a:ext cx="2305500" cy="876299"/>
          </a:xfrm>
          <a:prstGeom prst="rect">
            <a:avLst/>
          </a:prstGeom>
        </p:spPr>
      </p:pic>
      <p:pic>
        <p:nvPicPr>
          <p:cNvPr id="267" name="Google Shape;267;p35"/>
          <p:cNvPicPr preferRelativeResize="0"/>
          <p:nvPr>
            <p:ph idx="8" type="pic"/>
          </p:nvPr>
        </p:nvPicPr>
        <p:blipFill rotWithShape="1">
          <a:blip r:embed="rId4">
            <a:alphaModFix/>
          </a:blip>
          <a:srcRect b="21482" l="0" r="0" t="21488"/>
          <a:stretch/>
        </p:blipFill>
        <p:spPr>
          <a:xfrm>
            <a:off x="3419250" y="1509050"/>
            <a:ext cx="2305500" cy="876299"/>
          </a:xfrm>
          <a:prstGeom prst="rect">
            <a:avLst/>
          </a:prstGeom>
        </p:spPr>
      </p:pic>
      <p:pic>
        <p:nvPicPr>
          <p:cNvPr id="268" name="Google Shape;268;p35"/>
          <p:cNvPicPr preferRelativeResize="0"/>
          <p:nvPr>
            <p:ph idx="9" type="pic"/>
          </p:nvPr>
        </p:nvPicPr>
        <p:blipFill rotWithShape="1">
          <a:blip r:embed="rId5">
            <a:alphaModFix/>
          </a:blip>
          <a:srcRect b="21482" l="0" r="0" t="21488"/>
          <a:stretch/>
        </p:blipFill>
        <p:spPr>
          <a:xfrm>
            <a:off x="6042301" y="1509050"/>
            <a:ext cx="2305500" cy="8762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Zabezpečenie</a:t>
            </a:r>
            <a:endParaRPr/>
          </a:p>
        </p:txBody>
      </p:sp>
      <p:sp>
        <p:nvSpPr>
          <p:cNvPr id="274" name="Google Shape;274;p36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75" name="Google Shape;275;p3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27145" l="0" r="0" t="37146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idx="1" type="subTitle"/>
          </p:nvPr>
        </p:nvSpPr>
        <p:spPr>
          <a:xfrm>
            <a:off x="980849" y="1590590"/>
            <a:ext cx="3314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Použitie šifrovacích protokolov ako WPA2, WPA3 na ochranu dát prenášaných cez bezdrôtové siete.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Zabezpečuje, že informácie sú chránené pred neoprávneným prístupom a odpočúvaním.</a:t>
            </a:r>
            <a:endParaRPr/>
          </a:p>
        </p:txBody>
      </p:sp>
      <p:sp>
        <p:nvSpPr>
          <p:cNvPr id="281" name="Google Shape;281;p37"/>
          <p:cNvSpPr txBox="1"/>
          <p:nvPr>
            <p:ph idx="2" type="subTitle"/>
          </p:nvPr>
        </p:nvSpPr>
        <p:spPr>
          <a:xfrm>
            <a:off x="4802351" y="1560878"/>
            <a:ext cx="3314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Overenie totožnosti užívateľov a zariadení pred prístupom do siete.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Použitie mechanizmov ako PSK (Pre-Shared Key) alebo EAP (Extensible Authentication Protocol) pre autentifikáciu.</a:t>
            </a:r>
            <a:endParaRPr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 txBox="1"/>
          <p:nvPr>
            <p:ph idx="7" type="subTitle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Autentifikácia</a:t>
            </a:r>
            <a:endParaRPr/>
          </a:p>
        </p:txBody>
      </p:sp>
      <p:sp>
        <p:nvSpPr>
          <p:cNvPr id="283" name="Google Shape;283;p37"/>
          <p:cNvSpPr txBox="1"/>
          <p:nvPr>
            <p:ph idx="5" type="subTitle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Šifrovanie Dát</a:t>
            </a:r>
            <a:endParaRPr/>
          </a:p>
        </p:txBody>
      </p:sp>
      <p:sp>
        <p:nvSpPr>
          <p:cNvPr id="284" name="Google Shape;284;p37"/>
          <p:cNvSpPr txBox="1"/>
          <p:nvPr>
            <p:ph idx="3" type="subTitle"/>
          </p:nvPr>
        </p:nvSpPr>
        <p:spPr>
          <a:xfrm>
            <a:off x="980849" y="3430803"/>
            <a:ext cx="33144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Implementácia bezpečnostných protokolov a štandardov, ako je HTTPS, SSL/TLS, SSH na ochranu komunikácie a prístupu k sieťovým zariadeniam.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Zabezpečenie</a:t>
            </a:r>
            <a:endParaRPr/>
          </a:p>
        </p:txBody>
      </p:sp>
      <p:sp>
        <p:nvSpPr>
          <p:cNvPr id="286" name="Google Shape;286;p37"/>
          <p:cNvSpPr txBox="1"/>
          <p:nvPr>
            <p:ph idx="4" type="subTitle"/>
          </p:nvPr>
        </p:nvSpPr>
        <p:spPr>
          <a:xfrm>
            <a:off x="4802350" y="3498953"/>
            <a:ext cx="33144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Implementácia firewallu a IDS na ochranu siete pred neoprávnenými prístupmi a útokmi z internetu aj z vnútra siete.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 txBox="1"/>
          <p:nvPr>
            <p:ph idx="6" type="subTitle"/>
          </p:nvPr>
        </p:nvSpPr>
        <p:spPr>
          <a:xfrm>
            <a:off x="1088024" y="2955889"/>
            <a:ext cx="3314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Bezpečnostné Protokoly</a:t>
            </a:r>
            <a:endParaRPr/>
          </a:p>
        </p:txBody>
      </p:sp>
      <p:sp>
        <p:nvSpPr>
          <p:cNvPr id="288" name="Google Shape;288;p37"/>
          <p:cNvSpPr txBox="1"/>
          <p:nvPr>
            <p:ph idx="8" type="subTitle"/>
          </p:nvPr>
        </p:nvSpPr>
        <p:spPr>
          <a:xfrm>
            <a:off x="4914448" y="3200314"/>
            <a:ext cx="3314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 a Intrusion Detection Systems (IDS)</a:t>
            </a: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91512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915124" y="312195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474417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4744174" y="312195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Obsah</a:t>
            </a:r>
            <a:endParaRPr/>
          </a:p>
        </p:txBody>
      </p:sp>
      <p:sp>
        <p:nvSpPr>
          <p:cNvPr id="173" name="Google Shape;173;p27"/>
          <p:cNvSpPr txBox="1"/>
          <p:nvPr>
            <p:ph idx="2" type="title"/>
          </p:nvPr>
        </p:nvSpPr>
        <p:spPr>
          <a:xfrm>
            <a:off x="2802550" y="16332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" name="Google Shape;174;p27"/>
          <p:cNvSpPr txBox="1"/>
          <p:nvPr>
            <p:ph idx="3" type="title"/>
          </p:nvPr>
        </p:nvSpPr>
        <p:spPr>
          <a:xfrm>
            <a:off x="5625725" y="3045316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" name="Google Shape;175;p27"/>
          <p:cNvSpPr txBox="1"/>
          <p:nvPr>
            <p:ph idx="4" type="title"/>
          </p:nvPr>
        </p:nvSpPr>
        <p:spPr>
          <a:xfrm>
            <a:off x="5625725" y="16332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6" name="Google Shape;176;p27"/>
          <p:cNvSpPr txBox="1"/>
          <p:nvPr>
            <p:ph idx="6" type="title"/>
          </p:nvPr>
        </p:nvSpPr>
        <p:spPr>
          <a:xfrm>
            <a:off x="2802550" y="30452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1903900" y="2187625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Základy wireless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sieti</a:t>
            </a:r>
            <a:endParaRPr/>
          </a:p>
        </p:txBody>
      </p:sp>
      <p:sp>
        <p:nvSpPr>
          <p:cNvPr id="178" name="Google Shape;178;p27"/>
          <p:cNvSpPr txBox="1"/>
          <p:nvPr>
            <p:ph idx="8" type="subTitle"/>
          </p:nvPr>
        </p:nvSpPr>
        <p:spPr>
          <a:xfrm>
            <a:off x="4727075" y="2187625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Typy wireless sieti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9" type="subTitle"/>
          </p:nvPr>
        </p:nvSpPr>
        <p:spPr>
          <a:xfrm>
            <a:off x="1903900" y="3599625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Sila a kvalita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signálov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idx="13" type="subTitle"/>
          </p:nvPr>
        </p:nvSpPr>
        <p:spPr>
          <a:xfrm>
            <a:off x="4727075" y="3599725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Zabezpečenie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403554" y="783554"/>
            <a:ext cx="4383600" cy="16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Základy</a:t>
            </a:r>
            <a:endParaRPr/>
          </a:p>
        </p:txBody>
      </p:sp>
      <p:sp>
        <p:nvSpPr>
          <p:cNvPr id="186" name="Google Shape;186;p28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87" name="Google Shape;187;p2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27145" l="0" r="0" t="37146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Základne vedomosti</a:t>
            </a:r>
            <a:endParaRPr/>
          </a:p>
        </p:txBody>
      </p:sp>
      <p:sp>
        <p:nvSpPr>
          <p:cNvPr id="193" name="Google Shape;193;p29"/>
          <p:cNvSpPr txBox="1"/>
          <p:nvPr>
            <p:ph idx="4" type="subTitle"/>
          </p:nvPr>
        </p:nvSpPr>
        <p:spPr>
          <a:xfrm>
            <a:off x="5151713" y="2215901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Čo sú to signaly</a:t>
            </a:r>
            <a:endParaRPr/>
          </a:p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5151737" y="2788600"/>
            <a:ext cx="250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Signály bezdrôtových sietí sú elektromagnetické vlny, ktoré prenášajú dáta medzi zariadeniami bez fyzického pripojenia. Tieto signály sú vysielané pomocou antén a môžu sa prenášať v rôznych frekvenčných pásmach, Signály bezdrôtových sietí sú základnom pre technológie ako Wi-Fi a Bluetooth.</a:t>
            </a:r>
            <a:endParaRPr/>
          </a:p>
        </p:txBody>
      </p:sp>
      <p:sp>
        <p:nvSpPr>
          <p:cNvPr id="195" name="Google Shape;195;p29"/>
          <p:cNvSpPr txBox="1"/>
          <p:nvPr>
            <p:ph idx="2" type="subTitle"/>
          </p:nvPr>
        </p:nvSpPr>
        <p:spPr>
          <a:xfrm>
            <a:off x="1486663" y="2788600"/>
            <a:ext cx="250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Bezdrôtové </a:t>
            </a:r>
            <a:r>
              <a:rPr lang="en"/>
              <a:t>siete zmenili komunikáciu a pripojenie. Porozumenie signálom je kľúčové pre optimalizáciu výkonu a spoľahlivosti siete. Táto prezentácia sa ponorí do detailov bezdrôtových signálov a ich vplyvu na modernú technológiu.</a:t>
            </a:r>
            <a:endParaRPr/>
          </a:p>
        </p:txBody>
      </p:sp>
      <p:sp>
        <p:nvSpPr>
          <p:cNvPr id="196" name="Google Shape;196;p29"/>
          <p:cNvSpPr txBox="1"/>
          <p:nvPr>
            <p:ph idx="3" type="subTitle"/>
          </p:nvPr>
        </p:nvSpPr>
        <p:spPr>
          <a:xfrm>
            <a:off x="1486675" y="2346725"/>
            <a:ext cx="25056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 su wireless siete dôležité?</a:t>
            </a:r>
            <a:endParaRPr/>
          </a:p>
        </p:txBody>
      </p:sp>
      <p:pic>
        <p:nvPicPr>
          <p:cNvPr id="197" name="Google Shape;197;p29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21673" l="0" r="0" t="23910"/>
          <a:stretch/>
        </p:blipFill>
        <p:spPr>
          <a:xfrm>
            <a:off x="1486663" y="1339587"/>
            <a:ext cx="2505600" cy="876300"/>
          </a:xfrm>
          <a:prstGeom prst="rect">
            <a:avLst/>
          </a:prstGeom>
        </p:spPr>
      </p:pic>
      <p:pic>
        <p:nvPicPr>
          <p:cNvPr id="198" name="Google Shape;198;p29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32897" l="0" r="0" t="14641"/>
          <a:stretch/>
        </p:blipFill>
        <p:spPr>
          <a:xfrm>
            <a:off x="5151725" y="1339600"/>
            <a:ext cx="25056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Typy wireless sieti</a:t>
            </a:r>
            <a:endParaRPr/>
          </a:p>
        </p:txBody>
      </p:sp>
      <p:sp>
        <p:nvSpPr>
          <p:cNvPr id="204" name="Google Shape;204;p30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05" name="Google Shape;205;p3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27145" l="0" r="0" t="37146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1088024" y="1676215"/>
            <a:ext cx="3314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Wireless Local Area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Určené pre lokálne pripojenie zariadení v určitom obmedzenom priestore, ako sú domácnosti, kancelárie, alebo verejné miesta.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Najčastejšie používané pre domáce a firemné prostredie.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2" type="subTitle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Wireless Personal Area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Navrhnuté pre pripojenie zariadení na krátke vzdialenosti, napríklad Bluetooth zariadenia,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Často používané pre bezdrôtové slúchadlá, klávesnice, a zariadenia IoT.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idx="7" type="subTitle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WPAN</a:t>
            </a:r>
            <a:r>
              <a:rPr b="0"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213" name="Google Shape;213;p31"/>
          <p:cNvSpPr txBox="1"/>
          <p:nvPr>
            <p:ph idx="5" type="subTitle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WLAN</a:t>
            </a:r>
            <a:r>
              <a:rPr b="0"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214" name="Google Shape;214;p31"/>
          <p:cNvSpPr txBox="1"/>
          <p:nvPr>
            <p:ph idx="3" type="subTitle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Wireless Wide Area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Poskytuje pripojenie na veľké vzdialenosti pomocou mobilných sietí, ako sú 3G, 4G a 5G.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Umožňuje pripojenie k internetu a komunikáciu na veľké vzdialenosti.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Typy wireless sieti</a:t>
            </a:r>
            <a:endParaRPr/>
          </a:p>
        </p:txBody>
      </p:sp>
      <p:sp>
        <p:nvSpPr>
          <p:cNvPr id="216" name="Google Shape;216;p31"/>
          <p:cNvSpPr txBox="1"/>
          <p:nvPr>
            <p:ph idx="4" type="subTitle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Wireless Metropolitan Area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Pokrýva väčšie geografické oblasti, ako sú mestá alebo okresy.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Často používané pre širokopásmové pripojenie a komunikačné systémy pre verejné služby.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>
            <p:ph idx="6" type="subTitle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WWAN </a:t>
            </a:r>
            <a:endParaRPr/>
          </a:p>
        </p:txBody>
      </p:sp>
      <p:sp>
        <p:nvSpPr>
          <p:cNvPr id="218" name="Google Shape;218;p31"/>
          <p:cNvSpPr txBox="1"/>
          <p:nvPr>
            <p:ph idx="8" type="subTitle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WMAN</a:t>
            </a:r>
            <a:r>
              <a:rPr b="0"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91512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915124" y="305752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474417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4744174" y="305752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4" type="subTitle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2,4 GHz Pásmo</a:t>
            </a:r>
            <a:endParaRPr/>
          </a:p>
        </p:txBody>
      </p:sp>
      <p:sp>
        <p:nvSpPr>
          <p:cNvPr id="228" name="Google Shape;228;p32"/>
          <p:cNvSpPr txBox="1"/>
          <p:nvPr>
            <p:ph idx="6" type="subTitle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Sub-1 GHz Pásma</a:t>
            </a:r>
            <a:endParaRPr/>
          </a:p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Frekvenčné pásma</a:t>
            </a:r>
            <a:endParaRPr/>
          </a:p>
        </p:txBody>
      </p:sp>
      <p:sp>
        <p:nvSpPr>
          <p:cNvPr id="230" name="Google Shape;230;p32"/>
          <p:cNvSpPr txBox="1"/>
          <p:nvPr>
            <p:ph idx="1" type="subTitle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Často používané v bezdrôtových sieťach, ako je Wi-Fi a Bluetooth.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Ponúka širokú dostupnosť a relatívne dobrú priepustnosť signálu.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 txBox="1"/>
          <p:nvPr>
            <p:ph idx="2" type="subTitle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Poskytuje vyššiu rýchlosť prenosu dát a menej rušenia v porovnaní s 2,4 GHz pásmom.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Ideálne pre náročné aplikácie, ako sú streamovanie videa a online hry.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 txBox="1"/>
          <p:nvPr>
            <p:ph idx="3" type="subTitle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Používané pre rozsiahle bezdrôtové senzorové siete a aplikácie Internetu vecí (IoT).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Poskytuje lepšie prenikanie signálu cez prekážky a dlhšie dosahy v porovnaní s vyššími frekvenciami.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>
            <p:ph idx="5" type="subTitle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GHz Pásmo</a:t>
            </a:r>
            <a:endParaRPr/>
          </a:p>
        </p:txBody>
      </p:sp>
      <p:pic>
        <p:nvPicPr>
          <p:cNvPr id="234" name="Google Shape;234;p32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21482" l="0" r="0" t="21488"/>
          <a:stretch/>
        </p:blipFill>
        <p:spPr>
          <a:xfrm>
            <a:off x="796200" y="1509050"/>
            <a:ext cx="2305500" cy="876299"/>
          </a:xfrm>
          <a:prstGeom prst="rect">
            <a:avLst/>
          </a:prstGeom>
        </p:spPr>
      </p:pic>
      <p:pic>
        <p:nvPicPr>
          <p:cNvPr id="235" name="Google Shape;235;p32"/>
          <p:cNvPicPr preferRelativeResize="0"/>
          <p:nvPr>
            <p:ph idx="8" type="pic"/>
          </p:nvPr>
        </p:nvPicPr>
        <p:blipFill rotWithShape="1">
          <a:blip r:embed="rId4">
            <a:alphaModFix/>
          </a:blip>
          <a:srcRect b="21482" l="0" r="0" t="21488"/>
          <a:stretch/>
        </p:blipFill>
        <p:spPr>
          <a:xfrm>
            <a:off x="3419250" y="1509050"/>
            <a:ext cx="2305500" cy="876299"/>
          </a:xfrm>
          <a:prstGeom prst="rect">
            <a:avLst/>
          </a:prstGeom>
        </p:spPr>
      </p:pic>
      <p:pic>
        <p:nvPicPr>
          <p:cNvPr id="236" name="Google Shape;236;p32"/>
          <p:cNvPicPr preferRelativeResize="0"/>
          <p:nvPr>
            <p:ph idx="9" type="pic"/>
          </p:nvPr>
        </p:nvPicPr>
        <p:blipFill rotWithShape="1">
          <a:blip r:embed="rId5">
            <a:alphaModFix/>
          </a:blip>
          <a:srcRect b="21482" l="0" r="0" t="21488"/>
          <a:stretch/>
        </p:blipFill>
        <p:spPr>
          <a:xfrm>
            <a:off x="6042301" y="1509050"/>
            <a:ext cx="2305500" cy="8762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Sila a kvalita signálov</a:t>
            </a:r>
            <a:endParaRPr/>
          </a:p>
        </p:txBody>
      </p:sp>
      <p:sp>
        <p:nvSpPr>
          <p:cNvPr id="242" name="Google Shape;242;p33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43" name="Google Shape;243;p3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27145" l="0" r="0" t="37146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Sila a kvalita signálov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>
            <p:ph idx="4" type="subTitle"/>
          </p:nvPr>
        </p:nvSpPr>
        <p:spPr>
          <a:xfrm>
            <a:off x="5151713" y="2215901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Kvalita Signálu </a:t>
            </a:r>
            <a:endParaRPr/>
          </a:p>
        </p:txBody>
      </p:sp>
      <p:sp>
        <p:nvSpPr>
          <p:cNvPr id="250" name="Google Shape;250;p34"/>
          <p:cNvSpPr txBox="1"/>
          <p:nvPr>
            <p:ph idx="1" type="subTitle"/>
          </p:nvPr>
        </p:nvSpPr>
        <p:spPr>
          <a:xfrm>
            <a:off x="5151722" y="2817725"/>
            <a:ext cx="3054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Signal-to-Noise Ratio - SNR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Meradlo, ktoré udáva pomer medzi silou užitočného signálu a šumu.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Vyjadruje sa v decibeloch (dB).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Vyšší SNR indikuje lepšiu kvalitu signálu a menšiu pravdepodobnosť chýb pri prenose dát.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idx="2" type="subTitle"/>
          </p:nvPr>
        </p:nvSpPr>
        <p:spPr>
          <a:xfrm>
            <a:off x="1178350" y="2788600"/>
            <a:ext cx="3215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Received Signal Strength - RSSI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Meradlo, ktoré udáva silu prijímaného signálu v bezdrôtových sieťach.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Vyjadruje sa v decibeloch miliwattov (dBm).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Silnejší signál zvyčajne znamená lepšie pripojenie a vyššiu rýchlosť prenosu dát.</a:t>
            </a:r>
            <a:endParaRPr/>
          </a:p>
        </p:txBody>
      </p:sp>
      <p:sp>
        <p:nvSpPr>
          <p:cNvPr id="252" name="Google Shape;252;p34"/>
          <p:cNvSpPr txBox="1"/>
          <p:nvPr>
            <p:ph idx="3" type="subTitle"/>
          </p:nvPr>
        </p:nvSpPr>
        <p:spPr>
          <a:xfrm>
            <a:off x="1486675" y="2269625"/>
            <a:ext cx="25056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Sila Signálu </a:t>
            </a:r>
            <a:endParaRPr/>
          </a:p>
        </p:txBody>
      </p:sp>
      <p:pic>
        <p:nvPicPr>
          <p:cNvPr id="253" name="Google Shape;253;p34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21673" l="0" r="0" t="23910"/>
          <a:stretch/>
        </p:blipFill>
        <p:spPr>
          <a:xfrm>
            <a:off x="1486663" y="1339587"/>
            <a:ext cx="2505600" cy="876300"/>
          </a:xfrm>
          <a:prstGeom prst="rect">
            <a:avLst/>
          </a:prstGeom>
        </p:spPr>
      </p:pic>
      <p:pic>
        <p:nvPicPr>
          <p:cNvPr id="254" name="Google Shape;254;p34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32897" l="0" r="0" t="14641"/>
          <a:stretch/>
        </p:blipFill>
        <p:spPr>
          <a:xfrm>
            <a:off x="5151725" y="1339600"/>
            <a:ext cx="2505600" cy="876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