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rial Narr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5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rialNarr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3ee585cef_0_0:notes"/>
          <p:cNvSpPr txBox="1"/>
          <p:nvPr>
            <p:ph idx="1" type="body"/>
          </p:nvPr>
        </p:nvSpPr>
        <p:spPr>
          <a:xfrm>
            <a:off x="670891" y="4572000"/>
            <a:ext cx="53670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g293ee585cef_0_0:notes"/>
          <p:cNvSpPr/>
          <p:nvPr>
            <p:ph idx="2" type="sldImg"/>
          </p:nvPr>
        </p:nvSpPr>
        <p:spPr>
          <a:xfrm>
            <a:off x="-242888" y="374650"/>
            <a:ext cx="7194600" cy="404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49bfbcc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49bfbcc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49bfbcc5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49bfbcc5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49bfbcc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day forecast</a:t>
            </a:r>
            <a:endParaRPr/>
          </a:p>
        </p:txBody>
      </p:sp>
      <p:sp>
        <p:nvSpPr>
          <p:cNvPr id="274" name="Google Shape;274;g2949bfbcc54_0_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49bfbcc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49bfbcc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49bfbcc5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49bfbcc5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3ccacdd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3ccacd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3ee585ce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93ee585cef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3ee585ce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3ee585ce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3ee585ce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3ee585ce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3ee585ce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3ee585ce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3ee585cef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3ee585cef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49bfbcc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49bfbcc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4224d93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4224d9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3ee585cef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3ee585cef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ommerce.gov/" TargetMode="External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commerce.gov/" TargetMode="External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k Blue">
  <p:cSld name="Dk Blu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75" y="0"/>
            <a:ext cx="8824200" cy="3200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>
            <p:ph idx="2" type="pic"/>
          </p:nvPr>
        </p:nvSpPr>
        <p:spPr>
          <a:xfrm>
            <a:off x="412576" y="3200400"/>
            <a:ext cx="8729100" cy="194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2C3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C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C3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C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2C3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52C3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310550" y="457209"/>
            <a:ext cx="6096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2C3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C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C3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C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2C3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52C3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2310562" y="1628103"/>
            <a:ext cx="6092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4ED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C4ED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2C3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C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C3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C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2C3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52C3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2514600" y="2483428"/>
            <a:ext cx="6096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4ED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C4ED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2C3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C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C3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C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2C3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52C3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6" name="Google Shape;56;p13"/>
          <p:cNvCxnSpPr/>
          <p:nvPr/>
        </p:nvCxnSpPr>
        <p:spPr>
          <a:xfrm>
            <a:off x="2079569" y="457200"/>
            <a:ext cx="0" cy="2604900"/>
          </a:xfrm>
          <a:prstGeom prst="straightConnector1">
            <a:avLst/>
          </a:prstGeom>
          <a:noFill/>
          <a:ln cap="flat" cmpd="sng" w="12700">
            <a:solidFill>
              <a:srgbClr val="3FA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341" y="573025"/>
            <a:ext cx="1109050" cy="11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846" y="0"/>
            <a:ext cx="356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96825" y="1731613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NATIONAL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k Blue 1">
  <p:cSld name="Dk Blue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17575" y="0"/>
            <a:ext cx="8826600" cy="483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762000" y="800099"/>
            <a:ext cx="793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0" y="4800601"/>
            <a:ext cx="9144000" cy="342900"/>
          </a:xfrm>
          <a:prstGeom prst="rect">
            <a:avLst/>
          </a:prstGeom>
          <a:solidFill>
            <a:srgbClr val="D6F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832593"/>
            <a:ext cx="278916" cy="27891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22146" y="4772984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NATIONAL WEATHER SERVICE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47800" y="4879264"/>
            <a:ext cx="7239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596"/>
              </a:buClr>
              <a:buSzPts val="1000"/>
              <a:buFont typeface="Arial Narrow"/>
              <a:buNone/>
            </a:pPr>
            <a:r>
              <a:rPr b="1" i="0" lang="en" sz="1300" u="none" cap="none" strike="noStrike">
                <a:solidFill>
                  <a:srgbClr val="0B4596"/>
                </a:solidFill>
                <a:latin typeface="Arial Narrow"/>
                <a:ea typeface="Arial Narrow"/>
                <a:cs typeface="Arial Narrow"/>
                <a:sym typeface="Arial Narrow"/>
              </a:rPr>
              <a:t>Building a Weather-Ready Nation  //  </a:t>
            </a:r>
            <a:fld id="{00000000-1234-1234-1234-123412341234}" type="slidenum">
              <a:rPr b="1" i="0" lang="en" sz="1300" u="none" cap="none" strike="noStrike">
                <a:solidFill>
                  <a:srgbClr val="0B4596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300" u="none" cap="none" strike="noStrike">
              <a:solidFill>
                <a:srgbClr val="0B45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k Blue">
  <p:cSld name="Dk Blu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17575" y="0"/>
            <a:ext cx="8824200" cy="3200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>
            <p:ph idx="2" type="pic"/>
          </p:nvPr>
        </p:nvSpPr>
        <p:spPr>
          <a:xfrm>
            <a:off x="412576" y="3200400"/>
            <a:ext cx="8729100" cy="194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2C3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C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C3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C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2C3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52C3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310550" y="457209"/>
            <a:ext cx="6096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2C3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C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C3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C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2C3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52C3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3" type="body"/>
          </p:nvPr>
        </p:nvSpPr>
        <p:spPr>
          <a:xfrm>
            <a:off x="2310562" y="1628103"/>
            <a:ext cx="6092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4ED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C4ED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2C3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C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C3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C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2C3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52C3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4" type="body"/>
          </p:nvPr>
        </p:nvSpPr>
        <p:spPr>
          <a:xfrm>
            <a:off x="2514600" y="2483428"/>
            <a:ext cx="6096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4ED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C4ED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52C3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C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C3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C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52C3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52C3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52C3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1" name="Google Shape;81;p16"/>
          <p:cNvCxnSpPr/>
          <p:nvPr/>
        </p:nvCxnSpPr>
        <p:spPr>
          <a:xfrm>
            <a:off x="2079569" y="457200"/>
            <a:ext cx="0" cy="2604900"/>
          </a:xfrm>
          <a:prstGeom prst="straightConnector1">
            <a:avLst/>
          </a:prstGeom>
          <a:noFill/>
          <a:ln cap="flat" cmpd="sng" w="12700">
            <a:solidFill>
              <a:srgbClr val="3FA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341" y="573025"/>
            <a:ext cx="1109050" cy="11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846" y="0"/>
            <a:ext cx="356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96825" y="1731613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NATIONAL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k Blue 1">
  <p:cSld name="Dk Blue 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317575" y="0"/>
            <a:ext cx="8826600" cy="483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62000" y="800099"/>
            <a:ext cx="793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7"/>
          <p:cNvSpPr/>
          <p:nvPr/>
        </p:nvSpPr>
        <p:spPr>
          <a:xfrm>
            <a:off x="0" y="4800601"/>
            <a:ext cx="9144000" cy="342900"/>
          </a:xfrm>
          <a:prstGeom prst="rect">
            <a:avLst/>
          </a:prstGeom>
          <a:solidFill>
            <a:srgbClr val="D6F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832593"/>
            <a:ext cx="278916" cy="27891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22146" y="4772984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NATIONAL WEATHER SERVICE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447800" y="4879264"/>
            <a:ext cx="7239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596"/>
              </a:buClr>
              <a:buSzPts val="1000"/>
              <a:buFont typeface="Arial Narrow"/>
              <a:buNone/>
            </a:pPr>
            <a:r>
              <a:rPr b="1" i="0" lang="en" sz="1300" u="none" cap="none" strike="noStrike">
                <a:solidFill>
                  <a:srgbClr val="0B4596"/>
                </a:solidFill>
                <a:latin typeface="Arial Narrow"/>
                <a:ea typeface="Arial Narrow"/>
                <a:cs typeface="Arial Narrow"/>
                <a:sym typeface="Arial Narrow"/>
              </a:rPr>
              <a:t>Building a Weather-Ready Nation  //  </a:t>
            </a:r>
            <a:fld id="{00000000-1234-1234-1234-123412341234}" type="slidenum">
              <a:rPr b="1" i="0" lang="en" sz="1300" u="none" cap="none" strike="noStrike">
                <a:solidFill>
                  <a:srgbClr val="0B4596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300" u="none" cap="none" strike="noStrike">
              <a:solidFill>
                <a:srgbClr val="0B45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710550" y="205969"/>
            <a:ext cx="797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710550" y="971550"/>
            <a:ext cx="80652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g Pic">
  <p:cSld name="1 Lg Pic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52888" y="205978"/>
            <a:ext cx="7933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D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99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762000" y="914400"/>
            <a:ext cx="7924800" cy="371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, Tall Pic Left">
  <p:cSld name="1 Column, Tall Pic Lef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752888" y="205978"/>
            <a:ext cx="7933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D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99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21"/>
          <p:cNvSpPr/>
          <p:nvPr>
            <p:ph idx="2" type="pic"/>
          </p:nvPr>
        </p:nvSpPr>
        <p:spPr>
          <a:xfrm>
            <a:off x="762000" y="914400"/>
            <a:ext cx="2590800" cy="371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505200" y="914400"/>
            <a:ext cx="5190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, Wide Pic Top">
  <p:cSld name="1 Column, Wide Pic To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>
            <p:ph idx="2" type="pic"/>
          </p:nvPr>
        </p:nvSpPr>
        <p:spPr>
          <a:xfrm>
            <a:off x="762000" y="914400"/>
            <a:ext cx="7921800" cy="131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752888" y="2343150"/>
            <a:ext cx="7933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752888" y="205978"/>
            <a:ext cx="7933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D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99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, Wide Pic Bottom">
  <p:cSld name="1 Column, Wide Pic Bottom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>
            <p:ph idx="2" type="pic"/>
          </p:nvPr>
        </p:nvSpPr>
        <p:spPr>
          <a:xfrm>
            <a:off x="762000" y="3314700"/>
            <a:ext cx="7921800" cy="131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752888" y="914400"/>
            <a:ext cx="7933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752888" y="205978"/>
            <a:ext cx="7933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D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99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, 2 Pic">
  <p:cSld name="2 Column, 2 Pic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752888" y="205978"/>
            <a:ext cx="7933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D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99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24"/>
          <p:cNvSpPr/>
          <p:nvPr>
            <p:ph idx="2" type="pic"/>
          </p:nvPr>
        </p:nvSpPr>
        <p:spPr>
          <a:xfrm>
            <a:off x="762001" y="914400"/>
            <a:ext cx="3733800" cy="12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4"/>
          <p:cNvSpPr/>
          <p:nvPr>
            <p:ph idx="3" type="pic"/>
          </p:nvPr>
        </p:nvSpPr>
        <p:spPr>
          <a:xfrm>
            <a:off x="4953000" y="914400"/>
            <a:ext cx="3733800" cy="12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752888" y="2286000"/>
            <a:ext cx="37428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4953000" y="2286000"/>
            <a:ext cx="37428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752888" y="205978"/>
            <a:ext cx="7933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D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99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752888" y="914400"/>
            <a:ext cx="2447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6248400" y="914400"/>
            <a:ext cx="2447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3" type="body"/>
          </p:nvPr>
        </p:nvSpPr>
        <p:spPr>
          <a:xfrm>
            <a:off x="3500644" y="914400"/>
            <a:ext cx="2447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, 3 Pic">
  <p:cSld name="3 Column, 3 Pic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752888" y="205978"/>
            <a:ext cx="7933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D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99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26"/>
          <p:cNvSpPr/>
          <p:nvPr>
            <p:ph idx="2" type="pic"/>
          </p:nvPr>
        </p:nvSpPr>
        <p:spPr>
          <a:xfrm>
            <a:off x="762000" y="914400"/>
            <a:ext cx="2435400" cy="12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6"/>
          <p:cNvSpPr/>
          <p:nvPr>
            <p:ph idx="3" type="pic"/>
          </p:nvPr>
        </p:nvSpPr>
        <p:spPr>
          <a:xfrm>
            <a:off x="3508162" y="914400"/>
            <a:ext cx="2435400" cy="12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6"/>
          <p:cNvSpPr/>
          <p:nvPr>
            <p:ph idx="4" type="pic"/>
          </p:nvPr>
        </p:nvSpPr>
        <p:spPr>
          <a:xfrm>
            <a:off x="6251362" y="914400"/>
            <a:ext cx="2435400" cy="12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752888" y="2286000"/>
            <a:ext cx="2447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5" type="body"/>
          </p:nvPr>
        </p:nvSpPr>
        <p:spPr>
          <a:xfrm>
            <a:off x="6248400" y="2286000"/>
            <a:ext cx="2447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6" type="body"/>
          </p:nvPr>
        </p:nvSpPr>
        <p:spPr>
          <a:xfrm>
            <a:off x="3500644" y="2286000"/>
            <a:ext cx="2447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ctrTitle"/>
          </p:nvPr>
        </p:nvSpPr>
        <p:spPr>
          <a:xfrm>
            <a:off x="685800" y="159784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42900" lvl="4" marL="22860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30200" lvl="5" marL="2743200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and Text">
  <p:cSld name="Basic Title and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628650" y="105522"/>
            <a:ext cx="78867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628650" y="817379"/>
            <a:ext cx="78867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/>
            </a:lvl1pPr>
            <a:lvl2pPr indent="-228600" lvl="1" marL="914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/>
            </a:lvl2pPr>
            <a:lvl3pPr indent="-317500" lvl="2" marL="13716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3pPr>
            <a:lvl4pPr indent="-317500" lvl="3" marL="18288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–"/>
              <a:defRPr/>
            </a:lvl4pPr>
            <a:lvl5pPr indent="-317500" lvl="4" marL="22860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556775" y="4834327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www.commerce.gov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0712" y="0"/>
            <a:ext cx="356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4800601"/>
            <a:ext cx="9144000" cy="342900"/>
          </a:xfrm>
          <a:prstGeom prst="rect">
            <a:avLst/>
          </a:prstGeom>
          <a:solidFill>
            <a:srgbClr val="D6F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752888" y="205978"/>
            <a:ext cx="7933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D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99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52888" y="914400"/>
            <a:ext cx="79338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7336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7336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336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36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733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336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733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832593"/>
            <a:ext cx="278916" cy="27891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447800" y="4879264"/>
            <a:ext cx="7239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596"/>
              </a:buClr>
              <a:buSzPts val="1000"/>
              <a:buFont typeface="Arial Narrow"/>
              <a:buNone/>
            </a:pPr>
            <a:r>
              <a:rPr b="1" i="0" lang="en" sz="1300" u="none" cap="none" strike="noStrike">
                <a:solidFill>
                  <a:srgbClr val="0B4596"/>
                </a:solidFill>
                <a:latin typeface="Arial Narrow"/>
                <a:ea typeface="Arial Narrow"/>
                <a:cs typeface="Arial Narrow"/>
                <a:sym typeface="Arial Narrow"/>
              </a:rPr>
              <a:t>Building a Weather-Ready Nation  //  </a:t>
            </a:r>
            <a:fld id="{00000000-1234-1234-1234-123412341234}" type="slidenum">
              <a:rPr b="1" i="0" lang="en" sz="1300" u="none" cap="none" strike="noStrike">
                <a:solidFill>
                  <a:srgbClr val="0B4596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1300" u="none" cap="none" strike="noStrike">
              <a:solidFill>
                <a:srgbClr val="0B45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22146" y="4772984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NATIONAL WEATHER SERVICE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Relationship Id="rId4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mZtKlRFB_BJ7dw4WNfQaIMtvoGqlgiEO/view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2186575" y="1097148"/>
            <a:ext cx="67557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0" lang="en" sz="4421"/>
              <a:t>Correctness and reproducibility in UFS weather model CI</a:t>
            </a:r>
            <a:endParaRPr sz="282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333"/>
              <a:buNone/>
            </a:pPr>
            <a:r>
              <a:t/>
            </a:r>
            <a:endParaRPr b="0" sz="2400">
              <a:solidFill>
                <a:srgbClr val="D6F5FF"/>
              </a:solidFill>
            </a:endParaRPr>
          </a:p>
        </p:txBody>
      </p:sp>
      <p:sp>
        <p:nvSpPr>
          <p:cNvPr id="153" name="Google Shape;153;p30"/>
          <p:cNvSpPr txBox="1"/>
          <p:nvPr>
            <p:ph idx="3" type="body"/>
          </p:nvPr>
        </p:nvSpPr>
        <p:spPr>
          <a:xfrm>
            <a:off x="2120725" y="2135775"/>
            <a:ext cx="6887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4EDFF"/>
              </a:buClr>
              <a:buSzPts val="28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 Wang</a:t>
            </a: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1*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Denise Worthen</a:t>
            </a: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Dusan Jovic</a:t>
            </a: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Sadegh Tabas</a:t>
            </a: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Arun Chawla</a:t>
            </a: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3000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NOAA/NWS/NCEP/EMC,  </a:t>
            </a: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LYNKER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@NOAA/NWS/NCEP/EMC, </a:t>
            </a: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TOMORROWIO</a:t>
            </a:r>
            <a:r>
              <a:rPr baseline="30000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75" y="3056925"/>
            <a:ext cx="8823925" cy="20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/>
          <p:nvPr/>
        </p:nvSpPr>
        <p:spPr>
          <a:xfrm>
            <a:off x="3547025" y="185900"/>
            <a:ext cx="531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560"/>
              </a:spcBef>
              <a:spcAft>
                <a:spcPts val="1000"/>
              </a:spcAft>
              <a:buClr>
                <a:srgbClr val="C4EDFF"/>
              </a:buClr>
              <a:buSzPts val="28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Workshop on Correctness and Reproducibility for Climate and Weather Software </a:t>
            </a:r>
            <a:r>
              <a:rPr b="1" lang="en" sz="1000">
                <a:solidFill>
                  <a:schemeClr val="lt1"/>
                </a:solidFill>
              </a:rPr>
              <a:t>11/9-10/2023</a:t>
            </a:r>
            <a:endParaRPr b="1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639850" y="82200"/>
            <a:ext cx="8061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Supplemental tests for correctness in UFS Weather model CI (Cont.)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417575" y="873600"/>
            <a:ext cx="8187600" cy="3714900"/>
          </a:xfrm>
          <a:prstGeom prst="rect">
            <a:avLst/>
          </a:prstGeom>
          <a:solidFill>
            <a:srgbClr val="FCFCF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 verify technical changes that changes results (category 2)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Example: rewriting code, compiler/library updates, platform porting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Butterfly test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Perturb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the last bit of the lowest model level temperature IC on a single point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Climatology does not change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50" y="2325625"/>
            <a:ext cx="1819499" cy="12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550" y="3690375"/>
            <a:ext cx="1819501" cy="12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374" y="2325623"/>
            <a:ext cx="1939301" cy="13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5174" y="3690375"/>
            <a:ext cx="1819499" cy="12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 txBox="1"/>
          <p:nvPr/>
        </p:nvSpPr>
        <p:spPr>
          <a:xfrm>
            <a:off x="2653838" y="2777226"/>
            <a:ext cx="20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 the “butterfly”</a:t>
            </a:r>
            <a:endParaRPr>
              <a:solidFill>
                <a:srgbClr val="FF97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6" name="Google Shape;256;p39"/>
          <p:cNvGrpSpPr/>
          <p:nvPr/>
        </p:nvGrpSpPr>
        <p:grpSpPr>
          <a:xfrm>
            <a:off x="589332" y="2775029"/>
            <a:ext cx="1828876" cy="1580499"/>
            <a:chOff x="250275" y="1463713"/>
            <a:chExt cx="2560375" cy="2216067"/>
          </a:xfrm>
        </p:grpSpPr>
        <p:pic>
          <p:nvPicPr>
            <p:cNvPr id="257" name="Google Shape;257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0275" y="1463713"/>
              <a:ext cx="2560375" cy="22160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9"/>
            <p:cNvSpPr/>
            <p:nvPr/>
          </p:nvSpPr>
          <p:spPr>
            <a:xfrm>
              <a:off x="1527475" y="2526013"/>
              <a:ext cx="91500" cy="91500"/>
            </a:xfrm>
            <a:prstGeom prst="ellipse">
              <a:avLst/>
            </a:prstGeom>
            <a:noFill/>
            <a:ln cap="flat" cmpd="sng" w="190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1527475" y="3230063"/>
              <a:ext cx="91500" cy="91500"/>
            </a:xfrm>
            <a:prstGeom prst="ellipse">
              <a:avLst/>
            </a:prstGeom>
            <a:noFill/>
            <a:ln cap="flat" cmpd="sng" w="19050">
              <a:solidFill>
                <a:srgbClr val="11A9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39"/>
          <p:cNvSpPr txBox="1"/>
          <p:nvPr/>
        </p:nvSpPr>
        <p:spPr>
          <a:xfrm>
            <a:off x="2540763" y="4082013"/>
            <a:ext cx="20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A9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 from the “butterfly”</a:t>
            </a:r>
            <a:endParaRPr>
              <a:solidFill>
                <a:srgbClr val="11A9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5065350" y="2511025"/>
            <a:ext cx="8016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PSFC</a:t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7290975" y="2571025"/>
            <a:ext cx="603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639850" y="82200"/>
            <a:ext cx="8061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Butterfly test: transition to Intel 2022 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5167775" y="829700"/>
            <a:ext cx="390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Butterfly-cpld_control_p8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 Minimum value: -12.151, Maximum value: 8.9265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Mean value: -6.1779E-04, Standard deviation: 0.27347</a:t>
            </a:r>
            <a:endParaRPr sz="1100"/>
          </a:p>
        </p:txBody>
      </p:sp>
      <p:sp>
        <p:nvSpPr>
          <p:cNvPr id="269" name="Google Shape;269;p40"/>
          <p:cNvSpPr txBox="1"/>
          <p:nvPr/>
        </p:nvSpPr>
        <p:spPr>
          <a:xfrm>
            <a:off x="592000" y="829700"/>
            <a:ext cx="386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Intel2022-cpld_control_p8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 Minimum value: -12.169,  Maximum value: 9.1198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Mean value: -2.2347E-04, Standard deviation: 0.2563</a:t>
            </a:r>
            <a:endParaRPr sz="1100"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00" y="1449400"/>
            <a:ext cx="4099902" cy="35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552" y="1472500"/>
            <a:ext cx="4046421" cy="3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628650" y="105522"/>
            <a:ext cx="78867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100"/>
              <a:t>Transition to </a:t>
            </a:r>
            <a:r>
              <a:rPr lang="en" sz="2100"/>
              <a:t>CMEPS</a:t>
            </a:r>
            <a:r>
              <a:rPr lang="en" sz="2100">
                <a:solidFill>
                  <a:schemeClr val="accent1"/>
                </a:solidFill>
              </a:rPr>
              <a:t>  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421050" y="664250"/>
            <a:ext cx="80943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FF3300"/>
                </a:solidFill>
              </a:rPr>
              <a:t>Transition</a:t>
            </a:r>
            <a:r>
              <a:rPr lang="en">
                <a:solidFill>
                  <a:srgbClr val="006892"/>
                </a:solidFill>
              </a:rPr>
              <a:t> from in-house NEMS Mediator to CMEPS</a:t>
            </a:r>
            <a:endParaRPr>
              <a:solidFill>
                <a:srgbClr val="00689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892"/>
              </a:buClr>
              <a:buSzPts val="1400"/>
              <a:buChar char="○"/>
            </a:pPr>
            <a:r>
              <a:rPr lang="en">
                <a:solidFill>
                  <a:srgbClr val="006892"/>
                </a:solidFill>
              </a:rPr>
              <a:t>Code was rewritten</a:t>
            </a:r>
            <a:endParaRPr>
              <a:solidFill>
                <a:srgbClr val="00689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892"/>
              </a:buClr>
              <a:buSzPts val="1400"/>
              <a:buChar char="○"/>
            </a:pPr>
            <a:r>
              <a:rPr lang="en">
                <a:solidFill>
                  <a:srgbClr val="006892"/>
                </a:solidFill>
              </a:rPr>
              <a:t>All the </a:t>
            </a:r>
            <a:r>
              <a:rPr lang="en">
                <a:solidFill>
                  <a:srgbClr val="006892"/>
                </a:solidFill>
              </a:rPr>
              <a:t>functionalities</a:t>
            </a:r>
            <a:r>
              <a:rPr lang="en">
                <a:solidFill>
                  <a:srgbClr val="006892"/>
                </a:solidFill>
              </a:rPr>
              <a:t> are maintained in CMEPS</a:t>
            </a:r>
            <a:endParaRPr>
              <a:solidFill>
                <a:srgbClr val="00689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892"/>
              </a:buClr>
              <a:buSzPts val="1400"/>
              <a:buChar char="○"/>
            </a:pPr>
            <a:r>
              <a:rPr lang="en">
                <a:solidFill>
                  <a:srgbClr val="006892"/>
                </a:solidFill>
              </a:rPr>
              <a:t>Developed and tested in several earth systems with community</a:t>
            </a:r>
            <a:endParaRPr>
              <a:solidFill>
                <a:srgbClr val="00689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6892"/>
              </a:buClr>
              <a:buSzPts val="1400"/>
              <a:buChar char="●"/>
            </a:pPr>
            <a:r>
              <a:rPr lang="en">
                <a:solidFill>
                  <a:srgbClr val="006892"/>
                </a:solidFill>
              </a:rPr>
              <a:t>Correctness is verified by comparing the difference between NEMS and CMEPS with the difference between two well tested platforms. Helps ensure robustness across multiple applications</a:t>
            </a:r>
            <a:endParaRPr sz="1200">
              <a:solidFill>
                <a:srgbClr val="3C78D8"/>
              </a:solidFill>
            </a:endParaRPr>
          </a:p>
        </p:txBody>
      </p:sp>
      <p:grpSp>
        <p:nvGrpSpPr>
          <p:cNvPr id="278" name="Google Shape;278;p41"/>
          <p:cNvGrpSpPr/>
          <p:nvPr/>
        </p:nvGrpSpPr>
        <p:grpSpPr>
          <a:xfrm>
            <a:off x="628650" y="2444730"/>
            <a:ext cx="7424705" cy="2367323"/>
            <a:chOff x="919731" y="2607222"/>
            <a:chExt cx="7631519" cy="2244759"/>
          </a:xfrm>
        </p:grpSpPr>
        <p:grpSp>
          <p:nvGrpSpPr>
            <p:cNvPr id="279" name="Google Shape;279;p41"/>
            <p:cNvGrpSpPr/>
            <p:nvPr/>
          </p:nvGrpSpPr>
          <p:grpSpPr>
            <a:xfrm>
              <a:off x="919731" y="2607227"/>
              <a:ext cx="7631514" cy="2244754"/>
              <a:chOff x="942676" y="1896210"/>
              <a:chExt cx="8265476" cy="2941240"/>
            </a:xfrm>
          </p:grpSpPr>
          <p:pic>
            <p:nvPicPr>
              <p:cNvPr id="280" name="Google Shape;280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42676" y="2395315"/>
                <a:ext cx="3945940" cy="24198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" name="Google Shape;281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262243" y="2417570"/>
                <a:ext cx="3945909" cy="24198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Google Shape;282;p41"/>
              <p:cNvSpPr txBox="1"/>
              <p:nvPr/>
            </p:nvSpPr>
            <p:spPr>
              <a:xfrm>
                <a:off x="942688" y="1896210"/>
                <a:ext cx="38349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SST difference from NEMS on two platforms</a:t>
                </a:r>
                <a:endParaRPr sz="1000"/>
              </a:p>
            </p:txBody>
          </p:sp>
        </p:grpSp>
        <p:sp>
          <p:nvSpPr>
            <p:cNvPr id="283" name="Google Shape;283;p41"/>
            <p:cNvSpPr txBox="1"/>
            <p:nvPr/>
          </p:nvSpPr>
          <p:spPr>
            <a:xfrm>
              <a:off x="4716350" y="2607222"/>
              <a:ext cx="3834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SST difference between CMEPS and NEMS</a:t>
              </a:r>
              <a:endParaRPr sz="1200"/>
            </a:p>
          </p:txBody>
        </p:sp>
      </p:grpSp>
      <p:sp>
        <p:nvSpPr>
          <p:cNvPr id="284" name="Google Shape;284;p41"/>
          <p:cNvSpPr txBox="1"/>
          <p:nvPr/>
        </p:nvSpPr>
        <p:spPr>
          <a:xfrm>
            <a:off x="6640150" y="4893175"/>
            <a:ext cx="19125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679775" y="66225"/>
            <a:ext cx="8061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Verifying the correctness of new features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431025" y="875700"/>
            <a:ext cx="8187600" cy="3714900"/>
          </a:xfrm>
          <a:prstGeom prst="rect">
            <a:avLst/>
          </a:prstGeom>
          <a:solidFill>
            <a:srgbClr val="FCFCF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New feature needs to be tested before the pull request is made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Scientific innovations: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scientific hierarchical testing: SCM test, component test, coupled test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Resolution tests (scale-aware), stability test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Long forecast/extreme event experiments and evaluation using verification tools (METPlus)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End to end system testing in workflow with DA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Technical innovations: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Usually does not require long forecast experiments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Resolution tests, scalability test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May require special tools for evaluation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 change in climatology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Code robust reproducibility test is required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679775" y="66225"/>
            <a:ext cx="8061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Future work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431025" y="838750"/>
            <a:ext cx="8187600" cy="3714900"/>
          </a:xfrm>
          <a:prstGeom prst="rect">
            <a:avLst/>
          </a:prstGeom>
          <a:solidFill>
            <a:srgbClr val="FCFCF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Co-management UFS weather model with EPIC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Develop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Hierarchical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test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Unit test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Component test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Integration test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Bridging workflow for acceptance test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Apply Machine Learning to verify code updates that alter 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Unsupervised ML to catch patterns in the control baselines for major prototypes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Verify results from code updates by comparing the patterns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and the loss values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480100" y="1416000"/>
            <a:ext cx="8061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accent1"/>
                </a:solidFill>
              </a:rPr>
              <a:t>Questions?</a:t>
            </a:r>
            <a:endParaRPr i="1" sz="3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417900" y="1190525"/>
            <a:ext cx="87261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lang="en" sz="2400">
                <a:solidFill>
                  <a:schemeClr val="lt1"/>
                </a:solidFill>
              </a:rPr>
              <a:t>Challenges in </a:t>
            </a:r>
            <a:r>
              <a:rPr b="1" lang="en" sz="2400">
                <a:solidFill>
                  <a:schemeClr val="lt1"/>
                </a:solidFill>
              </a:rPr>
              <a:t>UFS weather model CI</a:t>
            </a:r>
            <a:endParaRPr b="1"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" sz="2400">
                <a:solidFill>
                  <a:schemeClr val="lt1"/>
                </a:solidFill>
              </a:rPr>
              <a:t>Verify correctness and reproducibility of code updates</a:t>
            </a:r>
            <a:endParaRPr b="1" sz="24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 </a:t>
            </a:r>
            <a:endParaRPr b="1" sz="2400">
              <a:solidFill>
                <a:schemeClr val="lt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/>
          <p:nvPr>
            <p:ph type="title"/>
          </p:nvPr>
        </p:nvSpPr>
        <p:spPr>
          <a:xfrm>
            <a:off x="605100" y="218825"/>
            <a:ext cx="793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" sz="3600"/>
              <a:t>Outline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93725" y="-135225"/>
            <a:ext cx="8528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UFS w</a:t>
            </a:r>
            <a:r>
              <a:rPr lang="en" sz="2200">
                <a:solidFill>
                  <a:schemeClr val="accent1"/>
                </a:solidFill>
              </a:rPr>
              <a:t>eather model: fully coupled earth modeling system 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103950" y="517875"/>
            <a:ext cx="4061700" cy="43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400">
                <a:highlight>
                  <a:srgbClr val="FFFFFF"/>
                </a:highlight>
              </a:rPr>
              <a:t>The UFS weather model is </a:t>
            </a:r>
            <a:r>
              <a:rPr b="1" lang="en" sz="1400">
                <a:solidFill>
                  <a:srgbClr val="FF3300"/>
                </a:solidFill>
                <a:highlight>
                  <a:srgbClr val="FFFFFF"/>
                </a:highlight>
              </a:rPr>
              <a:t>open source</a:t>
            </a:r>
            <a:r>
              <a:rPr lang="en" sz="1400">
                <a:highlight>
                  <a:srgbClr val="FFFFFF"/>
                </a:highlight>
              </a:rPr>
              <a:t> software supporting both </a:t>
            </a:r>
            <a:r>
              <a:rPr b="1" lang="en" sz="1400">
                <a:solidFill>
                  <a:srgbClr val="FF3300"/>
                </a:solidFill>
                <a:highlight>
                  <a:srgbClr val="FFFFFF"/>
                </a:highlight>
              </a:rPr>
              <a:t>research and operational</a:t>
            </a:r>
            <a:r>
              <a:rPr lang="en" sz="1400">
                <a:highlight>
                  <a:srgbClr val="FFFFFF"/>
                </a:highlight>
              </a:rPr>
              <a:t> developments. It contains:</a:t>
            </a:r>
            <a:endParaRPr sz="14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rgbClr val="CC0000"/>
                </a:solidFill>
                <a:highlight>
                  <a:srgbClr val="FFFFFF"/>
                </a:highlight>
              </a:rPr>
              <a:t>17 authoritative</a:t>
            </a:r>
            <a:r>
              <a:rPr lang="en" sz="1300">
                <a:solidFill>
                  <a:srgbClr val="CC0000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highlight>
                  <a:srgbClr val="FFFFFF"/>
                </a:highlight>
              </a:rPr>
              <a:t>repositories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rgbClr val="CC0000"/>
                </a:solidFill>
                <a:highlight>
                  <a:srgbClr val="FFFFFF"/>
                </a:highlight>
              </a:rPr>
              <a:t>9 major flagship</a:t>
            </a:r>
            <a:r>
              <a:rPr lang="en" sz="1300">
                <a:solidFill>
                  <a:srgbClr val="CC0000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highlight>
                  <a:srgbClr val="FFFFFF"/>
                </a:highlight>
              </a:rPr>
              <a:t>model components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rgbClr val="CC0000"/>
                </a:solidFill>
                <a:highlight>
                  <a:srgbClr val="FFFFFF"/>
                </a:highlight>
              </a:rPr>
              <a:t>Community mediator</a:t>
            </a:r>
            <a:r>
              <a:rPr lang="en" sz="1300">
                <a:highlight>
                  <a:srgbClr val="FFFFFF"/>
                </a:highlight>
              </a:rPr>
              <a:t> and 9 </a:t>
            </a:r>
            <a:r>
              <a:rPr b="1" lang="en" sz="1300">
                <a:solidFill>
                  <a:srgbClr val="CC0000"/>
                </a:solidFill>
                <a:highlight>
                  <a:srgbClr val="FFFFFF"/>
                </a:highlight>
              </a:rPr>
              <a:t>sharable</a:t>
            </a:r>
            <a:r>
              <a:rPr lang="en" sz="1300">
                <a:solidFill>
                  <a:srgbClr val="CC0000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highlight>
                  <a:srgbClr val="FFFFFF"/>
                </a:highlight>
              </a:rPr>
              <a:t>NUOPC caps</a:t>
            </a:r>
            <a:endParaRPr b="1" sz="13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400">
                <a:solidFill>
                  <a:srgbClr val="FF3300"/>
                </a:solidFill>
                <a:highlight>
                  <a:srgbClr val="FFFFFF"/>
                </a:highlight>
              </a:rPr>
              <a:t>Model infrastructure</a:t>
            </a:r>
            <a:r>
              <a:rPr b="1" lang="en" sz="1400">
                <a:solidFill>
                  <a:srgbClr val="CC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highlight>
                  <a:srgbClr val="FFFFFF"/>
                </a:highlight>
              </a:rPr>
              <a:t>has been developed as the foundation to build the unified system:</a:t>
            </a:r>
            <a:endParaRPr sz="1400">
              <a:solidFill>
                <a:srgbClr val="1C4587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Coupled model prototypes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GFSv17/GEFSv13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RRFSv1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AQMv7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HAFSv1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FV3/JEDI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Marine DA forecast model</a:t>
            </a:r>
            <a:endParaRPr sz="1300"/>
          </a:p>
          <a:p>
            <a:pPr indent="0" lvl="0" marL="457200" rtl="0" algn="l">
              <a:spcBef>
                <a:spcPts val="36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32"/>
          <p:cNvSpPr/>
          <p:nvPr/>
        </p:nvSpPr>
        <p:spPr>
          <a:xfrm>
            <a:off x="4106525" y="742725"/>
            <a:ext cx="4880700" cy="3921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5316362" y="934946"/>
            <a:ext cx="23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UFS driver</a:t>
            </a:r>
            <a:endParaRPr b="1"/>
          </a:p>
        </p:txBody>
      </p:sp>
      <p:sp>
        <p:nvSpPr>
          <p:cNvPr id="170" name="Google Shape;170;p32"/>
          <p:cNvSpPr/>
          <p:nvPr/>
        </p:nvSpPr>
        <p:spPr>
          <a:xfrm>
            <a:off x="5529548" y="2589972"/>
            <a:ext cx="1140300" cy="4206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CMEPS</a:t>
            </a:r>
            <a:endParaRPr b="1"/>
          </a:p>
        </p:txBody>
      </p:sp>
      <p:sp>
        <p:nvSpPr>
          <p:cNvPr id="171" name="Google Shape;171;p32"/>
          <p:cNvSpPr/>
          <p:nvPr/>
        </p:nvSpPr>
        <p:spPr>
          <a:xfrm>
            <a:off x="4155877" y="2640627"/>
            <a:ext cx="962400" cy="420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CICE</a:t>
            </a:r>
            <a:endParaRPr/>
          </a:p>
        </p:txBody>
      </p:sp>
      <p:sp>
        <p:nvSpPr>
          <p:cNvPr id="172" name="Google Shape;172;p32"/>
          <p:cNvSpPr/>
          <p:nvPr/>
        </p:nvSpPr>
        <p:spPr>
          <a:xfrm>
            <a:off x="4196602" y="3766122"/>
            <a:ext cx="962400" cy="420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</a:t>
            </a:r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5618441" y="3749498"/>
            <a:ext cx="962400" cy="420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CDEPS</a:t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4196590" y="1515155"/>
            <a:ext cx="962400" cy="420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HYCOM</a:t>
            </a:r>
            <a:endParaRPr/>
          </a:p>
        </p:txBody>
      </p:sp>
      <p:sp>
        <p:nvSpPr>
          <p:cNvPr id="175" name="Google Shape;175;p32"/>
          <p:cNvSpPr/>
          <p:nvPr/>
        </p:nvSpPr>
        <p:spPr>
          <a:xfrm>
            <a:off x="7089466" y="3886064"/>
            <a:ext cx="910500" cy="467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GOCART</a:t>
            </a:r>
            <a:endParaRPr sz="1100"/>
          </a:p>
        </p:txBody>
      </p:sp>
      <p:sp>
        <p:nvSpPr>
          <p:cNvPr id="176" name="Google Shape;176;p32"/>
          <p:cNvSpPr/>
          <p:nvPr/>
        </p:nvSpPr>
        <p:spPr>
          <a:xfrm>
            <a:off x="5559256" y="1547930"/>
            <a:ext cx="962400" cy="420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WW3</a:t>
            </a:r>
            <a:endParaRPr/>
          </a:p>
        </p:txBody>
      </p:sp>
      <p:sp>
        <p:nvSpPr>
          <p:cNvPr id="177" name="Google Shape;177;p32"/>
          <p:cNvSpPr/>
          <p:nvPr/>
        </p:nvSpPr>
        <p:spPr>
          <a:xfrm>
            <a:off x="7222869" y="2355449"/>
            <a:ext cx="1701600" cy="1139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7335839" y="2375976"/>
            <a:ext cx="14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FV3ATM</a:t>
            </a:r>
            <a:endParaRPr/>
          </a:p>
        </p:txBody>
      </p:sp>
      <p:sp>
        <p:nvSpPr>
          <p:cNvPr id="179" name="Google Shape;179;p32"/>
          <p:cNvSpPr/>
          <p:nvPr/>
        </p:nvSpPr>
        <p:spPr>
          <a:xfrm>
            <a:off x="7321990" y="2755528"/>
            <a:ext cx="636600" cy="664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32"/>
          <p:cNvCxnSpPr>
            <a:stCxn id="179" idx="1"/>
            <a:endCxn id="179" idx="3"/>
          </p:cNvCxnSpPr>
          <p:nvPr/>
        </p:nvCxnSpPr>
        <p:spPr>
          <a:xfrm>
            <a:off x="7321990" y="3087778"/>
            <a:ext cx="6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32"/>
          <p:cNvSpPr txBox="1"/>
          <p:nvPr/>
        </p:nvSpPr>
        <p:spPr>
          <a:xfrm>
            <a:off x="7250799" y="2755528"/>
            <a:ext cx="82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FV3dycore</a:t>
            </a:r>
            <a:endParaRPr b="1" sz="900"/>
          </a:p>
        </p:txBody>
      </p:sp>
      <p:sp>
        <p:nvSpPr>
          <p:cNvPr id="182" name="Google Shape;182;p32"/>
          <p:cNvSpPr txBox="1"/>
          <p:nvPr/>
        </p:nvSpPr>
        <p:spPr>
          <a:xfrm>
            <a:off x="7347112" y="3082028"/>
            <a:ext cx="6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CCPP</a:t>
            </a:r>
            <a:endParaRPr sz="1200"/>
          </a:p>
        </p:txBody>
      </p:sp>
      <p:sp>
        <p:nvSpPr>
          <p:cNvPr id="183" name="Google Shape;183;p32"/>
          <p:cNvSpPr/>
          <p:nvPr/>
        </p:nvSpPr>
        <p:spPr>
          <a:xfrm>
            <a:off x="8191150" y="2858925"/>
            <a:ext cx="636600" cy="196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wgc</a:t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8191150" y="3117629"/>
            <a:ext cx="636600" cy="196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wgc</a:t>
            </a:r>
            <a:endParaRPr/>
          </a:p>
        </p:txBody>
      </p:sp>
      <p:cxnSp>
        <p:nvCxnSpPr>
          <p:cNvPr id="185" name="Google Shape;185;p32"/>
          <p:cNvCxnSpPr/>
          <p:nvPr/>
        </p:nvCxnSpPr>
        <p:spPr>
          <a:xfrm flipH="1" rot="10800000">
            <a:off x="6700375" y="2025311"/>
            <a:ext cx="449400" cy="364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2"/>
          <p:cNvCxnSpPr/>
          <p:nvPr/>
        </p:nvCxnSpPr>
        <p:spPr>
          <a:xfrm flipH="1">
            <a:off x="6576289" y="2093775"/>
            <a:ext cx="476100" cy="380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32"/>
          <p:cNvCxnSpPr/>
          <p:nvPr/>
        </p:nvCxnSpPr>
        <p:spPr>
          <a:xfrm rot="10800000">
            <a:off x="6038330" y="3162983"/>
            <a:ext cx="4500" cy="434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32"/>
          <p:cNvCxnSpPr/>
          <p:nvPr/>
        </p:nvCxnSpPr>
        <p:spPr>
          <a:xfrm flipH="1" rot="10800000">
            <a:off x="6735327" y="2920215"/>
            <a:ext cx="422100" cy="10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2"/>
          <p:cNvCxnSpPr/>
          <p:nvPr/>
        </p:nvCxnSpPr>
        <p:spPr>
          <a:xfrm flipH="1">
            <a:off x="6647553" y="2920322"/>
            <a:ext cx="441900" cy="10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2"/>
          <p:cNvCxnSpPr/>
          <p:nvPr/>
        </p:nvCxnSpPr>
        <p:spPr>
          <a:xfrm>
            <a:off x="4804394" y="2055376"/>
            <a:ext cx="605100" cy="430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2"/>
          <p:cNvCxnSpPr/>
          <p:nvPr/>
        </p:nvCxnSpPr>
        <p:spPr>
          <a:xfrm rot="10800000">
            <a:off x="4727082" y="2035601"/>
            <a:ext cx="682500" cy="4377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2"/>
          <p:cNvCxnSpPr/>
          <p:nvPr/>
        </p:nvCxnSpPr>
        <p:spPr>
          <a:xfrm rot="10800000">
            <a:off x="7599703" y="3480850"/>
            <a:ext cx="27600" cy="243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2"/>
          <p:cNvCxnSpPr/>
          <p:nvPr/>
        </p:nvCxnSpPr>
        <p:spPr>
          <a:xfrm>
            <a:off x="6033271" y="3285104"/>
            <a:ext cx="0" cy="420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2"/>
          <p:cNvCxnSpPr/>
          <p:nvPr/>
        </p:nvCxnSpPr>
        <p:spPr>
          <a:xfrm flipH="1" rot="10800000">
            <a:off x="6048241" y="2042121"/>
            <a:ext cx="12000" cy="483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2"/>
          <p:cNvSpPr/>
          <p:nvPr/>
        </p:nvSpPr>
        <p:spPr>
          <a:xfrm>
            <a:off x="8092866" y="3896393"/>
            <a:ext cx="829200" cy="420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CMAQ</a:t>
            </a:r>
            <a:endParaRPr/>
          </a:p>
        </p:txBody>
      </p:sp>
      <p:cxnSp>
        <p:nvCxnSpPr>
          <p:cNvPr id="196" name="Google Shape;196;p32"/>
          <p:cNvCxnSpPr/>
          <p:nvPr/>
        </p:nvCxnSpPr>
        <p:spPr>
          <a:xfrm flipH="1">
            <a:off x="4784951" y="3080267"/>
            <a:ext cx="574800" cy="5994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2"/>
          <p:cNvCxnSpPr/>
          <p:nvPr/>
        </p:nvCxnSpPr>
        <p:spPr>
          <a:xfrm flipH="1" rot="10800000">
            <a:off x="4924179" y="3059630"/>
            <a:ext cx="472500" cy="508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2"/>
          <p:cNvSpPr/>
          <p:nvPr/>
        </p:nvSpPr>
        <p:spPr>
          <a:xfrm>
            <a:off x="7286652" y="1590443"/>
            <a:ext cx="962400" cy="420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NoahMP</a:t>
            </a:r>
            <a:endParaRPr/>
          </a:p>
        </p:txBody>
      </p:sp>
      <p:cxnSp>
        <p:nvCxnSpPr>
          <p:cNvPr id="199" name="Google Shape;199;p32"/>
          <p:cNvCxnSpPr/>
          <p:nvPr/>
        </p:nvCxnSpPr>
        <p:spPr>
          <a:xfrm>
            <a:off x="7613544" y="3679533"/>
            <a:ext cx="0" cy="2499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2"/>
          <p:cNvCxnSpPr/>
          <p:nvPr/>
        </p:nvCxnSpPr>
        <p:spPr>
          <a:xfrm rot="10800000">
            <a:off x="8508465" y="3480850"/>
            <a:ext cx="27600" cy="243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2"/>
          <p:cNvCxnSpPr/>
          <p:nvPr/>
        </p:nvCxnSpPr>
        <p:spPr>
          <a:xfrm>
            <a:off x="8522306" y="3679533"/>
            <a:ext cx="0" cy="2499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2"/>
          <p:cNvCxnSpPr/>
          <p:nvPr/>
        </p:nvCxnSpPr>
        <p:spPr>
          <a:xfrm>
            <a:off x="6048331" y="2160902"/>
            <a:ext cx="13200" cy="3837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2"/>
          <p:cNvCxnSpPr>
            <a:stCxn id="170" idx="1"/>
          </p:cNvCxnSpPr>
          <p:nvPr/>
        </p:nvCxnSpPr>
        <p:spPr>
          <a:xfrm flipH="1">
            <a:off x="5085248" y="2800272"/>
            <a:ext cx="444300" cy="48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2"/>
          <p:cNvCxnSpPr>
            <a:endCxn id="170" idx="1"/>
          </p:cNvCxnSpPr>
          <p:nvPr/>
        </p:nvCxnSpPr>
        <p:spPr>
          <a:xfrm flipH="1" rot="10800000">
            <a:off x="5077448" y="2800272"/>
            <a:ext cx="452100" cy="633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439625" y="103125"/>
            <a:ext cx="8704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UFS weather model: </a:t>
            </a:r>
            <a:r>
              <a:rPr lang="en" sz="2000"/>
              <a:t>Open Source and Open Develop with community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https://github.com/ufs-community/ufs-weather-model</a:t>
            </a:r>
            <a:endParaRPr sz="1500"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07725" y="1063375"/>
            <a:ext cx="2523000" cy="35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~215 forks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~150 developers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~2000 issues and pull requests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&gt;10K files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4.3M LoC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Support </a:t>
            </a:r>
            <a:r>
              <a:rPr b="1" lang="en" sz="1400">
                <a:solidFill>
                  <a:srgbClr val="FF3300"/>
                </a:solidFill>
              </a:rPr>
              <a:t>operational and R&amp;D platforms</a:t>
            </a:r>
            <a:r>
              <a:rPr lang="en" sz="1400"/>
              <a:t> including laptops and Cloud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rgbClr val="FF3300"/>
                </a:solidFill>
              </a:rPr>
              <a:t>Close collaboration</a:t>
            </a:r>
            <a:r>
              <a:rPr lang="en" sz="1400"/>
              <a:t> with entities in UFS </a:t>
            </a:r>
            <a:r>
              <a:rPr b="1" lang="en" sz="1400">
                <a:solidFill>
                  <a:srgbClr val="FF3300"/>
                </a:solidFill>
              </a:rPr>
              <a:t>community</a:t>
            </a:r>
            <a:endParaRPr b="1" sz="1400">
              <a:solidFill>
                <a:srgbClr val="FF3300"/>
              </a:solidFill>
            </a:endParaRPr>
          </a:p>
        </p:txBody>
      </p:sp>
      <p:pic>
        <p:nvPicPr>
          <p:cNvPr id="211" name="Google Shape;211;p33" title="ufs-1080p-10x-bloom-fade-h26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898" y="1063375"/>
            <a:ext cx="6369701" cy="3582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7291925" y="4606975"/>
            <a:ext cx="169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Courtesy: Sam Trahan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6640150" y="4893175"/>
            <a:ext cx="19125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679775" y="66225"/>
            <a:ext cx="8085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Challenges in UFS Weather model continuous integration (CI)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439000" y="923625"/>
            <a:ext cx="8187600" cy="3714900"/>
          </a:xfrm>
          <a:prstGeom prst="rect">
            <a:avLst/>
          </a:prstGeom>
          <a:solidFill>
            <a:srgbClr val="FCFCF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How to verify the code updates committed to the repository are correct?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Significant amount of code updates every day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UFS applications are built upon shared components, incorrect code changes/bugs can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propagate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to many applications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Testing framework is incomplete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Missing critical components: unit test, component testing, etc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Heavily relying on regression testing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Implementing and communicating standard codecommit procedure are challenging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Calibri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limited resources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663800" y="0"/>
            <a:ext cx="8061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Ensure correctness</a:t>
            </a:r>
            <a:r>
              <a:rPr lang="en" sz="2200">
                <a:solidFill>
                  <a:schemeClr val="accent1"/>
                </a:solidFill>
              </a:rPr>
              <a:t> in UFS Weather model CI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500750" y="640300"/>
            <a:ext cx="8387400" cy="1857600"/>
          </a:xfrm>
          <a:prstGeom prst="rect">
            <a:avLst/>
          </a:prstGeom>
          <a:solidFill>
            <a:srgbClr val="FCFCF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Ensure correctness: code changes/updates produce results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scientifically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and technically verified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Testing is the key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to validate correctness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Three categories of code changes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Code updates do not change results: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change, Asynchronous IO, log info …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Verify the results do not change with the code updates</a:t>
            </a:r>
            <a:endParaRPr sz="16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Code changes alter 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■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update/bug fix, technical: compiler/library updates, rewriting code…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Scientific: scientific experiments to verify results are expected</a:t>
            </a:r>
            <a:endParaRPr sz="16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Technical: confirm updates do not change climatology</a:t>
            </a:r>
            <a:endParaRPr sz="16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New features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Implemented as options to minimize impact to other features</a:t>
            </a:r>
            <a:endParaRPr sz="16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Set up new test with feature turned on</a:t>
            </a:r>
            <a:endParaRPr sz="16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663800" y="0"/>
            <a:ext cx="8061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Ensure correctness in UFS Weather model CI (cont.)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431025" y="714300"/>
            <a:ext cx="8061300" cy="1857600"/>
          </a:xfrm>
          <a:prstGeom prst="rect">
            <a:avLst/>
          </a:prstGeom>
          <a:solidFill>
            <a:srgbClr val="FCFCF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Hierarchical testing framework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B4596"/>
                </a:solidFill>
                <a:latin typeface="Calibri"/>
                <a:ea typeface="Calibri"/>
                <a:cs typeface="Calibri"/>
                <a:sym typeface="Calibri"/>
              </a:rPr>
              <a:t>Major components</a:t>
            </a:r>
            <a:r>
              <a:rPr lang="en" sz="1600">
                <a:solidFill>
                  <a:srgbClr val="0B4596"/>
                </a:solidFill>
                <a:latin typeface="Calibri"/>
                <a:ea typeface="Calibri"/>
                <a:cs typeface="Calibri"/>
                <a:sym typeface="Calibri"/>
              </a:rPr>
              <a:t>: unit test, integration test, system test, acceptance test</a:t>
            </a:r>
            <a:endParaRPr sz="1600">
              <a:solidFill>
                <a:srgbClr val="0B45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B4596"/>
                </a:solidFill>
                <a:latin typeface="Calibri"/>
                <a:ea typeface="Calibri"/>
                <a:cs typeface="Calibri"/>
                <a:sym typeface="Calibri"/>
              </a:rPr>
              <a:t>4 components: </a:t>
            </a:r>
            <a:endParaRPr sz="1600">
              <a:solidFill>
                <a:srgbClr val="0B45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0B4596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test data generation</a:t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36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0B4596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test manager</a:t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36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0B4596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test execution</a:t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36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0B4596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test monitoring</a:t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B4596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UFS CI: </a:t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0B4596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Most regression tests are system test</a:t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36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0B4596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Very limited integration test</a:t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360"/>
              </a:spcBef>
              <a:spcAft>
                <a:spcPts val="0"/>
              </a:spcAft>
              <a:buClr>
                <a:srgbClr val="0B4596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0B4596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Some components have unit test</a:t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rtl="0" algn="l">
              <a:spcBef>
                <a:spcPts val="360"/>
              </a:spcBef>
              <a:spcAft>
                <a:spcPts val="1000"/>
              </a:spcAft>
              <a:buClr>
                <a:srgbClr val="0B4596"/>
              </a:buClr>
              <a:buSzPts val="1600"/>
              <a:buFont typeface="Calibri"/>
              <a:buChar char="■"/>
            </a:pPr>
            <a:r>
              <a:rPr lang="en" sz="1600">
                <a:solidFill>
                  <a:srgbClr val="0B4596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Acceptance test is delayed to application workflow</a:t>
            </a:r>
            <a:endParaRPr sz="1600">
              <a:solidFill>
                <a:srgbClr val="0B4596"/>
              </a:solidFill>
              <a:highlight>
                <a:srgbClr val="FCFCF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725" y="1662350"/>
            <a:ext cx="3963050" cy="26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679775" y="66225"/>
            <a:ext cx="8061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UFS Weather model regression test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431025" y="875700"/>
            <a:ext cx="8638800" cy="3714900"/>
          </a:xfrm>
          <a:prstGeom prst="rect">
            <a:avLst/>
          </a:prstGeom>
          <a:solidFill>
            <a:srgbClr val="FCFCF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Test data generation: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Input data for canned cases of all supported applications are saved on Tier-1 platforms and cloud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Results from current regression tests with different compilers are saved as baselines for scientific and technical sanity check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Test manager: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egression test script to manage all the tests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Test execution: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CI pipelines to automate the RT test on supported platforms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Test monitoring: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Regression test log files for each code integration are committed in the repo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New baselines are saved for next code commit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679775" y="66225"/>
            <a:ext cx="7686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Supplemental</a:t>
            </a:r>
            <a:r>
              <a:rPr lang="en" sz="2200">
                <a:solidFill>
                  <a:schemeClr val="accent1"/>
                </a:solidFill>
              </a:rPr>
              <a:t> tests for correctness </a:t>
            </a:r>
            <a:r>
              <a:rPr lang="en" sz="2200">
                <a:solidFill>
                  <a:schemeClr val="accent1"/>
                </a:solidFill>
              </a:rPr>
              <a:t>in UFS Weather model CI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431025" y="875700"/>
            <a:ext cx="8187600" cy="3714900"/>
          </a:xfrm>
          <a:prstGeom prst="rect">
            <a:avLst/>
          </a:prstGeom>
          <a:solidFill>
            <a:srgbClr val="FCFCFC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Code robustness test (also called ORT/OpnReqTests)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https://github.com/ufs-community/ufs-weather-model/tree/develop/tests/opnReqTests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Debug test: uninitialized variable, NaN, warning message, etc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Reproducibility test: the following tests need to reproduce baseline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Baseline test (run to run reproducibility)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Threading test for computational efficiency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Domain decomposition tests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MPI task test (mini scalability test)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Restart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test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robustness test is applied to existing and new feature tests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. Content Slide - no icon">
  <a:themeElements>
    <a:clrScheme name="PTT 1">
      <a:dk1>
        <a:srgbClr val="0A4595"/>
      </a:dk1>
      <a:lt1>
        <a:srgbClr val="FFFFFF"/>
      </a:lt1>
      <a:dk2>
        <a:srgbClr val="323B42"/>
      </a:dk2>
      <a:lt2>
        <a:srgbClr val="D6F5FF"/>
      </a:lt2>
      <a:accent1>
        <a:srgbClr val="0099D8"/>
      </a:accent1>
      <a:accent2>
        <a:srgbClr val="0A4595"/>
      </a:accent2>
      <a:accent3>
        <a:srgbClr val="34C8C9"/>
      </a:accent3>
      <a:accent4>
        <a:srgbClr val="CC9C4A"/>
      </a:accent4>
      <a:accent5>
        <a:srgbClr val="A52B15"/>
      </a:accent5>
      <a:accent6>
        <a:srgbClr val="A74FA9"/>
      </a:accent6>
      <a:hlink>
        <a:srgbClr val="0A52F6"/>
      </a:hlink>
      <a:folHlink>
        <a:srgbClr val="0072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