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15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81BC35-7151-4A53-AB5B-824946B6CFF1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7DDC1FC-D076-4CE5-AC85-B7FCF0ADD640}">
      <dgm:prSet/>
      <dgm:spPr/>
      <dgm:t>
        <a:bodyPr/>
        <a:lstStyle/>
        <a:p>
          <a:r>
            <a:rPr lang="en-US" dirty="0"/>
            <a:t>Logistic Regression (with hyperparameter tuning)</a:t>
          </a:r>
        </a:p>
      </dgm:t>
    </dgm:pt>
    <dgm:pt modelId="{388C1267-D1D0-4D04-905B-F91D83746559}" type="parTrans" cxnId="{6D94E78F-E503-46E9-BABD-E0FC6F51B465}">
      <dgm:prSet/>
      <dgm:spPr/>
      <dgm:t>
        <a:bodyPr/>
        <a:lstStyle/>
        <a:p>
          <a:endParaRPr lang="en-US"/>
        </a:p>
      </dgm:t>
    </dgm:pt>
    <dgm:pt modelId="{54F29B82-4A12-46B8-9D00-B707D5A81F03}" type="sibTrans" cxnId="{6D94E78F-E503-46E9-BABD-E0FC6F51B465}">
      <dgm:prSet/>
      <dgm:spPr/>
      <dgm:t>
        <a:bodyPr/>
        <a:lstStyle/>
        <a:p>
          <a:endParaRPr lang="en-US"/>
        </a:p>
      </dgm:t>
    </dgm:pt>
    <dgm:pt modelId="{1D68359C-B93B-4AF3-A5F4-916AE480AE16}">
      <dgm:prSet/>
      <dgm:spPr/>
      <dgm:t>
        <a:bodyPr/>
        <a:lstStyle/>
        <a:p>
          <a:r>
            <a:rPr lang="en-US" dirty="0"/>
            <a:t>Random Forest Classifier (with hyperparameter tuning)</a:t>
          </a:r>
        </a:p>
      </dgm:t>
    </dgm:pt>
    <dgm:pt modelId="{AA7D1EC8-16E0-4E02-8FD8-E9F40BDA5634}" type="parTrans" cxnId="{1DA0E6BF-FD9D-4A57-87C6-26A385978E24}">
      <dgm:prSet/>
      <dgm:spPr/>
      <dgm:t>
        <a:bodyPr/>
        <a:lstStyle/>
        <a:p>
          <a:endParaRPr lang="en-US"/>
        </a:p>
      </dgm:t>
    </dgm:pt>
    <dgm:pt modelId="{4DB6D66E-04D1-4079-BA55-4601584478F0}" type="sibTrans" cxnId="{1DA0E6BF-FD9D-4A57-87C6-26A385978E24}">
      <dgm:prSet/>
      <dgm:spPr/>
      <dgm:t>
        <a:bodyPr/>
        <a:lstStyle/>
        <a:p>
          <a:endParaRPr lang="en-US"/>
        </a:p>
      </dgm:t>
    </dgm:pt>
    <dgm:pt modelId="{C1C367A7-536E-429C-B99E-D8DF1FED4194}" type="pres">
      <dgm:prSet presAssocID="{AC81BC35-7151-4A53-AB5B-824946B6CFF1}" presName="linear" presStyleCnt="0">
        <dgm:presLayoutVars>
          <dgm:animLvl val="lvl"/>
          <dgm:resizeHandles val="exact"/>
        </dgm:presLayoutVars>
      </dgm:prSet>
      <dgm:spPr/>
    </dgm:pt>
    <dgm:pt modelId="{553CC12A-A72D-4B72-804E-88A1B42F2E63}" type="pres">
      <dgm:prSet presAssocID="{E7DDC1FC-D076-4CE5-AC85-B7FCF0ADD640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AECC0BD9-6FEE-43B3-82AF-B189AC030327}" type="pres">
      <dgm:prSet presAssocID="{54F29B82-4A12-46B8-9D00-B707D5A81F03}" presName="spacer" presStyleCnt="0"/>
      <dgm:spPr/>
    </dgm:pt>
    <dgm:pt modelId="{37C78366-99D4-4A98-AB01-00F4AE7B7010}" type="pres">
      <dgm:prSet presAssocID="{1D68359C-B93B-4AF3-A5F4-916AE480AE16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2B6BB857-1306-4F4F-9876-EE590BC0A399}" type="presOf" srcId="{E7DDC1FC-D076-4CE5-AC85-B7FCF0ADD640}" destId="{553CC12A-A72D-4B72-804E-88A1B42F2E63}" srcOrd="0" destOrd="0" presId="urn:microsoft.com/office/officeart/2005/8/layout/vList2"/>
    <dgm:cxn modelId="{6D94E78F-E503-46E9-BABD-E0FC6F51B465}" srcId="{AC81BC35-7151-4A53-AB5B-824946B6CFF1}" destId="{E7DDC1FC-D076-4CE5-AC85-B7FCF0ADD640}" srcOrd="0" destOrd="0" parTransId="{388C1267-D1D0-4D04-905B-F91D83746559}" sibTransId="{54F29B82-4A12-46B8-9D00-B707D5A81F03}"/>
    <dgm:cxn modelId="{71E4F799-D56A-4AFF-9EDF-EDCBF58EF3A3}" type="presOf" srcId="{AC81BC35-7151-4A53-AB5B-824946B6CFF1}" destId="{C1C367A7-536E-429C-B99E-D8DF1FED4194}" srcOrd="0" destOrd="0" presId="urn:microsoft.com/office/officeart/2005/8/layout/vList2"/>
    <dgm:cxn modelId="{1DA0E6BF-FD9D-4A57-87C6-26A385978E24}" srcId="{AC81BC35-7151-4A53-AB5B-824946B6CFF1}" destId="{1D68359C-B93B-4AF3-A5F4-916AE480AE16}" srcOrd="1" destOrd="0" parTransId="{AA7D1EC8-16E0-4E02-8FD8-E9F40BDA5634}" sibTransId="{4DB6D66E-04D1-4079-BA55-4601584478F0}"/>
    <dgm:cxn modelId="{EDDAFBD5-316F-4621-8246-B2DF2CE2C9FA}" type="presOf" srcId="{1D68359C-B93B-4AF3-A5F4-916AE480AE16}" destId="{37C78366-99D4-4A98-AB01-00F4AE7B7010}" srcOrd="0" destOrd="0" presId="urn:microsoft.com/office/officeart/2005/8/layout/vList2"/>
    <dgm:cxn modelId="{B5E8302E-3C7F-42FB-B449-647A72290BAE}" type="presParOf" srcId="{C1C367A7-536E-429C-B99E-D8DF1FED4194}" destId="{553CC12A-A72D-4B72-804E-88A1B42F2E63}" srcOrd="0" destOrd="0" presId="urn:microsoft.com/office/officeart/2005/8/layout/vList2"/>
    <dgm:cxn modelId="{31C6416C-EEF0-4DAC-943A-E9A2CC53BC60}" type="presParOf" srcId="{C1C367A7-536E-429C-B99E-D8DF1FED4194}" destId="{AECC0BD9-6FEE-43B3-82AF-B189AC030327}" srcOrd="1" destOrd="0" presId="urn:microsoft.com/office/officeart/2005/8/layout/vList2"/>
    <dgm:cxn modelId="{FCE84DFE-1695-4591-BB1D-5AA0D9C1F252}" type="presParOf" srcId="{C1C367A7-536E-429C-B99E-D8DF1FED4194}" destId="{37C78366-99D4-4A98-AB01-00F4AE7B7010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A15AE95-BC4F-4E86-887F-05C7A035D70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CEC8D6B-C1A2-4C6D-9E1D-950035CC77BD}">
      <dgm:prSet/>
      <dgm:spPr/>
      <dgm:t>
        <a:bodyPr/>
        <a:lstStyle/>
        <a:p>
          <a:r>
            <a:rPr lang="en-US" dirty="0"/>
            <a:t>Logistic Regression helps interpret churn drivers</a:t>
          </a:r>
        </a:p>
      </dgm:t>
    </dgm:pt>
    <dgm:pt modelId="{D3B36E3D-0840-4EB8-AD2C-7CA6A83B27A5}" type="parTrans" cxnId="{5F83A379-2380-4B8D-BF36-B5A34589B5BC}">
      <dgm:prSet/>
      <dgm:spPr/>
      <dgm:t>
        <a:bodyPr/>
        <a:lstStyle/>
        <a:p>
          <a:endParaRPr lang="en-US"/>
        </a:p>
      </dgm:t>
    </dgm:pt>
    <dgm:pt modelId="{D4668F89-C4EF-4A56-9F35-58089DCBEE63}" type="sibTrans" cxnId="{5F83A379-2380-4B8D-BF36-B5A34589B5BC}">
      <dgm:prSet/>
      <dgm:spPr/>
      <dgm:t>
        <a:bodyPr/>
        <a:lstStyle/>
        <a:p>
          <a:endParaRPr lang="en-US"/>
        </a:p>
      </dgm:t>
    </dgm:pt>
    <dgm:pt modelId="{4508A2FC-8B54-475B-A9DC-E7DE58647100}">
      <dgm:prSet/>
      <dgm:spPr/>
      <dgm:t>
        <a:bodyPr/>
        <a:lstStyle/>
        <a:p>
          <a:r>
            <a:rPr lang="en-US" dirty="0"/>
            <a:t>Random Forest performs better overall</a:t>
          </a:r>
        </a:p>
      </dgm:t>
    </dgm:pt>
    <dgm:pt modelId="{13EE00A9-6D47-4432-B3E5-B0F8858C2856}" type="parTrans" cxnId="{7EF42A82-43C3-407B-B209-FDBA80A39450}">
      <dgm:prSet/>
      <dgm:spPr/>
      <dgm:t>
        <a:bodyPr/>
        <a:lstStyle/>
        <a:p>
          <a:endParaRPr lang="en-US"/>
        </a:p>
      </dgm:t>
    </dgm:pt>
    <dgm:pt modelId="{ADC4BA17-7B8D-4CE9-8BC1-46A141C05977}" type="sibTrans" cxnId="{7EF42A82-43C3-407B-B209-FDBA80A39450}">
      <dgm:prSet/>
      <dgm:spPr/>
      <dgm:t>
        <a:bodyPr/>
        <a:lstStyle/>
        <a:p>
          <a:endParaRPr lang="en-US"/>
        </a:p>
      </dgm:t>
    </dgm:pt>
    <dgm:pt modelId="{C1657EEE-43E1-43A6-A796-B95E39AD7A4B}">
      <dgm:prSet/>
      <dgm:spPr/>
      <dgm:t>
        <a:bodyPr/>
        <a:lstStyle/>
        <a:p>
          <a:r>
            <a:rPr lang="en-US" dirty="0"/>
            <a:t>Use a hybrid strategy for insights + prediction</a:t>
          </a:r>
        </a:p>
      </dgm:t>
    </dgm:pt>
    <dgm:pt modelId="{B90CA44A-2591-4F5C-9246-1A7DB1D3DB83}" type="parTrans" cxnId="{1CDBBDA4-8B2D-4E39-B90A-4DC09B2BDC65}">
      <dgm:prSet/>
      <dgm:spPr/>
      <dgm:t>
        <a:bodyPr/>
        <a:lstStyle/>
        <a:p>
          <a:endParaRPr lang="en-US"/>
        </a:p>
      </dgm:t>
    </dgm:pt>
    <dgm:pt modelId="{08539F85-B3C2-4F05-ACE5-601E7C5D20A8}" type="sibTrans" cxnId="{1CDBBDA4-8B2D-4E39-B90A-4DC09B2BDC65}">
      <dgm:prSet/>
      <dgm:spPr/>
      <dgm:t>
        <a:bodyPr/>
        <a:lstStyle/>
        <a:p>
          <a:endParaRPr lang="en-US"/>
        </a:p>
      </dgm:t>
    </dgm:pt>
    <dgm:pt modelId="{8AA7473D-D775-4AB5-AE9F-42D8D4A01616}">
      <dgm:prSet/>
      <dgm:spPr/>
      <dgm:t>
        <a:bodyPr/>
        <a:lstStyle/>
        <a:p>
          <a:r>
            <a:rPr lang="en-US" dirty="0"/>
            <a:t>Apply findings to improve customer retention</a:t>
          </a:r>
        </a:p>
      </dgm:t>
    </dgm:pt>
    <dgm:pt modelId="{E249506B-799A-4DEC-9D3E-DF423B311E0E}" type="parTrans" cxnId="{10E9F4DB-82B8-4D23-ACE6-FCAA2FFF9DDF}">
      <dgm:prSet/>
      <dgm:spPr/>
      <dgm:t>
        <a:bodyPr/>
        <a:lstStyle/>
        <a:p>
          <a:endParaRPr lang="en-US"/>
        </a:p>
      </dgm:t>
    </dgm:pt>
    <dgm:pt modelId="{00F68C81-D5BB-4DFA-B03D-586B5F6866B3}" type="sibTrans" cxnId="{10E9F4DB-82B8-4D23-ACE6-FCAA2FFF9DDF}">
      <dgm:prSet/>
      <dgm:spPr/>
      <dgm:t>
        <a:bodyPr/>
        <a:lstStyle/>
        <a:p>
          <a:endParaRPr lang="en-US"/>
        </a:p>
      </dgm:t>
    </dgm:pt>
    <dgm:pt modelId="{2A4B5715-6B73-4A64-B62B-348B8E3C144A}" type="pres">
      <dgm:prSet presAssocID="{CA15AE95-BC4F-4E86-887F-05C7A035D70A}" presName="root" presStyleCnt="0">
        <dgm:presLayoutVars>
          <dgm:dir/>
          <dgm:resizeHandles val="exact"/>
        </dgm:presLayoutVars>
      </dgm:prSet>
      <dgm:spPr/>
    </dgm:pt>
    <dgm:pt modelId="{62445CDA-6590-46FE-9443-0158217AC41F}" type="pres">
      <dgm:prSet presAssocID="{5CEC8D6B-C1A2-4C6D-9E1D-950035CC77BD}" presName="compNode" presStyleCnt="0"/>
      <dgm:spPr/>
    </dgm:pt>
    <dgm:pt modelId="{B0D98F21-2E02-49CF-9ECA-CFD1F2928CFB}" type="pres">
      <dgm:prSet presAssocID="{5CEC8D6B-C1A2-4C6D-9E1D-950035CC77BD}" presName="bgRect" presStyleLbl="bgShp" presStyleIdx="0" presStyleCnt="4"/>
      <dgm:spPr/>
    </dgm:pt>
    <dgm:pt modelId="{F6C47C0B-4624-4EDA-9E57-572005C760AE}" type="pres">
      <dgm:prSet presAssocID="{5CEC8D6B-C1A2-4C6D-9E1D-950035CC77B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C7E917C6-D69E-4759-BF33-09A606DB60CB}" type="pres">
      <dgm:prSet presAssocID="{5CEC8D6B-C1A2-4C6D-9E1D-950035CC77BD}" presName="spaceRect" presStyleCnt="0"/>
      <dgm:spPr/>
    </dgm:pt>
    <dgm:pt modelId="{AAE4E926-1071-46AC-A048-1D0FCFC330D6}" type="pres">
      <dgm:prSet presAssocID="{5CEC8D6B-C1A2-4C6D-9E1D-950035CC77BD}" presName="parTx" presStyleLbl="revTx" presStyleIdx="0" presStyleCnt="4">
        <dgm:presLayoutVars>
          <dgm:chMax val="0"/>
          <dgm:chPref val="0"/>
        </dgm:presLayoutVars>
      </dgm:prSet>
      <dgm:spPr/>
    </dgm:pt>
    <dgm:pt modelId="{4BADEDAE-44C1-43C2-ABE8-A8FC25472563}" type="pres">
      <dgm:prSet presAssocID="{D4668F89-C4EF-4A56-9F35-58089DCBEE63}" presName="sibTrans" presStyleCnt="0"/>
      <dgm:spPr/>
    </dgm:pt>
    <dgm:pt modelId="{D905F83B-481A-4343-A881-396CC1231B69}" type="pres">
      <dgm:prSet presAssocID="{4508A2FC-8B54-475B-A9DC-E7DE58647100}" presName="compNode" presStyleCnt="0"/>
      <dgm:spPr/>
    </dgm:pt>
    <dgm:pt modelId="{E20F2543-46B6-4E94-8FA1-310A868E4DEC}" type="pres">
      <dgm:prSet presAssocID="{4508A2FC-8B54-475B-A9DC-E7DE58647100}" presName="bgRect" presStyleLbl="bgShp" presStyleIdx="1" presStyleCnt="4"/>
      <dgm:spPr/>
    </dgm:pt>
    <dgm:pt modelId="{430FDFB4-F868-41DF-9D97-E68A78048E3A}" type="pres">
      <dgm:prSet presAssocID="{4508A2FC-8B54-475B-A9DC-E7DE5864710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r tree"/>
        </a:ext>
      </dgm:extLst>
    </dgm:pt>
    <dgm:pt modelId="{E0907FB4-F015-4C19-9A05-7543B6FD78AB}" type="pres">
      <dgm:prSet presAssocID="{4508A2FC-8B54-475B-A9DC-E7DE58647100}" presName="spaceRect" presStyleCnt="0"/>
      <dgm:spPr/>
    </dgm:pt>
    <dgm:pt modelId="{6C9A1B6F-CF5D-4EC1-B163-1A941462BD44}" type="pres">
      <dgm:prSet presAssocID="{4508A2FC-8B54-475B-A9DC-E7DE58647100}" presName="parTx" presStyleLbl="revTx" presStyleIdx="1" presStyleCnt="4">
        <dgm:presLayoutVars>
          <dgm:chMax val="0"/>
          <dgm:chPref val="0"/>
        </dgm:presLayoutVars>
      </dgm:prSet>
      <dgm:spPr/>
    </dgm:pt>
    <dgm:pt modelId="{DFBF45EF-639B-44E1-A7A2-347F0E650FFC}" type="pres">
      <dgm:prSet presAssocID="{ADC4BA17-7B8D-4CE9-8BC1-46A141C05977}" presName="sibTrans" presStyleCnt="0"/>
      <dgm:spPr/>
    </dgm:pt>
    <dgm:pt modelId="{29B9F9A3-4E22-4051-A90B-D30B359E4610}" type="pres">
      <dgm:prSet presAssocID="{C1657EEE-43E1-43A6-A796-B95E39AD7A4B}" presName="compNode" presStyleCnt="0"/>
      <dgm:spPr/>
    </dgm:pt>
    <dgm:pt modelId="{410E110F-6474-4D84-97EB-A51C4430D21C}" type="pres">
      <dgm:prSet presAssocID="{C1657EEE-43E1-43A6-A796-B95E39AD7A4B}" presName="bgRect" presStyleLbl="bgShp" presStyleIdx="2" presStyleCnt="4"/>
      <dgm:spPr/>
    </dgm:pt>
    <dgm:pt modelId="{16F23A1C-01F6-4F64-9A7D-029E5CAA31AF}" type="pres">
      <dgm:prSet presAssocID="{C1657EEE-43E1-43A6-A796-B95E39AD7A4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ce"/>
        </a:ext>
      </dgm:extLst>
    </dgm:pt>
    <dgm:pt modelId="{CFDA186F-9BB1-442B-A04F-E4424B99EC2B}" type="pres">
      <dgm:prSet presAssocID="{C1657EEE-43E1-43A6-A796-B95E39AD7A4B}" presName="spaceRect" presStyleCnt="0"/>
      <dgm:spPr/>
    </dgm:pt>
    <dgm:pt modelId="{5F94C2D8-E3E3-499A-9933-FFF935C37142}" type="pres">
      <dgm:prSet presAssocID="{C1657EEE-43E1-43A6-A796-B95E39AD7A4B}" presName="parTx" presStyleLbl="revTx" presStyleIdx="2" presStyleCnt="4">
        <dgm:presLayoutVars>
          <dgm:chMax val="0"/>
          <dgm:chPref val="0"/>
        </dgm:presLayoutVars>
      </dgm:prSet>
      <dgm:spPr/>
    </dgm:pt>
    <dgm:pt modelId="{B98CF3CD-F52F-4383-8398-B99DA5D5BA2F}" type="pres">
      <dgm:prSet presAssocID="{08539F85-B3C2-4F05-ACE5-601E7C5D20A8}" presName="sibTrans" presStyleCnt="0"/>
      <dgm:spPr/>
    </dgm:pt>
    <dgm:pt modelId="{CE02614D-C462-4849-9D4E-4CB578FF27E8}" type="pres">
      <dgm:prSet presAssocID="{8AA7473D-D775-4AB5-AE9F-42D8D4A01616}" presName="compNode" presStyleCnt="0"/>
      <dgm:spPr/>
    </dgm:pt>
    <dgm:pt modelId="{D2111F35-D545-4836-86E6-AA9A02E5FD2F}" type="pres">
      <dgm:prSet presAssocID="{8AA7473D-D775-4AB5-AE9F-42D8D4A01616}" presName="bgRect" presStyleLbl="bgShp" presStyleIdx="3" presStyleCnt="4"/>
      <dgm:spPr/>
    </dgm:pt>
    <dgm:pt modelId="{30DF8ADF-127A-4783-B44E-C05F42B32ACA}" type="pres">
      <dgm:prSet presAssocID="{8AA7473D-D775-4AB5-AE9F-42D8D4A0161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9E677AA8-09A8-4E80-9695-6CB2CED5CFDF}" type="pres">
      <dgm:prSet presAssocID="{8AA7473D-D775-4AB5-AE9F-42D8D4A01616}" presName="spaceRect" presStyleCnt="0"/>
      <dgm:spPr/>
    </dgm:pt>
    <dgm:pt modelId="{0AFA6C39-463D-4F9F-A380-21762A2D0D27}" type="pres">
      <dgm:prSet presAssocID="{8AA7473D-D775-4AB5-AE9F-42D8D4A01616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A4888F18-67F3-42E4-9447-54E90FE75F44}" type="presOf" srcId="{4508A2FC-8B54-475B-A9DC-E7DE58647100}" destId="{6C9A1B6F-CF5D-4EC1-B163-1A941462BD44}" srcOrd="0" destOrd="0" presId="urn:microsoft.com/office/officeart/2018/2/layout/IconVerticalSolidList"/>
    <dgm:cxn modelId="{21690520-2AFF-4D72-8C38-43B871E169E5}" type="presOf" srcId="{CA15AE95-BC4F-4E86-887F-05C7A035D70A}" destId="{2A4B5715-6B73-4A64-B62B-348B8E3C144A}" srcOrd="0" destOrd="0" presId="urn:microsoft.com/office/officeart/2018/2/layout/IconVerticalSolidList"/>
    <dgm:cxn modelId="{75A5513E-AA99-4A68-AFE6-4AA23FEBA6A2}" type="presOf" srcId="{8AA7473D-D775-4AB5-AE9F-42D8D4A01616}" destId="{0AFA6C39-463D-4F9F-A380-21762A2D0D27}" srcOrd="0" destOrd="0" presId="urn:microsoft.com/office/officeart/2018/2/layout/IconVerticalSolidList"/>
    <dgm:cxn modelId="{5F83A379-2380-4B8D-BF36-B5A34589B5BC}" srcId="{CA15AE95-BC4F-4E86-887F-05C7A035D70A}" destId="{5CEC8D6B-C1A2-4C6D-9E1D-950035CC77BD}" srcOrd="0" destOrd="0" parTransId="{D3B36E3D-0840-4EB8-AD2C-7CA6A83B27A5}" sibTransId="{D4668F89-C4EF-4A56-9F35-58089DCBEE63}"/>
    <dgm:cxn modelId="{7EF42A82-43C3-407B-B209-FDBA80A39450}" srcId="{CA15AE95-BC4F-4E86-887F-05C7A035D70A}" destId="{4508A2FC-8B54-475B-A9DC-E7DE58647100}" srcOrd="1" destOrd="0" parTransId="{13EE00A9-6D47-4432-B3E5-B0F8858C2856}" sibTransId="{ADC4BA17-7B8D-4CE9-8BC1-46A141C05977}"/>
    <dgm:cxn modelId="{1CDBBDA4-8B2D-4E39-B90A-4DC09B2BDC65}" srcId="{CA15AE95-BC4F-4E86-887F-05C7A035D70A}" destId="{C1657EEE-43E1-43A6-A796-B95E39AD7A4B}" srcOrd="2" destOrd="0" parTransId="{B90CA44A-2591-4F5C-9246-1A7DB1D3DB83}" sibTransId="{08539F85-B3C2-4F05-ACE5-601E7C5D20A8}"/>
    <dgm:cxn modelId="{E2C31CDB-2826-41D3-91B0-DB502EFBBCA7}" type="presOf" srcId="{C1657EEE-43E1-43A6-A796-B95E39AD7A4B}" destId="{5F94C2D8-E3E3-499A-9933-FFF935C37142}" srcOrd="0" destOrd="0" presId="urn:microsoft.com/office/officeart/2018/2/layout/IconVerticalSolidList"/>
    <dgm:cxn modelId="{10E9F4DB-82B8-4D23-ACE6-FCAA2FFF9DDF}" srcId="{CA15AE95-BC4F-4E86-887F-05C7A035D70A}" destId="{8AA7473D-D775-4AB5-AE9F-42D8D4A01616}" srcOrd="3" destOrd="0" parTransId="{E249506B-799A-4DEC-9D3E-DF423B311E0E}" sibTransId="{00F68C81-D5BB-4DFA-B03D-586B5F6866B3}"/>
    <dgm:cxn modelId="{104277EA-96C0-4697-8795-E964D5192A2F}" type="presOf" srcId="{5CEC8D6B-C1A2-4C6D-9E1D-950035CC77BD}" destId="{AAE4E926-1071-46AC-A048-1D0FCFC330D6}" srcOrd="0" destOrd="0" presId="urn:microsoft.com/office/officeart/2018/2/layout/IconVerticalSolidList"/>
    <dgm:cxn modelId="{6BD8C71B-403D-42DA-B590-4C29BB1D74E4}" type="presParOf" srcId="{2A4B5715-6B73-4A64-B62B-348B8E3C144A}" destId="{62445CDA-6590-46FE-9443-0158217AC41F}" srcOrd="0" destOrd="0" presId="urn:microsoft.com/office/officeart/2018/2/layout/IconVerticalSolidList"/>
    <dgm:cxn modelId="{5C085652-291A-4997-8CE3-9E95D7853677}" type="presParOf" srcId="{62445CDA-6590-46FE-9443-0158217AC41F}" destId="{B0D98F21-2E02-49CF-9ECA-CFD1F2928CFB}" srcOrd="0" destOrd="0" presId="urn:microsoft.com/office/officeart/2018/2/layout/IconVerticalSolidList"/>
    <dgm:cxn modelId="{6D471BC1-0352-40D9-8D36-81872B8C455D}" type="presParOf" srcId="{62445CDA-6590-46FE-9443-0158217AC41F}" destId="{F6C47C0B-4624-4EDA-9E57-572005C760AE}" srcOrd="1" destOrd="0" presId="urn:microsoft.com/office/officeart/2018/2/layout/IconVerticalSolidList"/>
    <dgm:cxn modelId="{63AEB56A-C74E-4A97-933E-5667AD648DA9}" type="presParOf" srcId="{62445CDA-6590-46FE-9443-0158217AC41F}" destId="{C7E917C6-D69E-4759-BF33-09A606DB60CB}" srcOrd="2" destOrd="0" presId="urn:microsoft.com/office/officeart/2018/2/layout/IconVerticalSolidList"/>
    <dgm:cxn modelId="{A01D5828-DDEA-4111-8E9B-D0B099C247B4}" type="presParOf" srcId="{62445CDA-6590-46FE-9443-0158217AC41F}" destId="{AAE4E926-1071-46AC-A048-1D0FCFC330D6}" srcOrd="3" destOrd="0" presId="urn:microsoft.com/office/officeart/2018/2/layout/IconVerticalSolidList"/>
    <dgm:cxn modelId="{8EBEC77E-B96B-4547-83DB-A528D17354F2}" type="presParOf" srcId="{2A4B5715-6B73-4A64-B62B-348B8E3C144A}" destId="{4BADEDAE-44C1-43C2-ABE8-A8FC25472563}" srcOrd="1" destOrd="0" presId="urn:microsoft.com/office/officeart/2018/2/layout/IconVerticalSolidList"/>
    <dgm:cxn modelId="{2C96342B-6F33-4DAB-8801-7B4BED1446C3}" type="presParOf" srcId="{2A4B5715-6B73-4A64-B62B-348B8E3C144A}" destId="{D905F83B-481A-4343-A881-396CC1231B69}" srcOrd="2" destOrd="0" presId="urn:microsoft.com/office/officeart/2018/2/layout/IconVerticalSolidList"/>
    <dgm:cxn modelId="{3916A454-5E71-41F7-8208-831DFC590C0F}" type="presParOf" srcId="{D905F83B-481A-4343-A881-396CC1231B69}" destId="{E20F2543-46B6-4E94-8FA1-310A868E4DEC}" srcOrd="0" destOrd="0" presId="urn:microsoft.com/office/officeart/2018/2/layout/IconVerticalSolidList"/>
    <dgm:cxn modelId="{9C44810B-BB10-44DD-88E2-0263DA527561}" type="presParOf" srcId="{D905F83B-481A-4343-A881-396CC1231B69}" destId="{430FDFB4-F868-41DF-9D97-E68A78048E3A}" srcOrd="1" destOrd="0" presId="urn:microsoft.com/office/officeart/2018/2/layout/IconVerticalSolidList"/>
    <dgm:cxn modelId="{F260747A-D83F-4DC1-898D-67DC66E9934A}" type="presParOf" srcId="{D905F83B-481A-4343-A881-396CC1231B69}" destId="{E0907FB4-F015-4C19-9A05-7543B6FD78AB}" srcOrd="2" destOrd="0" presId="urn:microsoft.com/office/officeart/2018/2/layout/IconVerticalSolidList"/>
    <dgm:cxn modelId="{A5A8BE25-732A-4973-B8C7-593F18FC72EB}" type="presParOf" srcId="{D905F83B-481A-4343-A881-396CC1231B69}" destId="{6C9A1B6F-CF5D-4EC1-B163-1A941462BD44}" srcOrd="3" destOrd="0" presId="urn:microsoft.com/office/officeart/2018/2/layout/IconVerticalSolidList"/>
    <dgm:cxn modelId="{CF31A9C7-D7AD-4EAC-9588-D744FCEBCDF6}" type="presParOf" srcId="{2A4B5715-6B73-4A64-B62B-348B8E3C144A}" destId="{DFBF45EF-639B-44E1-A7A2-347F0E650FFC}" srcOrd="3" destOrd="0" presId="urn:microsoft.com/office/officeart/2018/2/layout/IconVerticalSolidList"/>
    <dgm:cxn modelId="{B145EBD0-DB8B-40DC-8C3E-B1476F6FB517}" type="presParOf" srcId="{2A4B5715-6B73-4A64-B62B-348B8E3C144A}" destId="{29B9F9A3-4E22-4051-A90B-D30B359E4610}" srcOrd="4" destOrd="0" presId="urn:microsoft.com/office/officeart/2018/2/layout/IconVerticalSolidList"/>
    <dgm:cxn modelId="{4F4E9E2F-954A-4E39-B321-5D08910992C5}" type="presParOf" srcId="{29B9F9A3-4E22-4051-A90B-D30B359E4610}" destId="{410E110F-6474-4D84-97EB-A51C4430D21C}" srcOrd="0" destOrd="0" presId="urn:microsoft.com/office/officeart/2018/2/layout/IconVerticalSolidList"/>
    <dgm:cxn modelId="{2183D285-0CB8-4A17-A867-64ACD3785D54}" type="presParOf" srcId="{29B9F9A3-4E22-4051-A90B-D30B359E4610}" destId="{16F23A1C-01F6-4F64-9A7D-029E5CAA31AF}" srcOrd="1" destOrd="0" presId="urn:microsoft.com/office/officeart/2018/2/layout/IconVerticalSolidList"/>
    <dgm:cxn modelId="{9F36D793-8CC0-47C0-8506-707D12DCCD64}" type="presParOf" srcId="{29B9F9A3-4E22-4051-A90B-D30B359E4610}" destId="{CFDA186F-9BB1-442B-A04F-E4424B99EC2B}" srcOrd="2" destOrd="0" presId="urn:microsoft.com/office/officeart/2018/2/layout/IconVerticalSolidList"/>
    <dgm:cxn modelId="{227B1D3C-30D4-407B-A1AC-727FBEE13A21}" type="presParOf" srcId="{29B9F9A3-4E22-4051-A90B-D30B359E4610}" destId="{5F94C2D8-E3E3-499A-9933-FFF935C37142}" srcOrd="3" destOrd="0" presId="urn:microsoft.com/office/officeart/2018/2/layout/IconVerticalSolidList"/>
    <dgm:cxn modelId="{BD278B3C-D9D1-4547-9FDF-1E48F75DA264}" type="presParOf" srcId="{2A4B5715-6B73-4A64-B62B-348B8E3C144A}" destId="{B98CF3CD-F52F-4383-8398-B99DA5D5BA2F}" srcOrd="5" destOrd="0" presId="urn:microsoft.com/office/officeart/2018/2/layout/IconVerticalSolidList"/>
    <dgm:cxn modelId="{D2DCAAD8-7467-4C3A-A4EC-FFAF707B3802}" type="presParOf" srcId="{2A4B5715-6B73-4A64-B62B-348B8E3C144A}" destId="{CE02614D-C462-4849-9D4E-4CB578FF27E8}" srcOrd="6" destOrd="0" presId="urn:microsoft.com/office/officeart/2018/2/layout/IconVerticalSolidList"/>
    <dgm:cxn modelId="{C1489B6E-955F-4B8A-B786-2551DB06FFB0}" type="presParOf" srcId="{CE02614D-C462-4849-9D4E-4CB578FF27E8}" destId="{D2111F35-D545-4836-86E6-AA9A02E5FD2F}" srcOrd="0" destOrd="0" presId="urn:microsoft.com/office/officeart/2018/2/layout/IconVerticalSolidList"/>
    <dgm:cxn modelId="{64D24778-856B-4849-8D0B-51DC7D6DB49C}" type="presParOf" srcId="{CE02614D-C462-4849-9D4E-4CB578FF27E8}" destId="{30DF8ADF-127A-4783-B44E-C05F42B32ACA}" srcOrd="1" destOrd="0" presId="urn:microsoft.com/office/officeart/2018/2/layout/IconVerticalSolidList"/>
    <dgm:cxn modelId="{2831C7F5-E3F8-4F58-BCCF-45740072894D}" type="presParOf" srcId="{CE02614D-C462-4849-9D4E-4CB578FF27E8}" destId="{9E677AA8-09A8-4E80-9695-6CB2CED5CFDF}" srcOrd="2" destOrd="0" presId="urn:microsoft.com/office/officeart/2018/2/layout/IconVerticalSolidList"/>
    <dgm:cxn modelId="{839C144E-0C1A-4580-8FAD-70E4CDEF00C4}" type="presParOf" srcId="{CE02614D-C462-4849-9D4E-4CB578FF27E8}" destId="{0AFA6C39-463D-4F9F-A380-21762A2D0D2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3CC12A-A72D-4B72-804E-88A1B42F2E63}">
      <dsp:nvSpPr>
        <dsp:cNvPr id="0" name=""/>
        <dsp:cNvSpPr/>
      </dsp:nvSpPr>
      <dsp:spPr>
        <a:xfrm>
          <a:off x="0" y="80426"/>
          <a:ext cx="6968728" cy="142857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Logistic Regression (with hyperparameter tuning)</a:t>
          </a:r>
        </a:p>
      </dsp:txBody>
      <dsp:txXfrm>
        <a:off x="69737" y="150163"/>
        <a:ext cx="6829254" cy="1289096"/>
      </dsp:txXfrm>
    </dsp:sp>
    <dsp:sp modelId="{37C78366-99D4-4A98-AB01-00F4AE7B7010}">
      <dsp:nvSpPr>
        <dsp:cNvPr id="0" name=""/>
        <dsp:cNvSpPr/>
      </dsp:nvSpPr>
      <dsp:spPr>
        <a:xfrm>
          <a:off x="0" y="1615556"/>
          <a:ext cx="6968728" cy="142857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Random Forest Classifier (with hyperparameter tuning)</a:t>
          </a:r>
        </a:p>
      </dsp:txBody>
      <dsp:txXfrm>
        <a:off x="69737" y="1685293"/>
        <a:ext cx="6829254" cy="12890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D98F21-2E02-49CF-9ECA-CFD1F2928CFB}">
      <dsp:nvSpPr>
        <dsp:cNvPr id="0" name=""/>
        <dsp:cNvSpPr/>
      </dsp:nvSpPr>
      <dsp:spPr>
        <a:xfrm>
          <a:off x="0" y="1543"/>
          <a:ext cx="7203281" cy="78216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C47C0B-4624-4EDA-9E57-572005C760AE}">
      <dsp:nvSpPr>
        <dsp:cNvPr id="0" name=""/>
        <dsp:cNvSpPr/>
      </dsp:nvSpPr>
      <dsp:spPr>
        <a:xfrm>
          <a:off x="236604" y="177530"/>
          <a:ext cx="430190" cy="43019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E4E926-1071-46AC-A048-1D0FCFC330D6}">
      <dsp:nvSpPr>
        <dsp:cNvPr id="0" name=""/>
        <dsp:cNvSpPr/>
      </dsp:nvSpPr>
      <dsp:spPr>
        <a:xfrm>
          <a:off x="903400" y="1543"/>
          <a:ext cx="6299880" cy="782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779" tIns="82779" rIns="82779" bIns="82779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Logistic Regression helps interpret churn drivers</a:t>
          </a:r>
        </a:p>
      </dsp:txBody>
      <dsp:txXfrm>
        <a:off x="903400" y="1543"/>
        <a:ext cx="6299880" cy="782164"/>
      </dsp:txXfrm>
    </dsp:sp>
    <dsp:sp modelId="{E20F2543-46B6-4E94-8FA1-310A868E4DEC}">
      <dsp:nvSpPr>
        <dsp:cNvPr id="0" name=""/>
        <dsp:cNvSpPr/>
      </dsp:nvSpPr>
      <dsp:spPr>
        <a:xfrm>
          <a:off x="0" y="979249"/>
          <a:ext cx="7203281" cy="78216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0FDFB4-F868-41DF-9D97-E68A78048E3A}">
      <dsp:nvSpPr>
        <dsp:cNvPr id="0" name=""/>
        <dsp:cNvSpPr/>
      </dsp:nvSpPr>
      <dsp:spPr>
        <a:xfrm>
          <a:off x="236604" y="1155236"/>
          <a:ext cx="430190" cy="43019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9A1B6F-CF5D-4EC1-B163-1A941462BD44}">
      <dsp:nvSpPr>
        <dsp:cNvPr id="0" name=""/>
        <dsp:cNvSpPr/>
      </dsp:nvSpPr>
      <dsp:spPr>
        <a:xfrm>
          <a:off x="903400" y="979249"/>
          <a:ext cx="6299880" cy="782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779" tIns="82779" rIns="82779" bIns="82779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Random Forest performs better overall</a:t>
          </a:r>
        </a:p>
      </dsp:txBody>
      <dsp:txXfrm>
        <a:off x="903400" y="979249"/>
        <a:ext cx="6299880" cy="782164"/>
      </dsp:txXfrm>
    </dsp:sp>
    <dsp:sp modelId="{410E110F-6474-4D84-97EB-A51C4430D21C}">
      <dsp:nvSpPr>
        <dsp:cNvPr id="0" name=""/>
        <dsp:cNvSpPr/>
      </dsp:nvSpPr>
      <dsp:spPr>
        <a:xfrm>
          <a:off x="0" y="1956955"/>
          <a:ext cx="7203281" cy="78216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F23A1C-01F6-4F64-9A7D-029E5CAA31AF}">
      <dsp:nvSpPr>
        <dsp:cNvPr id="0" name=""/>
        <dsp:cNvSpPr/>
      </dsp:nvSpPr>
      <dsp:spPr>
        <a:xfrm>
          <a:off x="236604" y="2132942"/>
          <a:ext cx="430190" cy="43019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94C2D8-E3E3-499A-9933-FFF935C37142}">
      <dsp:nvSpPr>
        <dsp:cNvPr id="0" name=""/>
        <dsp:cNvSpPr/>
      </dsp:nvSpPr>
      <dsp:spPr>
        <a:xfrm>
          <a:off x="903400" y="1956955"/>
          <a:ext cx="6299880" cy="782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779" tIns="82779" rIns="82779" bIns="82779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Use a hybrid strategy for insights + prediction</a:t>
          </a:r>
        </a:p>
      </dsp:txBody>
      <dsp:txXfrm>
        <a:off x="903400" y="1956955"/>
        <a:ext cx="6299880" cy="782164"/>
      </dsp:txXfrm>
    </dsp:sp>
    <dsp:sp modelId="{D2111F35-D545-4836-86E6-AA9A02E5FD2F}">
      <dsp:nvSpPr>
        <dsp:cNvPr id="0" name=""/>
        <dsp:cNvSpPr/>
      </dsp:nvSpPr>
      <dsp:spPr>
        <a:xfrm>
          <a:off x="0" y="2934661"/>
          <a:ext cx="7203281" cy="78216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DF8ADF-127A-4783-B44E-C05F42B32ACA}">
      <dsp:nvSpPr>
        <dsp:cNvPr id="0" name=""/>
        <dsp:cNvSpPr/>
      </dsp:nvSpPr>
      <dsp:spPr>
        <a:xfrm>
          <a:off x="236604" y="3110648"/>
          <a:ext cx="430190" cy="43019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FA6C39-463D-4F9F-A380-21762A2D0D27}">
      <dsp:nvSpPr>
        <dsp:cNvPr id="0" name=""/>
        <dsp:cNvSpPr/>
      </dsp:nvSpPr>
      <dsp:spPr>
        <a:xfrm>
          <a:off x="903400" y="2934661"/>
          <a:ext cx="6299880" cy="782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779" tIns="82779" rIns="82779" bIns="82779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Apply findings to improve customer retention</a:t>
          </a:r>
        </a:p>
      </dsp:txBody>
      <dsp:txXfrm>
        <a:off x="903400" y="2934661"/>
        <a:ext cx="6299880" cy="7821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3491" y="796631"/>
            <a:ext cx="6251304" cy="2700706"/>
          </a:xfrm>
        </p:spPr>
        <p:txBody>
          <a:bodyPr bIns="0"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3491" y="3497337"/>
            <a:ext cx="6251304" cy="1011489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43490" y="329308"/>
            <a:ext cx="3719283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7760" y="798973"/>
            <a:ext cx="802005" cy="503578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53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727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2373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2" y="798974"/>
            <a:ext cx="4985762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390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640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2" y="1756130"/>
            <a:ext cx="6251302" cy="1952270"/>
          </a:xfrm>
        </p:spPr>
        <p:txBody>
          <a:bodyPr anchor="b">
            <a:normAutofit/>
          </a:bodyPr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4318" y="3708400"/>
            <a:ext cx="6251302" cy="1110725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665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25130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1" y="2013936"/>
            <a:ext cx="2965632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9162" y="2013936"/>
            <a:ext cx="2965424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595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251303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2965631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2965631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9270" y="2023004"/>
            <a:ext cx="2965523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9270" y="2821491"/>
            <a:ext cx="2965523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787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331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664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406519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506719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1501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8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4996501" y="482171"/>
            <a:ext cx="3511387" cy="5149101"/>
            <a:chOff x="4996501" y="482171"/>
            <a:chExt cx="3511387" cy="5149101"/>
          </a:xfrm>
        </p:grpSpPr>
        <p:sp>
          <p:nvSpPr>
            <p:cNvPr id="14" name="Rectangle 13"/>
            <p:cNvSpPr/>
            <p:nvPr/>
          </p:nvSpPr>
          <p:spPr>
            <a:xfrm>
              <a:off x="4996501" y="482171"/>
              <a:ext cx="3511387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5312152" y="812506"/>
              <a:ext cx="2883013" cy="4479361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9" y="1129513"/>
            <a:ext cx="308049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 defTabSz="914400">
              <a:spcBef>
                <a:spcPts val="1800"/>
              </a:spcBef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07607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082905" cy="320123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08208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961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3622291"/>
            <a:ext cx="9144000" cy="251227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69" b="-2769"/>
          <a:stretch/>
        </p:blipFill>
        <p:spPr>
          <a:xfrm>
            <a:off x="0" y="6135624"/>
            <a:ext cx="9144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251303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25130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2650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3719283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4768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8647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s://github.com/Hyder-Ali/telecom_churn_prediction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454B2E-D2DB-42C2-A224-BCEC47B86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8B61146-1CF0-40E1-B66E-C22BD9207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9144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3740" y="802298"/>
            <a:ext cx="6817399" cy="3822329"/>
          </a:xfrm>
        </p:spPr>
        <p:txBody>
          <a:bodyPr anchor="b">
            <a:normAutofit/>
          </a:bodyPr>
          <a:lstStyle/>
          <a:p>
            <a:pPr algn="l"/>
            <a:r>
              <a:rPr lang="en-US"/>
              <a:t>Customer Churn Prediction: Model Interpretation &amp; Reporting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41" y="4941662"/>
            <a:ext cx="6817398" cy="977621"/>
          </a:xfrm>
        </p:spPr>
        <p:txBody>
          <a:bodyPr>
            <a:normAutofit/>
          </a:bodyPr>
          <a:lstStyle/>
          <a:p>
            <a:pPr algn="l"/>
            <a:r>
              <a:rPr lang="en-US"/>
              <a:t>A Machine Learning Approach for Business Insights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AE5065C-30A9-480A-9E93-74CC14902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13658" y="4768183"/>
            <a:ext cx="6301145" cy="0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32F83421-27F5-45DC-A0C2-B4B3592FD8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9144000" cy="742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54F891EB-ED45-44C3-95D6-FFB2EC07F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7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A385B8-7C85-4CE0-AE3A-00EB627B34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9144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142" y="804519"/>
            <a:ext cx="2370376" cy="4431360"/>
          </a:xfrm>
        </p:spPr>
        <p:txBody>
          <a:bodyPr anchor="ctr">
            <a:normAutofit/>
          </a:bodyPr>
          <a:lstStyle/>
          <a:p>
            <a:r>
              <a:rPr lang="en-US"/>
              <a:t>Objective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9AF263B-E208-40DF-A182-5193478DC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258867" y="962799"/>
            <a:ext cx="0" cy="411480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8397" y="804520"/>
            <a:ext cx="4576919" cy="4431359"/>
          </a:xfrm>
        </p:spPr>
        <p:txBody>
          <a:bodyPr anchor="ctr">
            <a:normAutofit/>
          </a:bodyPr>
          <a:lstStyle/>
          <a:p>
            <a:r>
              <a:t>To predict customer churn using machine learning and identify the factors contributing most to customer attrition.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557D95A-0A72-41F9-844C-544C199B45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9144000" cy="7429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684" y="804519"/>
            <a:ext cx="6968411" cy="1049235"/>
          </a:xfrm>
        </p:spPr>
        <p:txBody>
          <a:bodyPr>
            <a:normAutofit/>
          </a:bodyPr>
          <a:lstStyle/>
          <a:p>
            <a:r>
              <a:t>Models Trained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0616DA2-8E97-BD6A-CB18-23870F7F1F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4282834"/>
              </p:ext>
            </p:extLst>
          </p:nvPr>
        </p:nvGraphicFramePr>
        <p:xfrm>
          <a:off x="1088231" y="2341209"/>
          <a:ext cx="6968728" cy="31245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684" y="804519"/>
            <a:ext cx="6968411" cy="104923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/>
              <a:t>Model Performance Summary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88684" y="2015734"/>
            <a:ext cx="3019345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400" b="1" dirty="0"/>
              <a:t>Performance Comparison:</a:t>
            </a:r>
          </a:p>
          <a:p>
            <a:pPr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</a:pPr>
            <a:endParaRPr lang="en-US" sz="700" dirty="0"/>
          </a:p>
          <a:p>
            <a:pPr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</a:pPr>
            <a:endParaRPr lang="en-US" sz="700" dirty="0"/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400" b="1" dirty="0"/>
              <a:t>Interpretation:</a:t>
            </a:r>
          </a:p>
          <a:p>
            <a:pPr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</a:pPr>
            <a:endParaRPr lang="en-US" sz="1400" b="1" dirty="0"/>
          </a:p>
          <a:p>
            <a:pPr algn="just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</a:pPr>
            <a:r>
              <a:rPr lang="en-US" sz="1200" dirty="0"/>
              <a:t>While Random Forest has higher overall accuracy, both models struggle with correctly identifying churners (low recall and F1-score). Logistic Regression slightly better identifies churners, making it useful for targeted action despite lower accuracy.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en-US" sz="700" dirty="0"/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en-US" sz="7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7D4E1EF-B5D3-9DA1-C044-EB820BDBF9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9505522"/>
              </p:ext>
            </p:extLst>
          </p:nvPr>
        </p:nvGraphicFramePr>
        <p:xfrm>
          <a:off x="4471176" y="2264143"/>
          <a:ext cx="3585919" cy="2953800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1188743">
                  <a:extLst>
                    <a:ext uri="{9D8B030D-6E8A-4147-A177-3AD203B41FA5}">
                      <a16:colId xmlns:a16="http://schemas.microsoft.com/office/drawing/2014/main" val="513059652"/>
                    </a:ext>
                  </a:extLst>
                </a:gridCol>
                <a:gridCol w="1320009">
                  <a:extLst>
                    <a:ext uri="{9D8B030D-6E8A-4147-A177-3AD203B41FA5}">
                      <a16:colId xmlns:a16="http://schemas.microsoft.com/office/drawing/2014/main" val="3961758773"/>
                    </a:ext>
                  </a:extLst>
                </a:gridCol>
                <a:gridCol w="1077167">
                  <a:extLst>
                    <a:ext uri="{9D8B030D-6E8A-4147-A177-3AD203B41FA5}">
                      <a16:colId xmlns:a16="http://schemas.microsoft.com/office/drawing/2014/main" val="2118862570"/>
                    </a:ext>
                  </a:extLst>
                </a:gridCol>
              </a:tblGrid>
              <a:tr h="660320">
                <a:tc>
                  <a:txBody>
                    <a:bodyPr/>
                    <a:lstStyle/>
                    <a:p>
                      <a:pPr algn="ctr"/>
                      <a:r>
                        <a:rPr lang="en-US" sz="1300" b="1">
                          <a:solidFill>
                            <a:srgbClr val="FFFFFF"/>
                          </a:solidFill>
                        </a:rPr>
                        <a:t>Metric</a:t>
                      </a:r>
                      <a:endParaRPr lang="en-PK" sz="1300" b="1">
                        <a:solidFill>
                          <a:srgbClr val="FFFFFF"/>
                        </a:solidFill>
                      </a:endParaRPr>
                    </a:p>
                  </a:txBody>
                  <a:tcPr marL="189023" marR="113414" marT="113414" marB="113414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>
                          <a:solidFill>
                            <a:srgbClr val="FFFFFF"/>
                          </a:solidFill>
                        </a:rPr>
                        <a:t>Logistic Regression</a:t>
                      </a:r>
                      <a:endParaRPr lang="en-PK" sz="1300" b="1">
                        <a:solidFill>
                          <a:srgbClr val="FFFFFF"/>
                        </a:solidFill>
                      </a:endParaRPr>
                    </a:p>
                  </a:txBody>
                  <a:tcPr marL="189023" marR="113414" marT="113414" marB="113414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>
                          <a:solidFill>
                            <a:srgbClr val="FFFFFF"/>
                          </a:solidFill>
                        </a:rPr>
                        <a:t>Random Forest</a:t>
                      </a:r>
                      <a:endParaRPr lang="en-PK" sz="1300" b="1">
                        <a:solidFill>
                          <a:srgbClr val="FFFFFF"/>
                        </a:solidFill>
                      </a:endParaRPr>
                    </a:p>
                  </a:txBody>
                  <a:tcPr marL="189023" marR="113414" marT="113414" marB="113414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66375"/>
                  </a:ext>
                </a:extLst>
              </a:tr>
              <a:tr h="458696"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Accuracy</a:t>
                      </a:r>
                      <a:endParaRPr lang="en-PK" sz="13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89023" marR="113414" marT="113414" marB="113414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56%</a:t>
                      </a:r>
                      <a:endParaRPr lang="en-PK" sz="13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89023" marR="113414" marT="113414" marB="113414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79%</a:t>
                      </a:r>
                      <a:endParaRPr lang="en-PK" sz="13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89023" marR="113414" marT="113414" marB="113414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1921116"/>
                  </a:ext>
                </a:extLst>
              </a:tr>
              <a:tr h="458696"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Precision</a:t>
                      </a:r>
                      <a:endParaRPr lang="en-PK" sz="13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89023" marR="113414" marT="113414" marB="113414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16%</a:t>
                      </a:r>
                      <a:endParaRPr lang="en-PK" sz="13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89023" marR="113414" marT="113414" marB="113414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15%</a:t>
                      </a:r>
                      <a:endParaRPr lang="en-PK" sz="13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89023" marR="113414" marT="113414" marB="113414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793308"/>
                  </a:ext>
                </a:extLst>
              </a:tr>
              <a:tr h="458696"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Recall</a:t>
                      </a:r>
                      <a:endParaRPr lang="en-PK" sz="13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89023" marR="113414" marT="113414" marB="113414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52%</a:t>
                      </a:r>
                      <a:endParaRPr lang="en-PK" sz="13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89023" marR="113414" marT="113414" marB="113414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11%</a:t>
                      </a:r>
                      <a:endParaRPr lang="en-PK" sz="13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89023" marR="113414" marT="113414" marB="113414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7303674"/>
                  </a:ext>
                </a:extLst>
              </a:tr>
              <a:tr h="458696"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F1-Score</a:t>
                      </a:r>
                      <a:endParaRPr lang="en-PK" sz="13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89023" marR="113414" marT="113414" marB="113414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25%</a:t>
                      </a:r>
                      <a:endParaRPr lang="en-PK" sz="13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89023" marR="113414" marT="113414" marB="113414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12%</a:t>
                      </a:r>
                      <a:endParaRPr lang="en-PK" sz="13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89023" marR="113414" marT="113414" marB="113414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3417432"/>
                  </a:ext>
                </a:extLst>
              </a:tr>
              <a:tr h="458696"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ROC-AUC</a:t>
                      </a:r>
                      <a:endParaRPr lang="en-PK" sz="13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89023" marR="113414" marT="113414" marB="113414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0.522</a:t>
                      </a:r>
                      <a:endParaRPr lang="en-PK" sz="13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89023" marR="113414" marT="113414" marB="113414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0.506</a:t>
                      </a:r>
                      <a:endParaRPr lang="en-PK" sz="13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89023" marR="113414" marT="113414" marB="113414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96547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Key Drivers of Churn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Tenure: Short tenure → more churn</a:t>
            </a:r>
          </a:p>
          <a:p>
            <a:r>
              <a:rPr dirty="0"/>
              <a:t>Monthly</a:t>
            </a:r>
            <a:r>
              <a:rPr lang="en-US" dirty="0"/>
              <a:t> </a:t>
            </a:r>
            <a:r>
              <a:rPr dirty="0"/>
              <a:t>Charges: Higher charges → more churn</a:t>
            </a:r>
          </a:p>
          <a:p>
            <a:r>
              <a:rPr dirty="0"/>
              <a:t>Contract Type: Month-to-month → more churn</a:t>
            </a:r>
          </a:p>
          <a:p>
            <a:r>
              <a:rPr dirty="0"/>
              <a:t>Tech Support: Lack of support → more churn</a:t>
            </a:r>
          </a:p>
          <a:p>
            <a:r>
              <a:rPr dirty="0"/>
              <a:t>Internet Type: Fiber optic → more churn</a:t>
            </a:r>
          </a:p>
          <a:p>
            <a:r>
              <a:rPr dirty="0"/>
              <a:t>Senior Citizens → slightly more churn</a:t>
            </a:r>
          </a:p>
          <a:p>
            <a:r>
              <a:rPr dirty="0"/>
              <a:t>Payment Method: Electronic check → more churn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Business Implications &amp; Action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Retention Offers: Discounts for high-churn segments</a:t>
            </a:r>
          </a:p>
          <a:p>
            <a:r>
              <a:rPr dirty="0"/>
              <a:t>Promote Long-Term Contracts</a:t>
            </a:r>
          </a:p>
          <a:p>
            <a:r>
              <a:rPr dirty="0"/>
              <a:t>Improve Customer Support Services</a:t>
            </a:r>
          </a:p>
          <a:p>
            <a:r>
              <a:rPr dirty="0"/>
              <a:t>Targeted Campaigns for High-Risk Customers</a:t>
            </a:r>
          </a:p>
          <a:p>
            <a:r>
              <a:rPr dirty="0"/>
              <a:t>Monitor Payment Method Preferences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538C7E5-0116-453C-9CD0-757E1C972D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684" y="804519"/>
            <a:ext cx="6968411" cy="1049235"/>
          </a:xfrm>
        </p:spPr>
        <p:txBody>
          <a:bodyPr>
            <a:normAutofit/>
          </a:bodyPr>
          <a:lstStyle/>
          <a:p>
            <a:r>
              <a:t>Conclusion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755E3F5-39D9-4ABF-BFA5-232E87111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48155" y="1996645"/>
            <a:ext cx="720245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EB09849A-7D0C-4F36-A0D6-6BD64C50E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9144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3505C09-880C-BD31-F04F-95E366A225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3097487"/>
              </p:ext>
            </p:extLst>
          </p:nvPr>
        </p:nvGraphicFramePr>
        <p:xfrm>
          <a:off x="847702" y="2479246"/>
          <a:ext cx="7203281" cy="37183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4F891EB-ED45-44C3-95D6-FFB2EC07F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7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EA385B8-7C85-4CE0-AE3A-00EB627B34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9144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046335-B5EC-A0EB-1C84-59CBAF5E3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142" y="804519"/>
            <a:ext cx="2370376" cy="4431360"/>
          </a:xfrm>
        </p:spPr>
        <p:txBody>
          <a:bodyPr anchor="ctr">
            <a:normAutofit/>
          </a:bodyPr>
          <a:lstStyle/>
          <a:p>
            <a:r>
              <a:rPr lang="en-US" sz="2700"/>
              <a:t>RESOURCES:</a:t>
            </a:r>
            <a:endParaRPr lang="en-PK" sz="270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9AF263B-E208-40DF-A182-5193478DC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258867" y="962799"/>
            <a:ext cx="0" cy="411480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60ADB-89B4-2B9E-7DF6-68FBC257BA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8397" y="804520"/>
            <a:ext cx="4576919" cy="4431359"/>
          </a:xfrm>
        </p:spPr>
        <p:txBody>
          <a:bodyPr anchor="ctr">
            <a:normAutofit/>
          </a:bodyPr>
          <a:lstStyle/>
          <a:p>
            <a:r>
              <a:rPr lang="en-US">
                <a:hlinkClick r:id="rId2"/>
              </a:rPr>
              <a:t>https://github.com/Hyder-Ali/telecom_churn_prediction</a:t>
            </a:r>
            <a:endParaRPr lang="en-PK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7557D95A-0A72-41F9-844C-544C199B45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91440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39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30B326A-C054-4820-AFCA-FCB009ABC6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22291"/>
            <a:ext cx="9144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265DFC7-1B2A-4A32-9C43-C48EA6FF61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9144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53B328C-A402-44DE-AABB-9BFBB6617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8142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C524C5A-172F-46AC-87F4-34AF7CA9A8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erial view of a highway near the ocean">
            <a:extLst>
              <a:ext uri="{FF2B5EF4-FFF2-40B4-BE49-F238E27FC236}">
                <a16:creationId xmlns:a16="http://schemas.microsoft.com/office/drawing/2014/main" id="{D4090580-7CCA-CA52-D480-0C6BE34E038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 amt="20000"/>
          </a:blip>
          <a:srcRect l="2"/>
          <a:stretch>
            <a:fillRect/>
          </a:stretch>
        </p:blipFill>
        <p:spPr>
          <a:xfrm>
            <a:off x="228" y="10"/>
            <a:ext cx="9143772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6B533FE8-5556-49BB-95E2-E0680774F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22291"/>
            <a:ext cx="9144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B1E684-58BC-AF5E-6EA1-35643C024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0817" y="802298"/>
            <a:ext cx="6477805" cy="2920713"/>
          </a:xfrm>
        </p:spPr>
        <p:txBody>
          <a:bodyPr vert="horz" lIns="91440" tIns="45720" rIns="91440" bIns="0" rtlCol="0" anchor="b">
            <a:normAutofit/>
          </a:bodyPr>
          <a:lstStyle/>
          <a:p>
            <a:pPr defTabSz="914400"/>
            <a:r>
              <a:rPr lang="en-US" sz="6600"/>
              <a:t>THANK YOU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DDF5D34-B26A-4FE6-A6B2-65D7ED53C4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9144000" cy="742950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1072BFF-678A-44DA-9B17-6C8F14C4C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8142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377226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43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19</TotalTime>
  <Words>252</Words>
  <Application>Microsoft Office PowerPoint</Application>
  <PresentationFormat>On-screen Show (4:3)</PresentationFormat>
  <Paragraphs>54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Rockwell</vt:lpstr>
      <vt:lpstr>Gallery</vt:lpstr>
      <vt:lpstr>Customer Churn Prediction: Model Interpretation &amp; Reporting</vt:lpstr>
      <vt:lpstr>Objective</vt:lpstr>
      <vt:lpstr>Models Trained</vt:lpstr>
      <vt:lpstr>Model Performance Summary</vt:lpstr>
      <vt:lpstr>Key Drivers of Churn</vt:lpstr>
      <vt:lpstr>Business Implications &amp; Action Plan</vt:lpstr>
      <vt:lpstr>Conclusion</vt:lpstr>
      <vt:lpstr>RESOURCES: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Hyder Ali</cp:lastModifiedBy>
  <cp:revision>3</cp:revision>
  <dcterms:created xsi:type="dcterms:W3CDTF">2013-01-27T09:14:16Z</dcterms:created>
  <dcterms:modified xsi:type="dcterms:W3CDTF">2025-07-31T07:20:26Z</dcterms:modified>
  <cp:category/>
</cp:coreProperties>
</file>