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AF7D-15B0-C759-A959-D7242C4AC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42B2B-DE1D-CC55-7579-0F591062C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307E5-7C8B-AE70-B34A-F5A056BC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937F7-DDC0-6F13-58C8-9C000488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22F9-91A6-2D84-6B2C-F84B6D8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7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CAAF-86FC-9333-5744-F64C1868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F73AE-41CA-4433-901C-2B4985120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446B2-F393-83E7-8B29-405A33F1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B96B-1A12-27B5-8E2C-7A1333FA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3037-26F6-3F10-B701-72B1371A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42700-FEBA-9601-C4DF-BF7A56878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9B1FA-72C0-0DA3-98AE-1CDE69FDA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6DE65-EE1A-9307-3731-2CEC3FD9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C474-875C-53E6-246D-C1D0586D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852F-5E41-C802-572C-C8BF7D3F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A9B7-5C07-A638-2615-D1FA3E93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3FDC-4965-56C9-B284-F74BCFAF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4A76-9777-D1E1-B16E-C6F3C631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7646-6974-4DB5-92C2-7B496B54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DBC9-0794-76E0-D061-F34B5216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3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9B49-CCD8-7E03-1920-91DF3D65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3ADCA-BD3B-B67D-48FB-547D6C68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8EEE-8DF2-AE71-F87E-53B0E8B0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7F117-F3A5-0ECB-F674-9DB3B598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8EB9-5988-A951-3D7C-DF628913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D904-2712-34E3-168F-4593E770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4F6C-F861-C187-7453-08CCAAFF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41DD0-B60B-A658-0654-B7FBA3AF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04C44-6F9B-FCBB-937F-F2100BF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F8129-2DF5-3F5C-7E9A-F725F054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82D49-DAA6-FC3E-7F6C-9FF74DFE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4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4C2A-A15A-40CA-104B-A9762221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B1072-E561-B937-10A6-FA5B0232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52733-6A77-9243-099F-855903634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016B0-0617-78CA-91B5-06B426EC1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D9A25-5723-02DF-F6B3-B76DC0095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69A00-C7DB-BFCA-3EBE-C4D9CA21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3239D-C065-EF62-B4C3-F5275DB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924C7-A720-144B-B2E2-956B119D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6245-77A3-07F8-FD9F-E170BBCB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311E9-57BD-BB8C-6191-03CD1460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FFE85-456B-C160-06A9-3A6CE0F0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F6244-9293-84A8-C344-90FEF8DD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61C36-7277-39C5-834D-707BFA92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BD466-55B6-2A7E-4305-95C099DB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7C07-DB1D-81AD-7A01-A596A822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321F-0EF3-DD6A-6AB6-2A9BC873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7308-6A34-0B40-313E-65703E19F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03852-B408-41AC-DD6A-6D8EA8C85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51898-C425-06A7-0B1E-830A1854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77047-20A6-F6A3-8A7A-913FB296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D3F23-7D5A-09F7-744A-F015C871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259F-4A3D-5030-1356-E35F026B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5A6A1-9406-1510-44B6-9ED33FEB2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E17ED-3EF6-3743-A118-5ECD01BBF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788DE-8B4C-D42B-0A03-667D5B06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1EC-0D98-481F-8BF7-7EC5C4D588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7EC24-F587-5E4B-1C1F-3496AC94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9919F-6E95-DC77-78E6-075D8444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1B13B-3AC5-0232-5AE1-FB21193A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193BC-F2CD-7763-4653-B2E0CA98B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FF45-33C9-158F-1814-845FE3CD8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DD21EC-0D98-481F-8BF7-7EC5C4D5886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5073-611B-EB89-919B-7A83D73BC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37D5-1135-B8CC-93D3-4940972FB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B2A07-6E4A-41F3-8DDB-29BAC43E2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8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Car park lanes with skid marks on the road">
            <a:extLst>
              <a:ext uri="{FF2B5EF4-FFF2-40B4-BE49-F238E27FC236}">
                <a16:creationId xmlns:a16="http://schemas.microsoft.com/office/drawing/2014/main" id="{DA8AE9EC-F633-1DEE-EA46-E69E8303C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14317-4570-DD20-E90A-0D8FF5084D37}"/>
              </a:ext>
            </a:extLst>
          </p:cNvPr>
          <p:cNvSpPr txBox="1"/>
          <p:nvPr/>
        </p:nvSpPr>
        <p:spPr>
          <a:xfrm>
            <a:off x="5970897" y="1346268"/>
            <a:ext cx="5568285" cy="280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Automated Car Parking </a:t>
            </a:r>
            <a:r>
              <a:rPr lang="en-US" sz="6000" b="1" dirty="0" err="1">
                <a:latin typeface="+mj-lt"/>
                <a:ea typeface="+mj-ea"/>
                <a:cs typeface="+mj-cs"/>
              </a:rPr>
              <a:t>Ssytem</a:t>
            </a: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2B9FB-C5EA-A38A-B456-E9359468CD3D}"/>
              </a:ext>
            </a:extLst>
          </p:cNvPr>
          <p:cNvSpPr txBox="1"/>
          <p:nvPr/>
        </p:nvSpPr>
        <p:spPr>
          <a:xfrm>
            <a:off x="6096000" y="5002849"/>
            <a:ext cx="5569714" cy="50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/>
              <a:t>Presented By: Haider Ali</a:t>
            </a:r>
          </a:p>
        </p:txBody>
      </p:sp>
    </p:spTree>
    <p:extLst>
      <p:ext uri="{BB962C8B-B14F-4D97-AF65-F5344CB8AC3E}">
        <p14:creationId xmlns:p14="http://schemas.microsoft.com/office/powerpoint/2010/main" val="139842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DC055-C347-9DBC-3B09-3E91E8CD9CDE}"/>
              </a:ext>
            </a:extLst>
          </p:cNvPr>
          <p:cNvSpPr txBox="1"/>
          <p:nvPr/>
        </p:nvSpPr>
        <p:spPr>
          <a:xfrm>
            <a:off x="102108" y="332558"/>
            <a:ext cx="11987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Automatic Car Parking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5012B-FAE1-8CE9-86D2-0A664555FB12}"/>
              </a:ext>
            </a:extLst>
          </p:cNvPr>
          <p:cNvSpPr txBox="1"/>
          <p:nvPr/>
        </p:nvSpPr>
        <p:spPr>
          <a:xfrm>
            <a:off x="102108" y="1011372"/>
            <a:ext cx="11987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C0C0C0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9210A-5A6F-C4F2-D253-972175BA59A0}"/>
              </a:ext>
            </a:extLst>
          </p:cNvPr>
          <p:cNvSpPr txBox="1"/>
          <p:nvPr/>
        </p:nvSpPr>
        <p:spPr>
          <a:xfrm>
            <a:off x="102108" y="1407001"/>
            <a:ext cx="119877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Automatic Car Parking System is designed to efficiently manage vehicle parking and exiting within a parking lot. The codebase consists of Python scripts leveraging JSON data for parking slot management.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system is designed for two parking lots i.e., Parking1 and Parking2. Each of the Parking lots consists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of 16 slots in 4X4 format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Two Options are available in this Parking System: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Entrance Mood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Exit Mood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Last Row of Parking1 and Parking2 can only be utilized in the Exit Mood.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No Car can Enter in the last Row of Parking1 and Parking2 in the Entrance Mood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3E4457-6636-777C-64B6-DAACAE52353A}"/>
              </a:ext>
            </a:extLst>
          </p:cNvPr>
          <p:cNvSpPr txBox="1"/>
          <p:nvPr/>
        </p:nvSpPr>
        <p:spPr>
          <a:xfrm>
            <a:off x="0" y="4122565"/>
            <a:ext cx="6097772" cy="36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1. Loading and Displaying Parking Data: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7F37A-0DDB-474F-8930-EF862166D1E5}"/>
              </a:ext>
            </a:extLst>
          </p:cNvPr>
          <p:cNvSpPr txBox="1"/>
          <p:nvPr/>
        </p:nvSpPr>
        <p:spPr>
          <a:xfrm>
            <a:off x="102108" y="4466104"/>
            <a:ext cx="11485821" cy="635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code begins </a:t>
            </a:r>
            <a:r>
              <a:rPr lang="en-US" sz="1600" kern="100" dirty="0">
                <a:solidFill>
                  <a:schemeClr val="accent5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by loading parking data from a JSON file </a:t>
            </a:r>
            <a:r>
              <a:rPr lang="en-US" sz="1600" kern="1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 displaying it in a tabular format. This provides an overview of the current parking status before any operations are performed.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36CB0-EEC3-856B-3A67-044E7125B707}"/>
              </a:ext>
            </a:extLst>
          </p:cNvPr>
          <p:cNvSpPr txBox="1"/>
          <p:nvPr/>
        </p:nvSpPr>
        <p:spPr>
          <a:xfrm>
            <a:off x="102108" y="5205402"/>
            <a:ext cx="11987784" cy="35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 Displaying Menu Options: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6EB82-A920-DC64-55D0-5503E8F8A7D4}"/>
              </a:ext>
            </a:extLst>
          </p:cNvPr>
          <p:cNvSpPr txBox="1"/>
          <p:nvPr/>
        </p:nvSpPr>
        <p:spPr>
          <a:xfrm>
            <a:off x="204216" y="5606605"/>
            <a:ext cx="11987784" cy="35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display_menu() function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presents the user with options </a:t>
            </a:r>
            <a:r>
              <a:rPr lang="en-US" sz="16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 either park a vehicle or exit a vehicle from the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parking lot.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DECBD6-6C34-4EF8-DD9B-7E997450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351" y="2702010"/>
            <a:ext cx="4181077" cy="16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1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A1B94FD-2BF1-A40B-F2CB-0D4C146DE4B3}"/>
              </a:ext>
            </a:extLst>
          </p:cNvPr>
          <p:cNvGrpSpPr/>
          <p:nvPr/>
        </p:nvGrpSpPr>
        <p:grpSpPr>
          <a:xfrm>
            <a:off x="-67760" y="1258975"/>
            <a:ext cx="8228302" cy="3919426"/>
            <a:chOff x="-82692" y="1469287"/>
            <a:chExt cx="8228302" cy="391942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EA1B4DA-3659-2F0F-15FA-2B7E07F5EE0B}"/>
                </a:ext>
              </a:extLst>
            </p:cNvPr>
            <p:cNvGrpSpPr/>
            <p:nvPr/>
          </p:nvGrpSpPr>
          <p:grpSpPr>
            <a:xfrm>
              <a:off x="321550" y="1469287"/>
              <a:ext cx="7824060" cy="3919426"/>
              <a:chOff x="871884" y="1920240"/>
              <a:chExt cx="9095076" cy="4239466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D124DF-3355-E1C1-D022-054E147CA68A}"/>
                  </a:ext>
                </a:extLst>
              </p:cNvPr>
              <p:cNvGrpSpPr/>
              <p:nvPr/>
            </p:nvGrpSpPr>
            <p:grpSpPr>
              <a:xfrm>
                <a:off x="871884" y="1920240"/>
                <a:ext cx="9095076" cy="4239466"/>
                <a:chOff x="1191924" y="200198"/>
                <a:chExt cx="10748298" cy="5173124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D0C418AB-C601-196A-6658-8F8B6461E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91924" y="471153"/>
                  <a:ext cx="4983972" cy="1938211"/>
                </a:xfrm>
                <a:prstGeom prst="rect">
                  <a:avLst/>
                </a:prstGeom>
              </p:spPr>
            </p:pic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438014A-F658-B5A9-1AF5-683FFA96EEAC}"/>
                    </a:ext>
                  </a:extLst>
                </p:cNvPr>
                <p:cNvGrpSpPr/>
                <p:nvPr/>
              </p:nvGrpSpPr>
              <p:grpSpPr>
                <a:xfrm>
                  <a:off x="1191924" y="3775799"/>
                  <a:ext cx="5090963" cy="1597523"/>
                  <a:chOff x="3460283" y="4080126"/>
                  <a:chExt cx="5806699" cy="1796548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39BB9BE4-5A7B-E49C-F404-779DEC4103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460283" y="4080126"/>
                    <a:ext cx="5806699" cy="1796548"/>
                  </a:xfrm>
                  <a:prstGeom prst="rect">
                    <a:avLst/>
                  </a:prstGeom>
                </p:spPr>
              </p:pic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830DE8C2-524C-6887-5D99-1CB48F67D575}"/>
                      </a:ext>
                    </a:extLst>
                  </p:cNvPr>
                  <p:cNvSpPr/>
                  <p:nvPr/>
                </p:nvSpPr>
                <p:spPr>
                  <a:xfrm>
                    <a:off x="4692073" y="4718304"/>
                    <a:ext cx="565727" cy="26009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C621C63C-CF4E-32A7-2182-A16776469AB4}"/>
                      </a:ext>
                    </a:extLst>
                  </p:cNvPr>
                  <p:cNvSpPr/>
                  <p:nvPr/>
                </p:nvSpPr>
                <p:spPr>
                  <a:xfrm>
                    <a:off x="6489590" y="4718304"/>
                    <a:ext cx="565727" cy="26009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171B9374-BF8C-5F53-E9A7-67D77518CC85}"/>
                      </a:ext>
                    </a:extLst>
                  </p:cNvPr>
                  <p:cNvSpPr/>
                  <p:nvPr/>
                </p:nvSpPr>
                <p:spPr>
                  <a:xfrm>
                    <a:off x="5361432" y="4718304"/>
                    <a:ext cx="565727" cy="26009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08B33D8-6798-3916-4ED2-240FF61BD07E}"/>
                    </a:ext>
                  </a:extLst>
                </p:cNvPr>
                <p:cNvSpPr txBox="1"/>
                <p:nvPr/>
              </p:nvSpPr>
              <p:spPr>
                <a:xfrm>
                  <a:off x="7754112" y="200198"/>
                  <a:ext cx="1766443" cy="406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4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car entry</a:t>
                  </a: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3134BA23-F5CE-B28E-BB89-5B990518F9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8896" y="825030"/>
                  <a:ext cx="4771326" cy="1277363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70668A28-E2A9-0BB6-DEFD-3098954E1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68896" y="4059136"/>
                  <a:ext cx="4675632" cy="1030848"/>
                </a:xfrm>
                <a:prstGeom prst="rect">
                  <a:avLst/>
                </a:prstGeom>
              </p:spPr>
            </p:pic>
            <p:sp>
              <p:nvSpPr>
                <p:cNvPr id="22" name="Arrow: Right 21">
                  <a:extLst>
                    <a:ext uri="{FF2B5EF4-FFF2-40B4-BE49-F238E27FC236}">
                      <a16:creationId xmlns:a16="http://schemas.microsoft.com/office/drawing/2014/main" id="{B1F1E7C3-2231-824B-B245-0F5719360DC9}"/>
                    </a:ext>
                  </a:extLst>
                </p:cNvPr>
                <p:cNvSpPr/>
                <p:nvPr/>
              </p:nvSpPr>
              <p:spPr>
                <a:xfrm>
                  <a:off x="6175896" y="1179576"/>
                  <a:ext cx="993000" cy="56692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Arrow: Down 22">
                  <a:extLst>
                    <a:ext uri="{FF2B5EF4-FFF2-40B4-BE49-F238E27FC236}">
                      <a16:creationId xmlns:a16="http://schemas.microsoft.com/office/drawing/2014/main" id="{E249032D-F81C-E0E6-953D-C27E7DAF4B40}"/>
                    </a:ext>
                  </a:extLst>
                </p:cNvPr>
                <p:cNvSpPr/>
                <p:nvPr/>
              </p:nvSpPr>
              <p:spPr>
                <a:xfrm>
                  <a:off x="9235440" y="2244062"/>
                  <a:ext cx="886968" cy="167340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Arrow: Right 23">
                  <a:extLst>
                    <a:ext uri="{FF2B5EF4-FFF2-40B4-BE49-F238E27FC236}">
                      <a16:creationId xmlns:a16="http://schemas.microsoft.com/office/drawing/2014/main" id="{43508B25-EA0E-CB79-0387-5EBDFFE04100}"/>
                    </a:ext>
                  </a:extLst>
                </p:cNvPr>
                <p:cNvSpPr/>
                <p:nvPr/>
              </p:nvSpPr>
              <p:spPr>
                <a:xfrm flipH="1">
                  <a:off x="6282887" y="4343278"/>
                  <a:ext cx="817020" cy="56692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4D148ECF-5271-A030-93FB-57B4A54452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6967" y="471153"/>
                  <a:ext cx="399561" cy="87301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59FB3D9-35AD-5CC7-6DAA-CC89957FBA81}"/>
                    </a:ext>
                  </a:extLst>
                </p:cNvPr>
                <p:cNvSpPr txBox="1"/>
                <p:nvPr/>
              </p:nvSpPr>
              <p:spPr>
                <a:xfrm>
                  <a:off x="10309860" y="3344772"/>
                  <a:ext cx="1481328" cy="365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2nd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car entry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7DEF62BB-3F4B-6319-199B-BB72CC0D47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38944" y="3626787"/>
                  <a:ext cx="941832" cy="74883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2D174340-6536-4F7C-70E0-72C3A65D81A3}"/>
                    </a:ext>
                  </a:extLst>
                </p:cNvPr>
                <p:cNvSpPr/>
                <p:nvPr/>
              </p:nvSpPr>
              <p:spPr>
                <a:xfrm>
                  <a:off x="8671287" y="1344168"/>
                  <a:ext cx="399562" cy="174166"/>
                </a:xfrm>
                <a:prstGeom prst="round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noFill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02EB20A0-FCDD-9C93-FE72-D06791C46126}"/>
                    </a:ext>
                  </a:extLst>
                </p:cNvPr>
                <p:cNvSpPr/>
                <p:nvPr/>
              </p:nvSpPr>
              <p:spPr>
                <a:xfrm>
                  <a:off x="9520555" y="4350247"/>
                  <a:ext cx="399562" cy="174166"/>
                </a:xfrm>
                <a:prstGeom prst="round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199D1F8-1251-20BB-B7DE-729ED8DF4068}"/>
                  </a:ext>
                </a:extLst>
              </p:cNvPr>
              <p:cNvSpPr/>
              <p:nvPr/>
            </p:nvSpPr>
            <p:spPr>
              <a:xfrm>
                <a:off x="7169739" y="5321278"/>
                <a:ext cx="338104" cy="142732"/>
              </a:xfrm>
              <a:prstGeom prst="round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44325E-796D-315C-BCB7-ABFCC9E950B5}"/>
                  </a:ext>
                </a:extLst>
              </p:cNvPr>
              <p:cNvSpPr txBox="1"/>
              <p:nvPr/>
            </p:nvSpPr>
            <p:spPr>
              <a:xfrm>
                <a:off x="2702396" y="4280915"/>
                <a:ext cx="1253481" cy="299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3rd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car entry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6925849-1391-1CC1-84CF-8920C6647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6040" y="4497274"/>
                <a:ext cx="535344" cy="81829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5AC45A-1DDD-8B65-39CA-7432B645F21E}"/>
                </a:ext>
              </a:extLst>
            </p:cNvPr>
            <p:cNvSpPr txBox="1"/>
            <p:nvPr/>
          </p:nvSpPr>
          <p:spPr>
            <a:xfrm>
              <a:off x="-67293" y="1953713"/>
              <a:ext cx="5590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F997CB-7ACB-439A-A582-861294E9FDC3}"/>
                </a:ext>
              </a:extLst>
            </p:cNvPr>
            <p:cNvSpPr txBox="1"/>
            <p:nvPr/>
          </p:nvSpPr>
          <p:spPr>
            <a:xfrm>
              <a:off x="-67293" y="2083136"/>
              <a:ext cx="5590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E50FAF-DE43-8E0E-E030-2D8753746907}"/>
                </a:ext>
              </a:extLst>
            </p:cNvPr>
            <p:cNvSpPr txBox="1"/>
            <p:nvPr/>
          </p:nvSpPr>
          <p:spPr>
            <a:xfrm>
              <a:off x="-75682" y="2223398"/>
              <a:ext cx="5590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E2ED18-E080-5274-4B2E-2C06814399C3}"/>
                </a:ext>
              </a:extLst>
            </p:cNvPr>
            <p:cNvSpPr txBox="1"/>
            <p:nvPr/>
          </p:nvSpPr>
          <p:spPr>
            <a:xfrm>
              <a:off x="-82692" y="2341925"/>
              <a:ext cx="5590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4F8466-25A9-14E8-38F1-D6B9E8CEA956}"/>
              </a:ext>
            </a:extLst>
          </p:cNvPr>
          <p:cNvGrpSpPr/>
          <p:nvPr/>
        </p:nvGrpSpPr>
        <p:grpSpPr>
          <a:xfrm>
            <a:off x="8412480" y="375382"/>
            <a:ext cx="3429000" cy="1196923"/>
            <a:chOff x="8412480" y="375382"/>
            <a:chExt cx="3429000" cy="119692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C198C2-D550-E3BF-083C-DD656B731A10}"/>
                </a:ext>
              </a:extLst>
            </p:cNvPr>
            <p:cNvSpPr txBox="1"/>
            <p:nvPr/>
          </p:nvSpPr>
          <p:spPr>
            <a:xfrm>
              <a:off x="8562586" y="556642"/>
              <a:ext cx="31600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</a:t>
              </a:r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empty slots in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Parking 1 and Parking 2 and </a:t>
              </a:r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the Total No. of Empty slots greater than “3”</a:t>
              </a: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8FB545C-D0C3-6622-BB35-1D8546E0646A}"/>
                </a:ext>
              </a:extLst>
            </p:cNvPr>
            <p:cNvSpPr/>
            <p:nvPr/>
          </p:nvSpPr>
          <p:spPr>
            <a:xfrm>
              <a:off x="8412480" y="375382"/>
              <a:ext cx="3429000" cy="1071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A2FE214-62E8-FB5D-26A2-4B036FEA1E53}"/>
              </a:ext>
            </a:extLst>
          </p:cNvPr>
          <p:cNvGrpSpPr/>
          <p:nvPr/>
        </p:nvGrpSpPr>
        <p:grpSpPr>
          <a:xfrm>
            <a:off x="8412480" y="1872824"/>
            <a:ext cx="3429000" cy="843333"/>
            <a:chOff x="8412480" y="1722203"/>
            <a:chExt cx="3429000" cy="8433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26D47A-D06D-84BD-8862-74ADADAA2E12}"/>
                </a:ext>
              </a:extLst>
            </p:cNvPr>
            <p:cNvSpPr txBox="1"/>
            <p:nvPr/>
          </p:nvSpPr>
          <p:spPr>
            <a:xfrm>
              <a:off x="8628498" y="1765317"/>
              <a:ext cx="309411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Checking </a:t>
              </a:r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Empty values Row wise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Parking1 and Parking 2.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A7E776A-5FA4-3C73-DEAD-59F95932EA02}"/>
                </a:ext>
              </a:extLst>
            </p:cNvPr>
            <p:cNvSpPr/>
            <p:nvPr/>
          </p:nvSpPr>
          <p:spPr>
            <a:xfrm>
              <a:off x="8412480" y="1722203"/>
              <a:ext cx="3429000" cy="66144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9AFEF5B-A528-8D5C-0D55-E0845D6541EB}"/>
              </a:ext>
            </a:extLst>
          </p:cNvPr>
          <p:cNvGrpSpPr/>
          <p:nvPr/>
        </p:nvGrpSpPr>
        <p:grpSpPr>
          <a:xfrm>
            <a:off x="8412480" y="2942203"/>
            <a:ext cx="3429000" cy="668016"/>
            <a:chOff x="8412480" y="2509948"/>
            <a:chExt cx="3429000" cy="6341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527FE2-7310-B7E8-B733-A136AD0E0E92}"/>
                </a:ext>
              </a:extLst>
            </p:cNvPr>
            <p:cNvSpPr txBox="1"/>
            <p:nvPr/>
          </p:nvSpPr>
          <p:spPr>
            <a:xfrm>
              <a:off x="8869016" y="2588966"/>
              <a:ext cx="2853592" cy="555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Checking </a:t>
              </a:r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 is not the last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Row.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59632D86-6373-925E-4C84-37AFEEE22423}"/>
                </a:ext>
              </a:extLst>
            </p:cNvPr>
            <p:cNvSpPr/>
            <p:nvPr/>
          </p:nvSpPr>
          <p:spPr>
            <a:xfrm>
              <a:off x="8412480" y="2509948"/>
              <a:ext cx="3429000" cy="58477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ADF97C5-0D6A-D54A-A14E-D059676D37A2}"/>
              </a:ext>
            </a:extLst>
          </p:cNvPr>
          <p:cNvGrpSpPr/>
          <p:nvPr/>
        </p:nvGrpSpPr>
        <p:grpSpPr>
          <a:xfrm>
            <a:off x="8444984" y="4016454"/>
            <a:ext cx="3429000" cy="905580"/>
            <a:chOff x="8412480" y="3297141"/>
            <a:chExt cx="3429000" cy="90558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70BF40E-57FA-57DA-834F-960832423E79}"/>
                </a:ext>
              </a:extLst>
            </p:cNvPr>
            <p:cNvSpPr txBox="1"/>
            <p:nvPr/>
          </p:nvSpPr>
          <p:spPr>
            <a:xfrm>
              <a:off x="8562584" y="3402502"/>
              <a:ext cx="316002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Checking in </a:t>
              </a:r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 Parking(1 or 2) Row wise, Empty Slot is greater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8A48105-EB18-9661-16C0-A716FA5F369D}"/>
                </a:ext>
              </a:extLst>
            </p:cNvPr>
            <p:cNvSpPr/>
            <p:nvPr/>
          </p:nvSpPr>
          <p:spPr>
            <a:xfrm>
              <a:off x="8412480" y="3297141"/>
              <a:ext cx="3429000" cy="66144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D9ADB92-583C-B6FD-6CF6-38DE5A1A2CEE}"/>
              </a:ext>
            </a:extLst>
          </p:cNvPr>
          <p:cNvGrpSpPr/>
          <p:nvPr/>
        </p:nvGrpSpPr>
        <p:grpSpPr>
          <a:xfrm>
            <a:off x="8460600" y="5178401"/>
            <a:ext cx="3429000" cy="941265"/>
            <a:chOff x="8412481" y="4237136"/>
            <a:chExt cx="3429000" cy="94126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C92571-52F7-D49A-AC06-DF86C951933C}"/>
                </a:ext>
              </a:extLst>
            </p:cNvPr>
            <p:cNvSpPr txBox="1"/>
            <p:nvPr/>
          </p:nvSpPr>
          <p:spPr>
            <a:xfrm>
              <a:off x="8562584" y="4311608"/>
              <a:ext cx="316002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Insert the vehicle in that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 of parking(1 or 2) and move the other vehicles to one step(index)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CA17124-1F78-A070-6172-DB4E05E04880}"/>
                </a:ext>
              </a:extLst>
            </p:cNvPr>
            <p:cNvSpPr/>
            <p:nvPr/>
          </p:nvSpPr>
          <p:spPr>
            <a:xfrm>
              <a:off x="8412481" y="4237136"/>
              <a:ext cx="3429000" cy="9412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Arrow: Down 67">
            <a:extLst>
              <a:ext uri="{FF2B5EF4-FFF2-40B4-BE49-F238E27FC236}">
                <a16:creationId xmlns:a16="http://schemas.microsoft.com/office/drawing/2014/main" id="{969B0070-AA29-7E54-488E-FB12815F3883}"/>
              </a:ext>
            </a:extLst>
          </p:cNvPr>
          <p:cNvSpPr/>
          <p:nvPr/>
        </p:nvSpPr>
        <p:spPr>
          <a:xfrm>
            <a:off x="9777336" y="1447230"/>
            <a:ext cx="628536" cy="425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5DBF55FD-C030-ED52-01B8-40D4E334AA0B}"/>
              </a:ext>
            </a:extLst>
          </p:cNvPr>
          <p:cNvSpPr/>
          <p:nvPr/>
        </p:nvSpPr>
        <p:spPr>
          <a:xfrm>
            <a:off x="9777336" y="2540759"/>
            <a:ext cx="628536" cy="425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C6749927-B88D-819A-BBA8-8D999FF9FEBF}"/>
              </a:ext>
            </a:extLst>
          </p:cNvPr>
          <p:cNvSpPr/>
          <p:nvPr/>
        </p:nvSpPr>
        <p:spPr>
          <a:xfrm>
            <a:off x="9777836" y="3564032"/>
            <a:ext cx="628536" cy="425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306254AB-41C0-8BDA-960A-0CC3D7289E32}"/>
              </a:ext>
            </a:extLst>
          </p:cNvPr>
          <p:cNvSpPr/>
          <p:nvPr/>
        </p:nvSpPr>
        <p:spPr>
          <a:xfrm>
            <a:off x="9777336" y="4699150"/>
            <a:ext cx="628536" cy="4255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DF173C-E4BA-377C-B0FA-9A465CB2A2C4}"/>
              </a:ext>
            </a:extLst>
          </p:cNvPr>
          <p:cNvSpPr txBox="1"/>
          <p:nvPr/>
        </p:nvSpPr>
        <p:spPr>
          <a:xfrm>
            <a:off x="336482" y="360292"/>
            <a:ext cx="303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Parking a Vehicle</a:t>
            </a:r>
          </a:p>
        </p:txBody>
      </p:sp>
    </p:spTree>
    <p:extLst>
      <p:ext uri="{BB962C8B-B14F-4D97-AF65-F5344CB8AC3E}">
        <p14:creationId xmlns:p14="http://schemas.microsoft.com/office/powerpoint/2010/main" val="362164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39C83B4-CCB6-412E-B7FF-BA0CF31B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A989C-D286-48D4-B3F1-84F3CBF0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0FA78-C5D9-5AEE-3795-BC19DD566701}"/>
              </a:ext>
            </a:extLst>
          </p:cNvPr>
          <p:cNvSpPr txBox="1"/>
          <p:nvPr/>
        </p:nvSpPr>
        <p:spPr>
          <a:xfrm>
            <a:off x="804672" y="1541007"/>
            <a:ext cx="3401568" cy="3775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When parking is Full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925B56-689F-4DFB-8FD0-9BB9D8DE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179493" cy="2385844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233DCD-C902-4E2F-ABB5-F2498FBB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25B7C80-EAF5-443A-8461-946150B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8CD3602-8169-45DE-B122-457CF0F10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73D416A-6D94-4560-9975-67C1FD20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EE5FDC-1EEC-4871-BD9E-EF321D5F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53321" y="4487852"/>
            <a:ext cx="2747353" cy="2375262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E1D26D-7254-43D9-9405-A77E6678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8F69F4-6E29-4950-A92E-ADD768EC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0AEE0D-D2B5-4616-8383-D61A58F0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EA69949-F890-4A2C-84CB-7F0EAF6B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1572C5-E8E4-E337-74EA-8F5A1D3ADB06}"/>
              </a:ext>
            </a:extLst>
          </p:cNvPr>
          <p:cNvGrpSpPr/>
          <p:nvPr/>
        </p:nvGrpSpPr>
        <p:grpSpPr>
          <a:xfrm>
            <a:off x="3969646" y="903768"/>
            <a:ext cx="7419054" cy="3890396"/>
            <a:chOff x="3892808" y="1280588"/>
            <a:chExt cx="4572638" cy="40201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745BC04-E098-77FF-19A3-508755504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2808" y="1280588"/>
              <a:ext cx="4572638" cy="4020111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E5195B9-F771-19CF-72AB-94EB14B361E9}"/>
                </a:ext>
              </a:extLst>
            </p:cNvPr>
            <p:cNvSpPr/>
            <p:nvPr/>
          </p:nvSpPr>
          <p:spPr>
            <a:xfrm>
              <a:off x="3922776" y="2368296"/>
              <a:ext cx="2173224" cy="539496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9F626C-1917-9717-307D-0371047F03AF}"/>
                </a:ext>
              </a:extLst>
            </p:cNvPr>
            <p:cNvSpPr/>
            <p:nvPr/>
          </p:nvSpPr>
          <p:spPr>
            <a:xfrm>
              <a:off x="3892808" y="3282696"/>
              <a:ext cx="2173224" cy="29260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63C90B-1B14-9BE1-1FF6-F72083CEE298}"/>
                </a:ext>
              </a:extLst>
            </p:cNvPr>
            <p:cNvSpPr/>
            <p:nvPr/>
          </p:nvSpPr>
          <p:spPr>
            <a:xfrm>
              <a:off x="3892808" y="3941064"/>
              <a:ext cx="3020056" cy="29260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AE01FBC-879E-4042-0C86-D5E09EF453AB}"/>
              </a:ext>
            </a:extLst>
          </p:cNvPr>
          <p:cNvGrpSpPr/>
          <p:nvPr/>
        </p:nvGrpSpPr>
        <p:grpSpPr>
          <a:xfrm>
            <a:off x="445469" y="381588"/>
            <a:ext cx="3851309" cy="2614129"/>
            <a:chOff x="3373652" y="1428471"/>
            <a:chExt cx="5521923" cy="40010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9A39C3D-434F-5BB9-5328-2ABA7FDAA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4971" y="1428471"/>
              <a:ext cx="5430604" cy="4001058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2F5F23-8D98-BFF7-FFA8-CAFEB7F4F197}"/>
                </a:ext>
              </a:extLst>
            </p:cNvPr>
            <p:cNvSpPr/>
            <p:nvPr/>
          </p:nvSpPr>
          <p:spPr>
            <a:xfrm>
              <a:off x="3809950" y="1819656"/>
              <a:ext cx="414578" cy="1870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6DFF1B-4955-1434-99D6-D63BABC5FF3F}"/>
                </a:ext>
              </a:extLst>
            </p:cNvPr>
            <p:cNvSpPr/>
            <p:nvPr/>
          </p:nvSpPr>
          <p:spPr>
            <a:xfrm>
              <a:off x="3423344" y="3931920"/>
              <a:ext cx="2813693" cy="26517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noFill/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270821-ADB9-1D25-97E0-D9B5634680AB}"/>
                </a:ext>
              </a:extLst>
            </p:cNvPr>
            <p:cNvSpPr/>
            <p:nvPr/>
          </p:nvSpPr>
          <p:spPr>
            <a:xfrm>
              <a:off x="4224528" y="4817790"/>
              <a:ext cx="414578" cy="1870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EC4B53-648A-3F0B-A4F3-6C19A95F68DD}"/>
                </a:ext>
              </a:extLst>
            </p:cNvPr>
            <p:cNvSpPr/>
            <p:nvPr/>
          </p:nvSpPr>
          <p:spPr>
            <a:xfrm>
              <a:off x="4664143" y="4817790"/>
              <a:ext cx="414578" cy="1870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7C8E36-5345-D9C6-E49E-012351858931}"/>
                </a:ext>
              </a:extLst>
            </p:cNvPr>
            <p:cNvSpPr/>
            <p:nvPr/>
          </p:nvSpPr>
          <p:spPr>
            <a:xfrm>
              <a:off x="4622901" y="4661158"/>
              <a:ext cx="414578" cy="1870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0D52E3-6885-6E81-7546-3A438F3A9BA5}"/>
                </a:ext>
              </a:extLst>
            </p:cNvPr>
            <p:cNvSpPr/>
            <p:nvPr/>
          </p:nvSpPr>
          <p:spPr>
            <a:xfrm>
              <a:off x="3373652" y="3389319"/>
              <a:ext cx="2580982" cy="1870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42D37F-91AC-6287-F33F-A4AAEAA364CF}"/>
              </a:ext>
            </a:extLst>
          </p:cNvPr>
          <p:cNvGrpSpPr/>
          <p:nvPr/>
        </p:nvGrpSpPr>
        <p:grpSpPr>
          <a:xfrm>
            <a:off x="748300" y="3016168"/>
            <a:ext cx="6197485" cy="3630168"/>
            <a:chOff x="3292461" y="328038"/>
            <a:chExt cx="7378121" cy="43217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DDF5E8-4EA5-DEC1-37D9-F1653F6C2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2461" y="1077388"/>
              <a:ext cx="4753638" cy="3572374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D81C5E3-7F19-7AAE-CDB0-7EF3B598C13C}"/>
                </a:ext>
              </a:extLst>
            </p:cNvPr>
            <p:cNvSpPr/>
            <p:nvPr/>
          </p:nvSpPr>
          <p:spPr>
            <a:xfrm>
              <a:off x="3300212" y="2368296"/>
              <a:ext cx="2369068" cy="457200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D224EC-E5E1-5FDF-3F34-37A335EBAE79}"/>
                </a:ext>
              </a:extLst>
            </p:cNvPr>
            <p:cNvSpPr/>
            <p:nvPr/>
          </p:nvSpPr>
          <p:spPr>
            <a:xfrm>
              <a:off x="3300212" y="3017520"/>
              <a:ext cx="2369068" cy="271272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90E21BF-E677-34A5-F142-BAA60A626D87}"/>
                </a:ext>
              </a:extLst>
            </p:cNvPr>
            <p:cNvSpPr/>
            <p:nvPr/>
          </p:nvSpPr>
          <p:spPr>
            <a:xfrm>
              <a:off x="5961888" y="1636776"/>
              <a:ext cx="374904" cy="18288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84DCB5C-BFCE-856E-E16F-A1635425E83C}"/>
                </a:ext>
              </a:extLst>
            </p:cNvPr>
            <p:cNvSpPr/>
            <p:nvPr/>
          </p:nvSpPr>
          <p:spPr>
            <a:xfrm>
              <a:off x="5102352" y="1947672"/>
              <a:ext cx="1664208" cy="182880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70953B8-FF54-38B8-0679-7523680BCEC7}"/>
                </a:ext>
              </a:extLst>
            </p:cNvPr>
            <p:cNvSpPr/>
            <p:nvPr/>
          </p:nvSpPr>
          <p:spPr>
            <a:xfrm>
              <a:off x="5102352" y="1636776"/>
              <a:ext cx="859536" cy="182880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82A2B05-4237-A923-885C-40721417364B}"/>
                </a:ext>
              </a:extLst>
            </p:cNvPr>
            <p:cNvSpPr/>
            <p:nvPr/>
          </p:nvSpPr>
          <p:spPr>
            <a:xfrm>
              <a:off x="5088636" y="4349496"/>
              <a:ext cx="859536" cy="182880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D10E2C-FB66-A726-FAC5-A2D432FBE549}"/>
                </a:ext>
              </a:extLst>
            </p:cNvPr>
            <p:cNvSpPr/>
            <p:nvPr/>
          </p:nvSpPr>
          <p:spPr>
            <a:xfrm>
              <a:off x="5458968" y="1737360"/>
              <a:ext cx="1967797" cy="2414016"/>
            </a:xfrm>
            <a:custGeom>
              <a:avLst/>
              <a:gdLst>
                <a:gd name="connsiteX0" fmla="*/ 1179576 w 1967797"/>
                <a:gd name="connsiteY0" fmla="*/ 0 h 2414016"/>
                <a:gd name="connsiteX1" fmla="*/ 1426464 w 1967797"/>
                <a:gd name="connsiteY1" fmla="*/ 18288 h 2414016"/>
                <a:gd name="connsiteX2" fmla="*/ 1527048 w 1967797"/>
                <a:gd name="connsiteY2" fmla="*/ 45720 h 2414016"/>
                <a:gd name="connsiteX3" fmla="*/ 1609344 w 1967797"/>
                <a:gd name="connsiteY3" fmla="*/ 91440 h 2414016"/>
                <a:gd name="connsiteX4" fmla="*/ 1764792 w 1967797"/>
                <a:gd name="connsiteY4" fmla="*/ 219456 h 2414016"/>
                <a:gd name="connsiteX5" fmla="*/ 1819656 w 1967797"/>
                <a:gd name="connsiteY5" fmla="*/ 283464 h 2414016"/>
                <a:gd name="connsiteX6" fmla="*/ 1883664 w 1967797"/>
                <a:gd name="connsiteY6" fmla="*/ 347472 h 2414016"/>
                <a:gd name="connsiteX7" fmla="*/ 1911096 w 1967797"/>
                <a:gd name="connsiteY7" fmla="*/ 402336 h 2414016"/>
                <a:gd name="connsiteX8" fmla="*/ 1956816 w 1967797"/>
                <a:gd name="connsiteY8" fmla="*/ 521208 h 2414016"/>
                <a:gd name="connsiteX9" fmla="*/ 1947672 w 1967797"/>
                <a:gd name="connsiteY9" fmla="*/ 768096 h 2414016"/>
                <a:gd name="connsiteX10" fmla="*/ 1911096 w 1967797"/>
                <a:gd name="connsiteY10" fmla="*/ 868680 h 2414016"/>
                <a:gd name="connsiteX11" fmla="*/ 1837944 w 1967797"/>
                <a:gd name="connsiteY11" fmla="*/ 1005840 h 2414016"/>
                <a:gd name="connsiteX12" fmla="*/ 1801368 w 1967797"/>
                <a:gd name="connsiteY12" fmla="*/ 1078992 h 2414016"/>
                <a:gd name="connsiteX13" fmla="*/ 1764792 w 1967797"/>
                <a:gd name="connsiteY13" fmla="*/ 1124712 h 2414016"/>
                <a:gd name="connsiteX14" fmla="*/ 1563624 w 1967797"/>
                <a:gd name="connsiteY14" fmla="*/ 1316736 h 2414016"/>
                <a:gd name="connsiteX15" fmla="*/ 1499616 w 1967797"/>
                <a:gd name="connsiteY15" fmla="*/ 1362456 h 2414016"/>
                <a:gd name="connsiteX16" fmla="*/ 1389888 w 1967797"/>
                <a:gd name="connsiteY16" fmla="*/ 1453896 h 2414016"/>
                <a:gd name="connsiteX17" fmla="*/ 1261872 w 1967797"/>
                <a:gd name="connsiteY17" fmla="*/ 1508760 h 2414016"/>
                <a:gd name="connsiteX18" fmla="*/ 1207008 w 1967797"/>
                <a:gd name="connsiteY18" fmla="*/ 1517904 h 2414016"/>
                <a:gd name="connsiteX19" fmla="*/ 1124712 w 1967797"/>
                <a:gd name="connsiteY19" fmla="*/ 1545336 h 2414016"/>
                <a:gd name="connsiteX20" fmla="*/ 1042416 w 1967797"/>
                <a:gd name="connsiteY20" fmla="*/ 1581912 h 2414016"/>
                <a:gd name="connsiteX21" fmla="*/ 941832 w 1967797"/>
                <a:gd name="connsiteY21" fmla="*/ 1645920 h 2414016"/>
                <a:gd name="connsiteX22" fmla="*/ 813816 w 1967797"/>
                <a:gd name="connsiteY22" fmla="*/ 1719072 h 2414016"/>
                <a:gd name="connsiteX23" fmla="*/ 758952 w 1967797"/>
                <a:gd name="connsiteY23" fmla="*/ 1755648 h 2414016"/>
                <a:gd name="connsiteX24" fmla="*/ 704088 w 1967797"/>
                <a:gd name="connsiteY24" fmla="*/ 1783080 h 2414016"/>
                <a:gd name="connsiteX25" fmla="*/ 667512 w 1967797"/>
                <a:gd name="connsiteY25" fmla="*/ 1819656 h 2414016"/>
                <a:gd name="connsiteX26" fmla="*/ 585216 w 1967797"/>
                <a:gd name="connsiteY26" fmla="*/ 1865376 h 2414016"/>
                <a:gd name="connsiteX27" fmla="*/ 548640 w 1967797"/>
                <a:gd name="connsiteY27" fmla="*/ 1892808 h 2414016"/>
                <a:gd name="connsiteX28" fmla="*/ 484632 w 1967797"/>
                <a:gd name="connsiteY28" fmla="*/ 1956816 h 2414016"/>
                <a:gd name="connsiteX29" fmla="*/ 365760 w 1967797"/>
                <a:gd name="connsiteY29" fmla="*/ 2029968 h 2414016"/>
                <a:gd name="connsiteX30" fmla="*/ 338328 w 1967797"/>
                <a:gd name="connsiteY30" fmla="*/ 2057400 h 2414016"/>
                <a:gd name="connsiteX31" fmla="*/ 320040 w 1967797"/>
                <a:gd name="connsiteY31" fmla="*/ 2084832 h 2414016"/>
                <a:gd name="connsiteX32" fmla="*/ 292608 w 1967797"/>
                <a:gd name="connsiteY32" fmla="*/ 2093976 h 2414016"/>
                <a:gd name="connsiteX33" fmla="*/ 265176 w 1967797"/>
                <a:gd name="connsiteY33" fmla="*/ 2121408 h 2414016"/>
                <a:gd name="connsiteX34" fmla="*/ 182880 w 1967797"/>
                <a:gd name="connsiteY34" fmla="*/ 2185416 h 2414016"/>
                <a:gd name="connsiteX35" fmla="*/ 155448 w 1967797"/>
                <a:gd name="connsiteY35" fmla="*/ 2258568 h 2414016"/>
                <a:gd name="connsiteX36" fmla="*/ 137160 w 1967797"/>
                <a:gd name="connsiteY36" fmla="*/ 2304288 h 2414016"/>
                <a:gd name="connsiteX37" fmla="*/ 128016 w 1967797"/>
                <a:gd name="connsiteY37" fmla="*/ 2331720 h 2414016"/>
                <a:gd name="connsiteX38" fmla="*/ 27432 w 1967797"/>
                <a:gd name="connsiteY38" fmla="*/ 2395728 h 2414016"/>
                <a:gd name="connsiteX39" fmla="*/ 0 w 1967797"/>
                <a:gd name="connsiteY39" fmla="*/ 2414016 h 241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7797" h="2414016">
                  <a:moveTo>
                    <a:pt x="1179576" y="0"/>
                  </a:moveTo>
                  <a:cubicBezTo>
                    <a:pt x="1221593" y="2101"/>
                    <a:pt x="1359375" y="3379"/>
                    <a:pt x="1426464" y="18288"/>
                  </a:cubicBezTo>
                  <a:cubicBezTo>
                    <a:pt x="1460389" y="25827"/>
                    <a:pt x="1493520" y="36576"/>
                    <a:pt x="1527048" y="45720"/>
                  </a:cubicBezTo>
                  <a:cubicBezTo>
                    <a:pt x="1554480" y="60960"/>
                    <a:pt x="1582997" y="74392"/>
                    <a:pt x="1609344" y="91440"/>
                  </a:cubicBezTo>
                  <a:cubicBezTo>
                    <a:pt x="1654487" y="120650"/>
                    <a:pt x="1728799" y="183463"/>
                    <a:pt x="1764792" y="219456"/>
                  </a:cubicBezTo>
                  <a:cubicBezTo>
                    <a:pt x="1784663" y="239327"/>
                    <a:pt x="1800535" y="262872"/>
                    <a:pt x="1819656" y="283464"/>
                  </a:cubicBezTo>
                  <a:cubicBezTo>
                    <a:pt x="1840188" y="305575"/>
                    <a:pt x="1865267" y="323556"/>
                    <a:pt x="1883664" y="347472"/>
                  </a:cubicBezTo>
                  <a:cubicBezTo>
                    <a:pt x="1896131" y="363678"/>
                    <a:pt x="1902528" y="383771"/>
                    <a:pt x="1911096" y="402336"/>
                  </a:cubicBezTo>
                  <a:cubicBezTo>
                    <a:pt x="1939117" y="463047"/>
                    <a:pt x="1937005" y="461775"/>
                    <a:pt x="1956816" y="521208"/>
                  </a:cubicBezTo>
                  <a:cubicBezTo>
                    <a:pt x="1970136" y="627765"/>
                    <a:pt x="1975753" y="627689"/>
                    <a:pt x="1947672" y="768096"/>
                  </a:cubicBezTo>
                  <a:cubicBezTo>
                    <a:pt x="1940675" y="803079"/>
                    <a:pt x="1924940" y="835800"/>
                    <a:pt x="1911096" y="868680"/>
                  </a:cubicBezTo>
                  <a:cubicBezTo>
                    <a:pt x="1885309" y="929925"/>
                    <a:pt x="1868415" y="948707"/>
                    <a:pt x="1837944" y="1005840"/>
                  </a:cubicBezTo>
                  <a:cubicBezTo>
                    <a:pt x="1825115" y="1029895"/>
                    <a:pt x="1815656" y="1055774"/>
                    <a:pt x="1801368" y="1078992"/>
                  </a:cubicBezTo>
                  <a:cubicBezTo>
                    <a:pt x="1791139" y="1095614"/>
                    <a:pt x="1778215" y="1110544"/>
                    <a:pt x="1764792" y="1124712"/>
                  </a:cubicBezTo>
                  <a:cubicBezTo>
                    <a:pt x="1711486" y="1180979"/>
                    <a:pt x="1629779" y="1263812"/>
                    <a:pt x="1563624" y="1316736"/>
                  </a:cubicBezTo>
                  <a:cubicBezTo>
                    <a:pt x="1543150" y="1333115"/>
                    <a:pt x="1520196" y="1346209"/>
                    <a:pt x="1499616" y="1362456"/>
                  </a:cubicBezTo>
                  <a:cubicBezTo>
                    <a:pt x="1462247" y="1391958"/>
                    <a:pt x="1432473" y="1432604"/>
                    <a:pt x="1389888" y="1453896"/>
                  </a:cubicBezTo>
                  <a:cubicBezTo>
                    <a:pt x="1344121" y="1476780"/>
                    <a:pt x="1317390" y="1491411"/>
                    <a:pt x="1261872" y="1508760"/>
                  </a:cubicBezTo>
                  <a:cubicBezTo>
                    <a:pt x="1244176" y="1514290"/>
                    <a:pt x="1224922" y="1513127"/>
                    <a:pt x="1207008" y="1517904"/>
                  </a:cubicBezTo>
                  <a:cubicBezTo>
                    <a:pt x="1179068" y="1525355"/>
                    <a:pt x="1151662" y="1534856"/>
                    <a:pt x="1124712" y="1545336"/>
                  </a:cubicBezTo>
                  <a:cubicBezTo>
                    <a:pt x="1096734" y="1556216"/>
                    <a:pt x="1069266" y="1568487"/>
                    <a:pt x="1042416" y="1581912"/>
                  </a:cubicBezTo>
                  <a:cubicBezTo>
                    <a:pt x="1004869" y="1600686"/>
                    <a:pt x="978068" y="1624178"/>
                    <a:pt x="941832" y="1645920"/>
                  </a:cubicBezTo>
                  <a:cubicBezTo>
                    <a:pt x="899688" y="1671206"/>
                    <a:pt x="854709" y="1691810"/>
                    <a:pt x="813816" y="1719072"/>
                  </a:cubicBezTo>
                  <a:cubicBezTo>
                    <a:pt x="795528" y="1731264"/>
                    <a:pt x="777937" y="1744573"/>
                    <a:pt x="758952" y="1755648"/>
                  </a:cubicBezTo>
                  <a:cubicBezTo>
                    <a:pt x="741291" y="1765950"/>
                    <a:pt x="720839" y="1771355"/>
                    <a:pt x="704088" y="1783080"/>
                  </a:cubicBezTo>
                  <a:cubicBezTo>
                    <a:pt x="689963" y="1792968"/>
                    <a:pt x="681122" y="1809070"/>
                    <a:pt x="667512" y="1819656"/>
                  </a:cubicBezTo>
                  <a:cubicBezTo>
                    <a:pt x="620930" y="1855887"/>
                    <a:pt x="629385" y="1837770"/>
                    <a:pt x="585216" y="1865376"/>
                  </a:cubicBezTo>
                  <a:cubicBezTo>
                    <a:pt x="572293" y="1873453"/>
                    <a:pt x="559416" y="1882032"/>
                    <a:pt x="548640" y="1892808"/>
                  </a:cubicBezTo>
                  <a:cubicBezTo>
                    <a:pt x="491744" y="1949704"/>
                    <a:pt x="553720" y="1912112"/>
                    <a:pt x="484632" y="1956816"/>
                  </a:cubicBezTo>
                  <a:cubicBezTo>
                    <a:pt x="445570" y="1982091"/>
                    <a:pt x="398659" y="1997069"/>
                    <a:pt x="365760" y="2029968"/>
                  </a:cubicBezTo>
                  <a:cubicBezTo>
                    <a:pt x="356616" y="2039112"/>
                    <a:pt x="346607" y="2047466"/>
                    <a:pt x="338328" y="2057400"/>
                  </a:cubicBezTo>
                  <a:cubicBezTo>
                    <a:pt x="331293" y="2065843"/>
                    <a:pt x="328622" y="2077967"/>
                    <a:pt x="320040" y="2084832"/>
                  </a:cubicBezTo>
                  <a:cubicBezTo>
                    <a:pt x="312514" y="2090853"/>
                    <a:pt x="301752" y="2090928"/>
                    <a:pt x="292608" y="2093976"/>
                  </a:cubicBezTo>
                  <a:cubicBezTo>
                    <a:pt x="283464" y="2103120"/>
                    <a:pt x="275699" y="2113892"/>
                    <a:pt x="265176" y="2121408"/>
                  </a:cubicBezTo>
                  <a:cubicBezTo>
                    <a:pt x="205884" y="2163760"/>
                    <a:pt x="243676" y="2107249"/>
                    <a:pt x="182880" y="2185416"/>
                  </a:cubicBezTo>
                  <a:cubicBezTo>
                    <a:pt x="161056" y="2213475"/>
                    <a:pt x="165976" y="2226983"/>
                    <a:pt x="155448" y="2258568"/>
                  </a:cubicBezTo>
                  <a:cubicBezTo>
                    <a:pt x="150257" y="2274140"/>
                    <a:pt x="142923" y="2288919"/>
                    <a:pt x="137160" y="2304288"/>
                  </a:cubicBezTo>
                  <a:cubicBezTo>
                    <a:pt x="133776" y="2313313"/>
                    <a:pt x="134289" y="2324402"/>
                    <a:pt x="128016" y="2331720"/>
                  </a:cubicBezTo>
                  <a:cubicBezTo>
                    <a:pt x="97066" y="2367828"/>
                    <a:pt x="67552" y="2373439"/>
                    <a:pt x="27432" y="2395728"/>
                  </a:cubicBezTo>
                  <a:cubicBezTo>
                    <a:pt x="17825" y="2401065"/>
                    <a:pt x="9144" y="2407920"/>
                    <a:pt x="0" y="2414016"/>
                  </a:cubicBezTo>
                </a:path>
              </a:pathLst>
            </a:custGeom>
            <a:noFill/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C37BA59-810D-FEF1-62C2-074804E8A0C4}"/>
                </a:ext>
              </a:extLst>
            </p:cNvPr>
            <p:cNvCxnSpPr/>
            <p:nvPr/>
          </p:nvCxnSpPr>
          <p:spPr>
            <a:xfrm flipH="1">
              <a:off x="6272784" y="694944"/>
              <a:ext cx="804672" cy="94183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1913C3-B97E-C980-CB51-6FDB4C3AA2DB}"/>
                </a:ext>
              </a:extLst>
            </p:cNvPr>
            <p:cNvSpPr txBox="1"/>
            <p:nvPr/>
          </p:nvSpPr>
          <p:spPr>
            <a:xfrm>
              <a:off x="6583370" y="408848"/>
              <a:ext cx="2341174" cy="36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 wants to Exit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8A192B-F56E-6113-621C-C1983FDF2C3D}"/>
                </a:ext>
              </a:extLst>
            </p:cNvPr>
            <p:cNvCxnSpPr>
              <a:cxnSpLocks/>
            </p:cNvCxnSpPr>
            <p:nvPr/>
          </p:nvCxnSpPr>
          <p:spPr>
            <a:xfrm>
              <a:off x="5304141" y="741747"/>
              <a:ext cx="230437" cy="89045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DE642A-2BCB-8D0D-A7F7-BCA4432E0A37}"/>
                </a:ext>
              </a:extLst>
            </p:cNvPr>
            <p:cNvSpPr txBox="1"/>
            <p:nvPr/>
          </p:nvSpPr>
          <p:spPr>
            <a:xfrm>
              <a:off x="4663285" y="328038"/>
              <a:ext cx="1673507" cy="549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Vehicles need to move to Empty slot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5B1263-C1EC-5DAE-FCC2-C26848E5E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6560" y="2083308"/>
              <a:ext cx="1636155" cy="4080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D67D37-2BC4-BC3C-E3B7-D84C23758F74}"/>
                </a:ext>
              </a:extLst>
            </p:cNvPr>
            <p:cNvSpPr txBox="1"/>
            <p:nvPr/>
          </p:nvSpPr>
          <p:spPr>
            <a:xfrm>
              <a:off x="8329408" y="2287311"/>
              <a:ext cx="2341174" cy="87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Empty Slots where car14 and car16 will be moved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68A496D-7B23-3822-1B7A-8B06E81398A6}"/>
              </a:ext>
            </a:extLst>
          </p:cNvPr>
          <p:cNvGrpSpPr/>
          <p:nvPr/>
        </p:nvGrpSpPr>
        <p:grpSpPr>
          <a:xfrm>
            <a:off x="5271027" y="146455"/>
            <a:ext cx="6656423" cy="6893779"/>
            <a:chOff x="5254503" y="230671"/>
            <a:chExt cx="6656423" cy="689377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0067362-BEB0-BF1E-0ABC-066AAB60CDFE}"/>
                </a:ext>
              </a:extLst>
            </p:cNvPr>
            <p:cNvGrpSpPr/>
            <p:nvPr/>
          </p:nvGrpSpPr>
          <p:grpSpPr>
            <a:xfrm>
              <a:off x="8476488" y="230671"/>
              <a:ext cx="3429000" cy="1071848"/>
              <a:chOff x="8412480" y="375382"/>
              <a:chExt cx="3429000" cy="107184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01F2D1-A1E6-6CB8-66EE-3D715443476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511593" y="474538"/>
                <a:ext cx="31600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 the </a:t>
                </a:r>
                <a:r>
                  <a:rPr lang="en-US" sz="14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vehicle No. and Indexes, ahead and Behind the Required Vehicles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 Removed and stored in two separate list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DE84212-CB65-30AC-D3CC-A14C2067A9EC}"/>
                  </a:ext>
                </a:extLst>
              </p:cNvPr>
              <p:cNvSpPr/>
              <p:nvPr/>
            </p:nvSpPr>
            <p:spPr>
              <a:xfrm>
                <a:off x="8412480" y="375382"/>
                <a:ext cx="3429000" cy="10718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A5DA134-4F83-B666-262E-B9EDA5A819B5}"/>
                </a:ext>
              </a:extLst>
            </p:cNvPr>
            <p:cNvGrpSpPr/>
            <p:nvPr/>
          </p:nvGrpSpPr>
          <p:grpSpPr>
            <a:xfrm>
              <a:off x="8460872" y="1561765"/>
              <a:ext cx="3429000" cy="787339"/>
              <a:chOff x="8412480" y="1722204"/>
              <a:chExt cx="3429000" cy="69737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F8586D-11CA-7FB0-9882-653C6A19A356}"/>
                  </a:ext>
                </a:extLst>
              </p:cNvPr>
              <p:cNvSpPr txBox="1"/>
              <p:nvPr/>
            </p:nvSpPr>
            <p:spPr>
              <a:xfrm>
                <a:off x="8628498" y="1765317"/>
                <a:ext cx="3094110" cy="654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 the </a:t>
                </a:r>
                <a:r>
                  <a:rPr lang="en-US" sz="14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Exit Vehicle’s Index is equal to the First Index for Parking1 and last Index for Parking2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65D8A8C3-4EAF-F021-C0C0-891C7A2B968A}"/>
                  </a:ext>
                </a:extLst>
              </p:cNvPr>
              <p:cNvSpPr/>
              <p:nvPr/>
            </p:nvSpPr>
            <p:spPr>
              <a:xfrm>
                <a:off x="8412480" y="1722204"/>
                <a:ext cx="3429000" cy="66144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342852-5791-4F48-8776-B23EF2B6170E}"/>
                </a:ext>
              </a:extLst>
            </p:cNvPr>
            <p:cNvGrpSpPr/>
            <p:nvPr/>
          </p:nvGrpSpPr>
          <p:grpSpPr>
            <a:xfrm>
              <a:off x="8476487" y="2678935"/>
              <a:ext cx="3429000" cy="809444"/>
              <a:chOff x="8407086" y="2471779"/>
              <a:chExt cx="3429000" cy="60437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75CEEC-E10E-8794-2884-18519BE2BFC6}"/>
                  </a:ext>
                </a:extLst>
              </p:cNvPr>
              <p:cNvSpPr txBox="1"/>
              <p:nvPr/>
            </p:nvSpPr>
            <p:spPr>
              <a:xfrm>
                <a:off x="8659414" y="2524626"/>
                <a:ext cx="2853592" cy="551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Over the length of </a:t>
                </a:r>
                <a:r>
                  <a:rPr lang="en-US" sz="1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Vehicle list Behind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Case of Parking2</a:t>
                </a:r>
              </a:p>
              <a:p>
                <a:pPr algn="ctr"/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car16 and car14 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1EBB69E-51D7-689A-7DEA-C4FFEC6D2270}"/>
                  </a:ext>
                </a:extLst>
              </p:cNvPr>
              <p:cNvSpPr/>
              <p:nvPr/>
            </p:nvSpPr>
            <p:spPr>
              <a:xfrm>
                <a:off x="8407086" y="2471779"/>
                <a:ext cx="3429000" cy="58477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48E3C6C-2D0B-A334-7DBF-5BA486B61D6A}"/>
                </a:ext>
              </a:extLst>
            </p:cNvPr>
            <p:cNvGrpSpPr/>
            <p:nvPr/>
          </p:nvGrpSpPr>
          <p:grpSpPr>
            <a:xfrm>
              <a:off x="8476487" y="3803890"/>
              <a:ext cx="3429000" cy="661441"/>
              <a:chOff x="8412480" y="3297141"/>
              <a:chExt cx="3429000" cy="66144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774FC9-3CBA-A6E8-7A65-2E5509AF457D}"/>
                  </a:ext>
                </a:extLst>
              </p:cNvPr>
              <p:cNvSpPr txBox="1"/>
              <p:nvPr/>
            </p:nvSpPr>
            <p:spPr>
              <a:xfrm>
                <a:off x="8595541" y="3329027"/>
                <a:ext cx="31600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Iterate and </a:t>
                </a:r>
                <a:r>
                  <a:rPr lang="en-US" sz="14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 the Empty Slots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parking2 Rows 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1A59695A-B034-A1F4-BBB8-B2A4061DA31D}"/>
                  </a:ext>
                </a:extLst>
              </p:cNvPr>
              <p:cNvSpPr/>
              <p:nvPr/>
            </p:nvSpPr>
            <p:spPr>
              <a:xfrm>
                <a:off x="8412480" y="3297141"/>
                <a:ext cx="3429000" cy="66144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B408EE-4592-EF19-3241-4C8CC83DD1A7}"/>
                </a:ext>
              </a:extLst>
            </p:cNvPr>
            <p:cNvGrpSpPr/>
            <p:nvPr/>
          </p:nvGrpSpPr>
          <p:grpSpPr>
            <a:xfrm>
              <a:off x="8476487" y="4738520"/>
              <a:ext cx="3429000" cy="904187"/>
              <a:chOff x="8412481" y="4182206"/>
              <a:chExt cx="3429000" cy="94126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FA455A-E8F6-00A5-EE69-4B98301940C9}"/>
                  </a:ext>
                </a:extLst>
              </p:cNvPr>
              <p:cNvSpPr txBox="1"/>
              <p:nvPr/>
            </p:nvSpPr>
            <p:spPr>
              <a:xfrm>
                <a:off x="8562584" y="4256678"/>
                <a:ext cx="3160024" cy="7689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4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Inserting the vehicles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</a:t>
                </a:r>
                <a:r>
                  <a:rPr lang="en-US" sz="1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Vehicle list Behind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the available Empty slots found in the previous step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CE0631AA-FB2C-E237-49CD-4B9071F568B0}"/>
                  </a:ext>
                </a:extLst>
              </p:cNvPr>
              <p:cNvSpPr/>
              <p:nvPr/>
            </p:nvSpPr>
            <p:spPr>
              <a:xfrm>
                <a:off x="8412481" y="4182206"/>
                <a:ext cx="3429000" cy="94126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4B3EC483-B896-E967-19FD-DAC7C7DB3B42}"/>
                </a:ext>
              </a:extLst>
            </p:cNvPr>
            <p:cNvSpPr/>
            <p:nvPr/>
          </p:nvSpPr>
          <p:spPr>
            <a:xfrm>
              <a:off x="9841344" y="1302519"/>
              <a:ext cx="628536" cy="25924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6F248264-6CB9-BDF9-231A-44BD8205098C}"/>
                </a:ext>
              </a:extLst>
            </p:cNvPr>
            <p:cNvSpPr/>
            <p:nvPr/>
          </p:nvSpPr>
          <p:spPr>
            <a:xfrm>
              <a:off x="9861104" y="2318002"/>
              <a:ext cx="628536" cy="34953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572BF4C1-5F2A-2229-7B28-7B81103AB416}"/>
                </a:ext>
              </a:extLst>
            </p:cNvPr>
            <p:cNvSpPr/>
            <p:nvPr/>
          </p:nvSpPr>
          <p:spPr>
            <a:xfrm>
              <a:off x="9870984" y="3481409"/>
              <a:ext cx="608776" cy="29092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AC7EAA3D-1F70-66BC-CD8C-FEC2D94D707A}"/>
                </a:ext>
              </a:extLst>
            </p:cNvPr>
            <p:cNvSpPr/>
            <p:nvPr/>
          </p:nvSpPr>
          <p:spPr>
            <a:xfrm>
              <a:off x="9894273" y="4472191"/>
              <a:ext cx="608776" cy="2406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F51D9A6-5DBA-227A-64C5-FDF7B522FB23}"/>
                </a:ext>
              </a:extLst>
            </p:cNvPr>
            <p:cNvSpPr/>
            <p:nvPr/>
          </p:nvSpPr>
          <p:spPr>
            <a:xfrm flipH="1">
              <a:off x="7610580" y="1823247"/>
              <a:ext cx="832104" cy="40833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940D993-CF87-1571-3389-F0190931711B}"/>
                </a:ext>
              </a:extLst>
            </p:cNvPr>
            <p:cNvGrpSpPr/>
            <p:nvPr/>
          </p:nvGrpSpPr>
          <p:grpSpPr>
            <a:xfrm>
              <a:off x="5336417" y="1913516"/>
              <a:ext cx="2255976" cy="639540"/>
              <a:chOff x="8412480" y="2509948"/>
              <a:chExt cx="3429000" cy="92276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B6BBB6-A660-C02E-3863-10F9529B5A65}"/>
                  </a:ext>
                </a:extLst>
              </p:cNvPr>
              <p:cNvSpPr txBox="1"/>
              <p:nvPr/>
            </p:nvSpPr>
            <p:spPr>
              <a:xfrm>
                <a:off x="8869016" y="2588966"/>
                <a:ext cx="2853592" cy="8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en-US" sz="14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the Vehicle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1928FC3-33F7-3792-35C8-5355462390B9}"/>
                  </a:ext>
                </a:extLst>
              </p:cNvPr>
              <p:cNvSpPr/>
              <p:nvPr/>
            </p:nvSpPr>
            <p:spPr>
              <a:xfrm>
                <a:off x="8412480" y="2509948"/>
                <a:ext cx="3429000" cy="58477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ECFE1B25-DF78-5C2A-7A03-7335FC1169B5}"/>
                </a:ext>
              </a:extLst>
            </p:cNvPr>
            <p:cNvSpPr/>
            <p:nvPr/>
          </p:nvSpPr>
          <p:spPr>
            <a:xfrm>
              <a:off x="6115772" y="2340259"/>
              <a:ext cx="628536" cy="42559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CB4B1F7-D051-EC32-5848-04C0E793E6BE}"/>
                </a:ext>
              </a:extLst>
            </p:cNvPr>
            <p:cNvGrpSpPr/>
            <p:nvPr/>
          </p:nvGrpSpPr>
          <p:grpSpPr>
            <a:xfrm>
              <a:off x="5254503" y="2806126"/>
              <a:ext cx="2303526" cy="1228174"/>
              <a:chOff x="8340206" y="2509948"/>
              <a:chExt cx="3501274" cy="2077367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7CAF5F-9363-DA9F-B842-9FA35D242082}"/>
                  </a:ext>
                </a:extLst>
              </p:cNvPr>
              <p:cNvSpPr txBox="1"/>
              <p:nvPr/>
            </p:nvSpPr>
            <p:spPr>
              <a:xfrm>
                <a:off x="8340206" y="2588966"/>
                <a:ext cx="3501274" cy="1978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Moving the Remaining vehicle in that Row one step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Behind in case of Parking2 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In case of Parking1, one step ahead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1F21272-D2B4-0D00-2936-1AF6DC529907}"/>
                  </a:ext>
                </a:extLst>
              </p:cNvPr>
              <p:cNvSpPr/>
              <p:nvPr/>
            </p:nvSpPr>
            <p:spPr>
              <a:xfrm>
                <a:off x="8412480" y="2509948"/>
                <a:ext cx="3429000" cy="207736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385494-81C3-AD26-295C-4DFF3DF85F40}"/>
                </a:ext>
              </a:extLst>
            </p:cNvPr>
            <p:cNvSpPr txBox="1"/>
            <p:nvPr/>
          </p:nvSpPr>
          <p:spPr>
            <a:xfrm>
              <a:off x="7808411" y="1610439"/>
              <a:ext cx="53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A83E84-DE88-F6E1-326E-3D3740EE4C7B}"/>
                </a:ext>
              </a:extLst>
            </p:cNvPr>
            <p:cNvSpPr txBox="1"/>
            <p:nvPr/>
          </p:nvSpPr>
          <p:spPr>
            <a:xfrm>
              <a:off x="10415343" y="2327605"/>
              <a:ext cx="53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C2A6460C-0A77-C961-BCFA-89B7FAC045AA}"/>
                </a:ext>
              </a:extLst>
            </p:cNvPr>
            <p:cNvSpPr/>
            <p:nvPr/>
          </p:nvSpPr>
          <p:spPr>
            <a:xfrm>
              <a:off x="9935172" y="5642707"/>
              <a:ext cx="608776" cy="2406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C9D983-ABBF-67A2-7F2A-71C5F0EED781}"/>
                </a:ext>
              </a:extLst>
            </p:cNvPr>
            <p:cNvSpPr txBox="1"/>
            <p:nvPr/>
          </p:nvSpPr>
          <p:spPr>
            <a:xfrm>
              <a:off x="8575601" y="5954899"/>
              <a:ext cx="3160022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Moving the Remaining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 in that Row in case of Parking2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Remove/Exit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Vehicle</a:t>
              </a:r>
            </a:p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78975AC-3D03-462F-42D5-078D9A5922C7}"/>
                </a:ext>
              </a:extLst>
            </p:cNvPr>
            <p:cNvSpPr/>
            <p:nvPr/>
          </p:nvSpPr>
          <p:spPr>
            <a:xfrm>
              <a:off x="8481926" y="5883361"/>
              <a:ext cx="3429000" cy="9041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E6816DA-2508-09F4-9E69-C8E75920C41D}"/>
              </a:ext>
            </a:extLst>
          </p:cNvPr>
          <p:cNvSpPr txBox="1"/>
          <p:nvPr/>
        </p:nvSpPr>
        <p:spPr>
          <a:xfrm>
            <a:off x="5403751" y="97435"/>
            <a:ext cx="271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Exit a Vehicle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537E58-DCB5-8763-16D3-794139B1D4C8}"/>
              </a:ext>
            </a:extLst>
          </p:cNvPr>
          <p:cNvSpPr txBox="1"/>
          <p:nvPr/>
        </p:nvSpPr>
        <p:spPr>
          <a:xfrm>
            <a:off x="4858439" y="6551589"/>
            <a:ext cx="380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chart described here is for specifically parking 2</a:t>
            </a:r>
          </a:p>
        </p:txBody>
      </p:sp>
    </p:spTree>
    <p:extLst>
      <p:ext uri="{BB962C8B-B14F-4D97-AF65-F5344CB8AC3E}">
        <p14:creationId xmlns:p14="http://schemas.microsoft.com/office/powerpoint/2010/main" val="20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66AD1-D395-D827-6130-77A8775DF91E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8" name="Graphic 37" descr="Smiling Face with No Fill">
            <a:extLst>
              <a:ext uri="{FF2B5EF4-FFF2-40B4-BE49-F238E27FC236}">
                <a16:creationId xmlns:a16="http://schemas.microsoft.com/office/drawing/2014/main" id="{7F799B9F-2738-03A8-EC90-6E28DE100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4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473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HAIDER ALI</dc:creator>
  <cp:lastModifiedBy>HAIDER ALI</cp:lastModifiedBy>
  <cp:revision>8</cp:revision>
  <dcterms:created xsi:type="dcterms:W3CDTF">2024-05-10T01:34:34Z</dcterms:created>
  <dcterms:modified xsi:type="dcterms:W3CDTF">2024-05-10T05:07:24Z</dcterms:modified>
</cp:coreProperties>
</file>