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9" r:id="rId4"/>
    <p:sldId id="289" r:id="rId5"/>
    <p:sldId id="291" r:id="rId6"/>
    <p:sldId id="275" r:id="rId7"/>
    <p:sldId id="276" r:id="rId8"/>
    <p:sldId id="277" r:id="rId9"/>
    <p:sldId id="260" r:id="rId10"/>
    <p:sldId id="288" r:id="rId11"/>
    <p:sldId id="264" r:id="rId12"/>
    <p:sldId id="274" r:id="rId13"/>
    <p:sldId id="265" r:id="rId14"/>
    <p:sldId id="279" r:id="rId15"/>
    <p:sldId id="257" r:id="rId16"/>
    <p:sldId id="261" r:id="rId17"/>
    <p:sldId id="258" r:id="rId18"/>
    <p:sldId id="269" r:id="rId19"/>
    <p:sldId id="270" r:id="rId20"/>
    <p:sldId id="267" r:id="rId21"/>
    <p:sldId id="280" r:id="rId22"/>
    <p:sldId id="263" r:id="rId23"/>
    <p:sldId id="272" r:id="rId24"/>
    <p:sldId id="281" r:id="rId25"/>
    <p:sldId id="287" r:id="rId26"/>
    <p:sldId id="286" r:id="rId27"/>
    <p:sldId id="292" r:id="rId28"/>
    <p:sldId id="295" r:id="rId29"/>
    <p:sldId id="284" r:id="rId30"/>
    <p:sldId id="282" r:id="rId31"/>
    <p:sldId id="285" r:id="rId32"/>
    <p:sldId id="294"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ABAB"/>
    <a:srgbClr val="1C1C1C"/>
    <a:srgbClr val="F0F0F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showGuides="1">
      <p:cViewPr varScale="1">
        <p:scale>
          <a:sx n="113" d="100"/>
          <a:sy n="113" d="100"/>
        </p:scale>
        <p:origin x="594" y="108"/>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03:03:24.225"/>
    </inkml:context>
    <inkml:brush xml:id="br0">
      <inkml:brushProperty name="width" value="0.1" units="cm"/>
      <inkml:brushProperty name="height" value="0.1" units="cm"/>
      <inkml:brushProperty name="color" value="#FFFFFF"/>
    </inkml:brush>
  </inkml:definitions>
  <inkml:trace contextRef="#ctx0" brushRef="#br0">3284 55 24575,'-32'-2'0,"0"0"0,-36-9 0,35 6 0,-13 0 0,-1 2 0,-76 5 0,66 0 0,-62-5 0,48-10 0,52 9 0,-1 0 0,-29-2 0,21 5 0,-289 4 0,296-1 0,-1 2 0,1 0 0,-1 2 0,1 0 0,1 1 0,0 2 0,0 0 0,0 1 0,-25 17 0,33-20 0,0 1 0,1 0 0,0 1 0,0 0 0,1 0 0,0 1 0,1 1 0,0-1 0,1 2 0,0-1 0,1 1 0,0 0 0,1 0 0,0 1 0,1 0 0,0 0 0,-2 14 0,-11 39 0,-2 0 0,-3-2 0,-58 113 0,24-71 0,24-38 0,18-40 0,1 1 0,2 0 0,-16 55 0,14-30 0,-23 57 0,-7 23 0,31-77 0,3 1 0,3-1 0,2 2 0,3 72 0,1-112 0,-1 1 0,-8 36 0,6-34 0,0 0 0,-1 23 0,3 673 0,5-350 0,-3 108 0,1-456 0,1 0 0,8 35 0,-5-34 0,-2 1 0,2 24 0,-4 301 0,-2-164 0,0-163 0,-2 0 0,-7 35 0,6-33 0,0-1 0,-1 26 0,6 377 0,0-393 0,11 57 0,-6-56 0,2 55 0,-9 574 0,0-641 0,-2 0 0,-7 35 0,6-33 0,0 0 0,-1 24 0,6 63 0,-2 46 0,-12-83 0,8-53 0,2 0 0,-3 30 0,5 32 0,1-32 0,-1 0 0,-12 64 0,9-81 0,1 0 0,1 46 0,-1 17 0,-9-22 0,7-54 0,1 0 0,-1 29 0,1 8 0,-3 0 0,-22 87 0,27-133 0,-8 32 0,-2-1 0,-29 67 0,30-80 0,-1 0 0,-2-1 0,0-1 0,-2 0 0,-1-1 0,-1 0 0,-38 40 0,45-56 0,0 0 0,0 0 0,0-1 0,-1-1 0,0 0 0,-24 10 0,-41 24 0,65-32 0,0-2 0,-1 0 0,0 0 0,0-1 0,-1 0 0,0-2 0,0 1 0,-20 2 0,-50 6 0,54-7 0,0-1 0,-36 0 0,-439-6 0,1409 1 0,-899 0 0,1 0 0,0 1 0,0 0 0,0 0 0,0 0 0,-1 1 0,1 0 0,-1 0 0,1 1 0,-1-1 0,0 1 0,0 0 0,0 0 0,0 1 0,0 0 0,-1-1 0,0 2 0,0-1 0,0 0 0,5 8 0,4 9 0,-1-1 0,-1 2 0,16 42 0,8 14 0,-30-65 0,0 0 0,-1-1 0,0 2 0,-1-1 0,0 0 0,-1 1 0,-1-1 0,0 1 0,-1-1 0,-1 16 0,0-11 0,1 1 0,1 0 0,1-1 0,6 28 0,25 107 0,-7 6 0,0 15 0,-18-106 0,-2 1 0,-8 119 0,0-62 0,3-16 0,-3 124 0,-10-146 0,6-55 0,-2 58 0,6-64 0,-10 53 0,7-51 0,-3 45 0,7 343 0,3-198 0,-1-199 0,1-1 0,8 37 0,-5-35 0,-1 0 0,1 27 0,-3 581 0,-4-305 0,0-302 0,0 0 0,-8 34 0,-3 29 0,11-64 0,-2 0 0,0 0 0,-13 34 0,11-35 0,0 0 0,1 1 0,-5 38 0,-5 44 0,4-47 0,0-3 0,-3 26 0,-13 80 0,14-72 0,8-63 0,1 0 0,-1 25 0,-9 101 0,1 19 0,11-137 0,-9 56 0,5-55 0,-1 52 0,8 1053 0,0-1107 0,11 57 0,-6-56 0,2 55 0,-9-57 0,2 0 0,2 0 0,9 49 0,-7-55 0,-2 1 0,1 39 0,-4-45 0,1-1 0,1 1 0,1-1 0,0 1 0,12 35 0,-2-18 0,9 46 0,7 22 0,-23-84 0,-1-1 0,-1 1 0,2 38 0,6 30 0,67 203 0,-73-271 0,0 6 0,2 0 0,0-1 0,2 0 0,15 29 0,-18-40 0,-1 0 0,0 0 0,5 20 0,-7-18 0,2 0 0,13 28 0,-2-10 0,24 72 0,-33-80 0,1 0 0,1-1 0,2 0 0,0 0 0,26 37 0,-16-34 0,-3 1 0,0 1 0,-2 1 0,22 53 0,-32-71 0,0-1 0,0 0 0,2 0 0,-1-1 0,2 0 0,-1-1 0,1 1 0,1-2 0,0 0 0,0 0 0,14 7 0,-5-1 0,0 1 0,23 23 0,-25-19 0,1-1 0,0-2 0,1 1 0,1-2 0,1-1 0,0-1 0,39 20 0,142 53 0,63 17-1365,-249-99-5461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03:12:45.713"/>
    </inkml:context>
    <inkml:brush xml:id="br0">
      <inkml:brushProperty name="width" value="0.1" units="cm"/>
      <inkml:brushProperty name="height" value="0.1" units="cm"/>
      <inkml:brushProperty name="color" value="#FFFFFF"/>
    </inkml:brush>
  </inkml:definitions>
  <inkml:trace contextRef="#ctx0" brushRef="#br0">1 1 24575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04:14:51.390"/>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03:03:26.456"/>
    </inkml:context>
    <inkml:brush xml:id="br0">
      <inkml:brushProperty name="width" value="0.1" units="cm"/>
      <inkml:brushProperty name="height" value="0.1" units="cm"/>
      <inkml:brushProperty name="color" value="#FFFFFF"/>
    </inkml:brush>
  </inkml:definitions>
  <inkml:trace contextRef="#ctx0" brushRef="#br0">1 1 24575,'1033'0'0,"-1013"1"0,-1 1 0,37 9 0,-35-7 0,0 0 0,27 1 0,106-6 0,62 2 0,-213 0 0,0-1 0,-1 1 0,1 0 0,0 0 0,0-1 0,-1 2 0,1-1 0,0 0 0,-1 1 0,0-1 0,1 1 0,-1-1 0,0 1 0,0 0 0,1 0 0,-2 0 0,1 1 0,0-1 0,0 0 0,-1 1 0,1-1 0,-1 1 0,0-1 0,0 1 0,0 0 0,0-1 0,0 1 0,0 0 0,-1 0 0,1 0 0,-1-1 0,0 1 0,0 0 0,-1 5 0,1 13 0,-2-1 0,0 0 0,-10 37 0,7-38 0,0 14 0,1 0 0,0 35 0,3-37 0,-1 0 0,-10 49 0,-15 78 0,20-129 0,-2 8 0,2 0 0,1 1 0,-2 48 0,7-71 0,-1 0 0,0 0 0,-1-1 0,-1 1 0,0-1 0,-8 17 0,-11 37 0,6 2 0,-20 97 0,25-113 0,-2 25 0,10-44 0,-1-1 0,-16 52 0,-3 23 0,17-76 0,-1 0 0,-15 36 0,14-45 0,1 0 0,1 0 0,1 1 0,1-1 0,-2 37 0,-5 66 0,6-87 0,-1 58 0,7-46-1365,0-29-5461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03:03:27.247"/>
    </inkml:context>
    <inkml:brush xml:id="br0">
      <inkml:brushProperty name="width" value="0.1" units="cm"/>
      <inkml:brushProperty name="height" value="0.1" units="cm"/>
      <inkml:brushProperty name="color" value="#FFFFFF"/>
    </inkml:brush>
  </inkml:definitions>
  <inkml:trace contextRef="#ctx0" brushRef="#br0">1 166 24575,'0'-1'0,"0"-1"0,1 1 0,-1 0 0,1 0 0,0 0 0,-1 0 0,1 0 0,0 0 0,0 0 0,-1 0 0,1 0 0,0 0 0,0 0 0,0 0 0,0 1 0,0-1 0,0 0 0,0 1 0,0-1 0,1 1 0,-1-1 0,0 1 0,0 0 0,0-1 0,1 1 0,-1 0 0,2 0 0,41-5 0,-40 4 0,38-1 0,-10 1 0,0-2 0,36-7 0,43-5 0,-21 3 0,80-14 0,14-1 0,-80 15 0,-75 10 0,50-10 0,-33 5 0,0 2 0,0 1 0,1 3 0,48 5 0,12-1 0,-28-3-1365,-57 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03:05:00.031"/>
    </inkml:context>
    <inkml:brush xml:id="br0">
      <inkml:brushProperty name="width" value="0.1" units="cm"/>
      <inkml:brushProperty name="height" value="0.1" units="cm"/>
      <inkml:brushProperty name="color" value="#FFFFFF"/>
    </inkml:brush>
  </inkml:definitions>
  <inkml:trace contextRef="#ctx0" brushRef="#br0">1117 110 24575,'-56'-21'0,"5"14"0,-1 3 0,1 3 0,-56 4 0,-1 0 0,83-1 0,0 1 0,0 1 0,1 1 0,0 2 0,0 0 0,-29 13 0,-10 3 0,59-21 0,-1-1 0,0 2 0,1-1 0,-1 0 0,1 1 0,0 0 0,0 0 0,0 0 0,0 1 0,0-1 0,1 1 0,0 0 0,0 0 0,0 0 0,0 0 0,0 0 0,1 1 0,0-1 0,0 1 0,0 0 0,0 0 0,1 0 0,-1 6 0,-1 10 0,0 1 0,2 0 0,1 0 0,3 26 0,-1-2 0,-1-26 0,1 1 0,1-1 0,0 0 0,2 0 0,0 0 0,14 33 0,-3-18 0,2-1 0,36 53 0,-13-12 0,-34-59 0,1-1 0,0 0 0,1-1 0,0 0 0,15 17 0,-7-10 0,-1 0 0,-1 2 0,18 34 0,-15-24 0,24 30 0,-30-48 0,-1 1 0,-1 1 0,0-1 0,10 27 0,-4-4 0,23 39 0,-22-46 0,-1 0 0,13 41 0,-19-40 0,11 61 0,-11-34 0,-4-31 0,-2 0 0,2 38 0,-5-35 0,10 47 0,-7-56 0,-1 1 0,-1-1 0,-1 39 0,-2-53 0,0-1 0,-1 1 0,0-1 0,0 1 0,-1-1 0,0 0 0,0 0 0,-1 0 0,0-1 0,0 1 0,-1-1 0,0 0 0,-12 12 0,1-4 0,-1-1 0,-1 0 0,0-1 0,-1-2 0,-1 0 0,-24 11 0,11-6 0,-38 25 0,51-28 0,-1-1 0,-1-1 0,0 0 0,0-2 0,-1-1 0,-41 10 0,51-15 0,-1-1 0,1 0 0,-1-1 0,0-1 0,1 0 0,-1-1 0,1 0 0,-1-1 0,1 0 0,-1-1 0,1-1 0,0 0 0,0-1 0,1 0 0,-1-1 0,1-1 0,1 1 0,-1-2 0,1 0 0,0 0 0,1-1 0,-17-19 0,11 9 0,0 1 0,-1 0 0,0 1 0,-2 1 0,-22-17 0,37 31 0,1-1 0,0 1 0,0-1 0,0 0 0,0 0 0,1-1 0,-1 1 0,1-1 0,0 1 0,0-1 0,0 1 0,0-1 0,0 0 0,1 0 0,0 0 0,0 0 0,0 0 0,0 0 0,1 0 0,0-1 0,0 1 0,0 0 0,0 0 0,0 0 0,1 0 0,0 0 0,1-5 0,4-10 0,0-1 0,2 2 0,0-1 0,14-22 0,-10 19 0,11-43 0,-20 52 0,1 1 0,0 0 0,1 1 0,11-21 0,-8 20 0,0 0 0,0 0 0,2 1 0,-1 0 0,2 1 0,-1 0 0,1 0 0,1 1 0,-1 1 0,1 0 0,1 0 0,0 2 0,0-1 0,0 2 0,27-9 0,-19 8 0,-1-2 0,0 0 0,0-1 0,28-19 0,8-3 0,257-118 0,-292 136 0,0 0 0,-1-2 0,-1-1 0,0 0 0,-1-1 0,24-31 0,8-6 0,-39 41 0,0-2 0,-1 1 0,-1-1 0,0 0 0,-1-1 0,-1 0 0,6-19 0,26-51 0,81-102 0,-109 173 0,-1-1 0,0 0 0,-1 0 0,-1-1 0,-1 0 0,0 0 0,-1 0 0,-1-1 0,0 0 0,-2-1 0,0 1 0,-1 0 0,-1-27 0,-1 31 0,1-26 0,-2 1 0,-2 0 0,-11-53 0,3 24 0,9 53 0,0-1 0,-1 1 0,0 0 0,-9-22 0,10 32 0,-1-1 0,0 1 0,0 0 0,-1 0 0,1 0 0,-1 1 0,0-1 0,-1 1 0,1 0 0,-1 0 0,1 0 0,-1 1 0,0-1 0,-1 1 0,-7-3 0,-21-8 0,-43-12 0,-27-10 0,89 31-97,0 1 0,-1 0 0,1 1-1,-1 1 1,0 1 0,1 0 0,-29 2-1,31-1-489,-11 1-6239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03:05:01.841"/>
    </inkml:context>
    <inkml:brush xml:id="br0">
      <inkml:brushProperty name="width" value="0.1" units="cm"/>
      <inkml:brushProperty name="height" value="0.1" units="cm"/>
      <inkml:brushProperty name="color" value="#FFFFFF"/>
    </inkml:brush>
  </inkml:definitions>
  <inkml:trace contextRef="#ctx0" brushRef="#br0">1 1 24575,'1'12'0,"1"1"0,0-1 0,1 0 0,0 0 0,1 0 0,7 16 0,-5-14 0,-1 0 0,-1 1 0,6 28 0,-4 56 0,-7 107 0,-2-62 0,3-142 0,0 32 0,0-1 0,-3 1 0,-11 59 0,9-65 0,1 0 0,1 0 0,2 35 0,1-34 0,-2 1 0,-9 55 0,10-82 0,0 1 0,0 0 0,0-1 0,0 1 0,1 0 0,-1 0 0,1-1 0,0 1 0,1 0 0,-1 0 0,0-1 0,1 1 0,0 0 0,0-1 0,0 1 0,3 6 0,-1-7 0,1 0 0,-1 0 0,0 0 0,1 0 0,0-1 0,-1 1 0,1-1 0,0 0 0,0 0 0,0-1 0,1 1 0,-1-1 0,0 0 0,5 1 0,153 28 0,-101-20 0,-15-5 0,-1-2 0,1-1 0,75-8 0,-51-7 0,-50 9 0,-1 0 0,31-2 0,-19 3 0,0-1 0,59-16 0,-61 13 0,0 0 0,1 2 0,47-3 0,-15 11-37,-41-1-229,0-1 1,0-1-1,0-1 1,40-7-1,-44 3-6560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03:05:02.876"/>
    </inkml:context>
    <inkml:brush xml:id="br0">
      <inkml:brushProperty name="width" value="0.1" units="cm"/>
      <inkml:brushProperty name="height" value="0.1" units="cm"/>
      <inkml:brushProperty name="color" value="#FFFFFF"/>
    </inkml:brush>
  </inkml:definitions>
  <inkml:trace contextRef="#ctx0" brushRef="#br0">83 1 24575,'20'56'0,"-14"-7"0,-2 0 0,-2 1 0,-9 91 0,3-111 0,-17 59 0,12-60 0,2 1 0,-3 30 0,-3 14 0,-1 12 0,0 1 0,9-64 0,1 0 0,-1 28 0,4-6 0,3 227 0,24-139-1365,-25-112-5461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03:12:14.352"/>
    </inkml:context>
    <inkml:brush xml:id="br0">
      <inkml:brushProperty name="width" value="0.1" units="cm"/>
      <inkml:brushProperty name="height" value="0.1" units="cm"/>
      <inkml:brushProperty name="color" value="#FFFFFF"/>
    </inkml:brush>
  </inkml:definitions>
  <inkml:trace contextRef="#ctx0" brushRef="#br0">1 1 24575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03:12:15.449"/>
    </inkml:context>
    <inkml:brush xml:id="br0">
      <inkml:brushProperty name="width" value="0.1" units="cm"/>
      <inkml:brushProperty name="height" value="0.1" units="cm"/>
      <inkml:brushProperty name="color" value="#FFFFFF"/>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03:12:41.523"/>
    </inkml:context>
    <inkml:brush xml:id="br0">
      <inkml:brushProperty name="width" value="0.1" units="cm"/>
      <inkml:brushProperty name="height" value="0.1" units="cm"/>
      <inkml:brushProperty name="color" value="#FFFFFF"/>
    </inkml:brush>
  </inkml:definitions>
  <inkml:trace contextRef="#ctx0" brushRef="#br0">0 1 24575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1AFB-98D2-D24E-688B-3C4F40321D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C02693-5A34-DC7C-B0E0-27C9557681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6CCBED7-28D9-48F7-20B0-9177E1906DDD}"/>
              </a:ext>
            </a:extLst>
          </p:cNvPr>
          <p:cNvSpPr>
            <a:spLocks noGrp="1"/>
          </p:cNvSpPr>
          <p:nvPr>
            <p:ph type="dt" sz="half" idx="10"/>
          </p:nvPr>
        </p:nvSpPr>
        <p:spPr/>
        <p:txBody>
          <a:bodyPr/>
          <a:lstStyle/>
          <a:p>
            <a:fld id="{B48AFE77-D37B-452D-843B-8C91EA1BFE8B}" type="datetimeFigureOut">
              <a:rPr lang="en-GB" smtClean="0"/>
              <a:t>13/09/2023</a:t>
            </a:fld>
            <a:endParaRPr lang="en-GB"/>
          </a:p>
        </p:txBody>
      </p:sp>
      <p:sp>
        <p:nvSpPr>
          <p:cNvPr id="5" name="Footer Placeholder 4">
            <a:extLst>
              <a:ext uri="{FF2B5EF4-FFF2-40B4-BE49-F238E27FC236}">
                <a16:creationId xmlns:a16="http://schemas.microsoft.com/office/drawing/2014/main" id="{749B543B-9C74-0E9D-86E0-F3F7B8E195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7B7ADF-339E-6F43-504B-EE5467853F0C}"/>
              </a:ext>
            </a:extLst>
          </p:cNvPr>
          <p:cNvSpPr>
            <a:spLocks noGrp="1"/>
          </p:cNvSpPr>
          <p:nvPr>
            <p:ph type="sldNum" sz="quarter" idx="12"/>
          </p:nvPr>
        </p:nvSpPr>
        <p:spPr/>
        <p:txBody>
          <a:bodyPr/>
          <a:lstStyle/>
          <a:p>
            <a:fld id="{2175FC49-83A1-42C0-B0D7-0E20777D4A6D}" type="slidenum">
              <a:rPr lang="en-GB" smtClean="0"/>
              <a:t>‹#›</a:t>
            </a:fld>
            <a:endParaRPr lang="en-GB"/>
          </a:p>
        </p:txBody>
      </p:sp>
    </p:spTree>
    <p:extLst>
      <p:ext uri="{BB962C8B-B14F-4D97-AF65-F5344CB8AC3E}">
        <p14:creationId xmlns:p14="http://schemas.microsoft.com/office/powerpoint/2010/main" val="2085057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BD45-CAA4-F2B6-2EF5-1C6BFAFE565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546FAE-9D26-C2DE-3EFD-8CC9C6466F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3657F7-945A-4068-A6BE-9CD7E9EB77DF}"/>
              </a:ext>
            </a:extLst>
          </p:cNvPr>
          <p:cNvSpPr>
            <a:spLocks noGrp="1"/>
          </p:cNvSpPr>
          <p:nvPr>
            <p:ph type="dt" sz="half" idx="10"/>
          </p:nvPr>
        </p:nvSpPr>
        <p:spPr/>
        <p:txBody>
          <a:bodyPr/>
          <a:lstStyle/>
          <a:p>
            <a:fld id="{B48AFE77-D37B-452D-843B-8C91EA1BFE8B}" type="datetimeFigureOut">
              <a:rPr lang="en-GB" smtClean="0"/>
              <a:t>13/09/2023</a:t>
            </a:fld>
            <a:endParaRPr lang="en-GB"/>
          </a:p>
        </p:txBody>
      </p:sp>
      <p:sp>
        <p:nvSpPr>
          <p:cNvPr id="5" name="Footer Placeholder 4">
            <a:extLst>
              <a:ext uri="{FF2B5EF4-FFF2-40B4-BE49-F238E27FC236}">
                <a16:creationId xmlns:a16="http://schemas.microsoft.com/office/drawing/2014/main" id="{86A05F1C-EB58-3DC8-0D2F-7C3B5D2F5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BE960D-0D63-8D23-E6BE-05CBCD5F4066}"/>
              </a:ext>
            </a:extLst>
          </p:cNvPr>
          <p:cNvSpPr>
            <a:spLocks noGrp="1"/>
          </p:cNvSpPr>
          <p:nvPr>
            <p:ph type="sldNum" sz="quarter" idx="12"/>
          </p:nvPr>
        </p:nvSpPr>
        <p:spPr/>
        <p:txBody>
          <a:bodyPr/>
          <a:lstStyle/>
          <a:p>
            <a:fld id="{2175FC49-83A1-42C0-B0D7-0E20777D4A6D}" type="slidenum">
              <a:rPr lang="en-GB" smtClean="0"/>
              <a:t>‹#›</a:t>
            </a:fld>
            <a:endParaRPr lang="en-GB"/>
          </a:p>
        </p:txBody>
      </p:sp>
    </p:spTree>
    <p:extLst>
      <p:ext uri="{BB962C8B-B14F-4D97-AF65-F5344CB8AC3E}">
        <p14:creationId xmlns:p14="http://schemas.microsoft.com/office/powerpoint/2010/main" val="207822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7EAE9F-2E3B-6D2F-B8DB-A11921DAB9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789B34B-EDD8-FC04-BB6B-6DD4F61848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B0DB84-375C-3B8D-3392-743003B14278}"/>
              </a:ext>
            </a:extLst>
          </p:cNvPr>
          <p:cNvSpPr>
            <a:spLocks noGrp="1"/>
          </p:cNvSpPr>
          <p:nvPr>
            <p:ph type="dt" sz="half" idx="10"/>
          </p:nvPr>
        </p:nvSpPr>
        <p:spPr/>
        <p:txBody>
          <a:bodyPr/>
          <a:lstStyle/>
          <a:p>
            <a:fld id="{B48AFE77-D37B-452D-843B-8C91EA1BFE8B}" type="datetimeFigureOut">
              <a:rPr lang="en-GB" smtClean="0"/>
              <a:t>13/09/2023</a:t>
            </a:fld>
            <a:endParaRPr lang="en-GB"/>
          </a:p>
        </p:txBody>
      </p:sp>
      <p:sp>
        <p:nvSpPr>
          <p:cNvPr id="5" name="Footer Placeholder 4">
            <a:extLst>
              <a:ext uri="{FF2B5EF4-FFF2-40B4-BE49-F238E27FC236}">
                <a16:creationId xmlns:a16="http://schemas.microsoft.com/office/drawing/2014/main" id="{645245E3-3353-DADC-1D3E-CEAA71E1EA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DE1F47-FE6E-6074-7FE9-7A2F54564284}"/>
              </a:ext>
            </a:extLst>
          </p:cNvPr>
          <p:cNvSpPr>
            <a:spLocks noGrp="1"/>
          </p:cNvSpPr>
          <p:nvPr>
            <p:ph type="sldNum" sz="quarter" idx="12"/>
          </p:nvPr>
        </p:nvSpPr>
        <p:spPr/>
        <p:txBody>
          <a:bodyPr/>
          <a:lstStyle/>
          <a:p>
            <a:fld id="{2175FC49-83A1-42C0-B0D7-0E20777D4A6D}" type="slidenum">
              <a:rPr lang="en-GB" smtClean="0"/>
              <a:t>‹#›</a:t>
            </a:fld>
            <a:endParaRPr lang="en-GB"/>
          </a:p>
        </p:txBody>
      </p:sp>
    </p:spTree>
    <p:extLst>
      <p:ext uri="{BB962C8B-B14F-4D97-AF65-F5344CB8AC3E}">
        <p14:creationId xmlns:p14="http://schemas.microsoft.com/office/powerpoint/2010/main" val="10083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7CE3-894A-2C42-145C-CE35BEA2E5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4E0FBBB-3667-7603-01A2-513E1B3BB1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580FD1-476A-50C6-7462-685FBBE33919}"/>
              </a:ext>
            </a:extLst>
          </p:cNvPr>
          <p:cNvSpPr>
            <a:spLocks noGrp="1"/>
          </p:cNvSpPr>
          <p:nvPr>
            <p:ph type="dt" sz="half" idx="10"/>
          </p:nvPr>
        </p:nvSpPr>
        <p:spPr/>
        <p:txBody>
          <a:bodyPr/>
          <a:lstStyle/>
          <a:p>
            <a:fld id="{B48AFE77-D37B-452D-843B-8C91EA1BFE8B}" type="datetimeFigureOut">
              <a:rPr lang="en-GB" smtClean="0"/>
              <a:t>13/09/2023</a:t>
            </a:fld>
            <a:endParaRPr lang="en-GB"/>
          </a:p>
        </p:txBody>
      </p:sp>
      <p:sp>
        <p:nvSpPr>
          <p:cNvPr id="5" name="Footer Placeholder 4">
            <a:extLst>
              <a:ext uri="{FF2B5EF4-FFF2-40B4-BE49-F238E27FC236}">
                <a16:creationId xmlns:a16="http://schemas.microsoft.com/office/drawing/2014/main" id="{FF8E1967-EA71-A4C0-C781-94D3D357A8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182C82-0A51-D7E6-4A58-3937EADBA5B5}"/>
              </a:ext>
            </a:extLst>
          </p:cNvPr>
          <p:cNvSpPr>
            <a:spLocks noGrp="1"/>
          </p:cNvSpPr>
          <p:nvPr>
            <p:ph type="sldNum" sz="quarter" idx="12"/>
          </p:nvPr>
        </p:nvSpPr>
        <p:spPr/>
        <p:txBody>
          <a:bodyPr/>
          <a:lstStyle/>
          <a:p>
            <a:fld id="{2175FC49-83A1-42C0-B0D7-0E20777D4A6D}" type="slidenum">
              <a:rPr lang="en-GB" smtClean="0"/>
              <a:t>‹#›</a:t>
            </a:fld>
            <a:endParaRPr lang="en-GB"/>
          </a:p>
        </p:txBody>
      </p:sp>
    </p:spTree>
    <p:extLst>
      <p:ext uri="{BB962C8B-B14F-4D97-AF65-F5344CB8AC3E}">
        <p14:creationId xmlns:p14="http://schemas.microsoft.com/office/powerpoint/2010/main" val="1696891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AD7A-EE66-44AF-C4C0-6810D90FF5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0BE9BC8-1039-88C6-A55E-97699EEE13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55AF20-D48C-98DD-52FD-8AAE0FA1F0D5}"/>
              </a:ext>
            </a:extLst>
          </p:cNvPr>
          <p:cNvSpPr>
            <a:spLocks noGrp="1"/>
          </p:cNvSpPr>
          <p:nvPr>
            <p:ph type="dt" sz="half" idx="10"/>
          </p:nvPr>
        </p:nvSpPr>
        <p:spPr/>
        <p:txBody>
          <a:bodyPr/>
          <a:lstStyle/>
          <a:p>
            <a:fld id="{B48AFE77-D37B-452D-843B-8C91EA1BFE8B}" type="datetimeFigureOut">
              <a:rPr lang="en-GB" smtClean="0"/>
              <a:t>13/09/2023</a:t>
            </a:fld>
            <a:endParaRPr lang="en-GB"/>
          </a:p>
        </p:txBody>
      </p:sp>
      <p:sp>
        <p:nvSpPr>
          <p:cNvPr id="5" name="Footer Placeholder 4">
            <a:extLst>
              <a:ext uri="{FF2B5EF4-FFF2-40B4-BE49-F238E27FC236}">
                <a16:creationId xmlns:a16="http://schemas.microsoft.com/office/drawing/2014/main" id="{A1F39259-6E9C-3DDD-EB23-B20EC5E617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C3BD7C-49C7-AF42-A34E-B2C70B09F00C}"/>
              </a:ext>
            </a:extLst>
          </p:cNvPr>
          <p:cNvSpPr>
            <a:spLocks noGrp="1"/>
          </p:cNvSpPr>
          <p:nvPr>
            <p:ph type="sldNum" sz="quarter" idx="12"/>
          </p:nvPr>
        </p:nvSpPr>
        <p:spPr/>
        <p:txBody>
          <a:bodyPr/>
          <a:lstStyle/>
          <a:p>
            <a:fld id="{2175FC49-83A1-42C0-B0D7-0E20777D4A6D}" type="slidenum">
              <a:rPr lang="en-GB" smtClean="0"/>
              <a:t>‹#›</a:t>
            </a:fld>
            <a:endParaRPr lang="en-GB"/>
          </a:p>
        </p:txBody>
      </p:sp>
    </p:spTree>
    <p:extLst>
      <p:ext uri="{BB962C8B-B14F-4D97-AF65-F5344CB8AC3E}">
        <p14:creationId xmlns:p14="http://schemas.microsoft.com/office/powerpoint/2010/main" val="3505684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97EE-DFBF-1762-8784-74C3F5FD6A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C50F7B-8C04-0129-4F87-167ABBB645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AFD4972-0AC7-09EA-FA80-DCF9BC1B9E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5E01AF-6F50-880A-431E-FD69794D7324}"/>
              </a:ext>
            </a:extLst>
          </p:cNvPr>
          <p:cNvSpPr>
            <a:spLocks noGrp="1"/>
          </p:cNvSpPr>
          <p:nvPr>
            <p:ph type="dt" sz="half" idx="10"/>
          </p:nvPr>
        </p:nvSpPr>
        <p:spPr/>
        <p:txBody>
          <a:bodyPr/>
          <a:lstStyle/>
          <a:p>
            <a:fld id="{B48AFE77-D37B-452D-843B-8C91EA1BFE8B}" type="datetimeFigureOut">
              <a:rPr lang="en-GB" smtClean="0"/>
              <a:t>13/09/2023</a:t>
            </a:fld>
            <a:endParaRPr lang="en-GB"/>
          </a:p>
        </p:txBody>
      </p:sp>
      <p:sp>
        <p:nvSpPr>
          <p:cNvPr id="6" name="Footer Placeholder 5">
            <a:extLst>
              <a:ext uri="{FF2B5EF4-FFF2-40B4-BE49-F238E27FC236}">
                <a16:creationId xmlns:a16="http://schemas.microsoft.com/office/drawing/2014/main" id="{3D3409F9-A162-2754-7BB5-438870924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2AB03A-9D04-7A6A-3BC4-E97615F134D8}"/>
              </a:ext>
            </a:extLst>
          </p:cNvPr>
          <p:cNvSpPr>
            <a:spLocks noGrp="1"/>
          </p:cNvSpPr>
          <p:nvPr>
            <p:ph type="sldNum" sz="quarter" idx="12"/>
          </p:nvPr>
        </p:nvSpPr>
        <p:spPr/>
        <p:txBody>
          <a:bodyPr/>
          <a:lstStyle/>
          <a:p>
            <a:fld id="{2175FC49-83A1-42C0-B0D7-0E20777D4A6D}" type="slidenum">
              <a:rPr lang="en-GB" smtClean="0"/>
              <a:t>‹#›</a:t>
            </a:fld>
            <a:endParaRPr lang="en-GB"/>
          </a:p>
        </p:txBody>
      </p:sp>
    </p:spTree>
    <p:extLst>
      <p:ext uri="{BB962C8B-B14F-4D97-AF65-F5344CB8AC3E}">
        <p14:creationId xmlns:p14="http://schemas.microsoft.com/office/powerpoint/2010/main" val="89988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B921-E26F-F7AF-8C18-17BED1174C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D1680C-DA83-0608-E71F-445C4F0933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AC9D3C-826A-6EE8-7443-37FAAE4B18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306421F-4B70-8F27-832C-950B543D3C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DC34BE-3120-BC8B-961F-B9E97BCCD5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2C95B1A-7E93-D9A7-8ADF-3A160C07E217}"/>
              </a:ext>
            </a:extLst>
          </p:cNvPr>
          <p:cNvSpPr>
            <a:spLocks noGrp="1"/>
          </p:cNvSpPr>
          <p:nvPr>
            <p:ph type="dt" sz="half" idx="10"/>
          </p:nvPr>
        </p:nvSpPr>
        <p:spPr/>
        <p:txBody>
          <a:bodyPr/>
          <a:lstStyle/>
          <a:p>
            <a:fld id="{B48AFE77-D37B-452D-843B-8C91EA1BFE8B}" type="datetimeFigureOut">
              <a:rPr lang="en-GB" smtClean="0"/>
              <a:t>13/09/2023</a:t>
            </a:fld>
            <a:endParaRPr lang="en-GB"/>
          </a:p>
        </p:txBody>
      </p:sp>
      <p:sp>
        <p:nvSpPr>
          <p:cNvPr id="8" name="Footer Placeholder 7">
            <a:extLst>
              <a:ext uri="{FF2B5EF4-FFF2-40B4-BE49-F238E27FC236}">
                <a16:creationId xmlns:a16="http://schemas.microsoft.com/office/drawing/2014/main" id="{379DA8A9-832D-19E4-E702-6279A29F7BF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DC3039-397B-4F3A-52AE-7F28A6215F1C}"/>
              </a:ext>
            </a:extLst>
          </p:cNvPr>
          <p:cNvSpPr>
            <a:spLocks noGrp="1"/>
          </p:cNvSpPr>
          <p:nvPr>
            <p:ph type="sldNum" sz="quarter" idx="12"/>
          </p:nvPr>
        </p:nvSpPr>
        <p:spPr/>
        <p:txBody>
          <a:bodyPr/>
          <a:lstStyle/>
          <a:p>
            <a:fld id="{2175FC49-83A1-42C0-B0D7-0E20777D4A6D}" type="slidenum">
              <a:rPr lang="en-GB" smtClean="0"/>
              <a:t>‹#›</a:t>
            </a:fld>
            <a:endParaRPr lang="en-GB"/>
          </a:p>
        </p:txBody>
      </p:sp>
    </p:spTree>
    <p:extLst>
      <p:ext uri="{BB962C8B-B14F-4D97-AF65-F5344CB8AC3E}">
        <p14:creationId xmlns:p14="http://schemas.microsoft.com/office/powerpoint/2010/main" val="82546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B5FC-01D4-F330-3375-D04583E21FB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7E897A7-AB55-E511-4CDB-1210E717A43C}"/>
              </a:ext>
            </a:extLst>
          </p:cNvPr>
          <p:cNvSpPr>
            <a:spLocks noGrp="1"/>
          </p:cNvSpPr>
          <p:nvPr>
            <p:ph type="dt" sz="half" idx="10"/>
          </p:nvPr>
        </p:nvSpPr>
        <p:spPr/>
        <p:txBody>
          <a:bodyPr/>
          <a:lstStyle/>
          <a:p>
            <a:fld id="{B48AFE77-D37B-452D-843B-8C91EA1BFE8B}" type="datetimeFigureOut">
              <a:rPr lang="en-GB" smtClean="0"/>
              <a:t>13/09/2023</a:t>
            </a:fld>
            <a:endParaRPr lang="en-GB"/>
          </a:p>
        </p:txBody>
      </p:sp>
      <p:sp>
        <p:nvSpPr>
          <p:cNvPr id="4" name="Footer Placeholder 3">
            <a:extLst>
              <a:ext uri="{FF2B5EF4-FFF2-40B4-BE49-F238E27FC236}">
                <a16:creationId xmlns:a16="http://schemas.microsoft.com/office/drawing/2014/main" id="{B2A31675-CA3C-04FC-87DB-3CE6E88BF33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819E27F-8A31-436D-5CFA-E521A64A8D96}"/>
              </a:ext>
            </a:extLst>
          </p:cNvPr>
          <p:cNvSpPr>
            <a:spLocks noGrp="1"/>
          </p:cNvSpPr>
          <p:nvPr>
            <p:ph type="sldNum" sz="quarter" idx="12"/>
          </p:nvPr>
        </p:nvSpPr>
        <p:spPr/>
        <p:txBody>
          <a:bodyPr/>
          <a:lstStyle/>
          <a:p>
            <a:fld id="{2175FC49-83A1-42C0-B0D7-0E20777D4A6D}" type="slidenum">
              <a:rPr lang="en-GB" smtClean="0"/>
              <a:t>‹#›</a:t>
            </a:fld>
            <a:endParaRPr lang="en-GB"/>
          </a:p>
        </p:txBody>
      </p:sp>
    </p:spTree>
    <p:extLst>
      <p:ext uri="{BB962C8B-B14F-4D97-AF65-F5344CB8AC3E}">
        <p14:creationId xmlns:p14="http://schemas.microsoft.com/office/powerpoint/2010/main" val="61913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FDD12E-9F12-251E-7FEE-152BB5402882}"/>
              </a:ext>
            </a:extLst>
          </p:cNvPr>
          <p:cNvSpPr>
            <a:spLocks noGrp="1"/>
          </p:cNvSpPr>
          <p:nvPr>
            <p:ph type="dt" sz="half" idx="10"/>
          </p:nvPr>
        </p:nvSpPr>
        <p:spPr/>
        <p:txBody>
          <a:bodyPr/>
          <a:lstStyle/>
          <a:p>
            <a:fld id="{B48AFE77-D37B-452D-843B-8C91EA1BFE8B}" type="datetimeFigureOut">
              <a:rPr lang="en-GB" smtClean="0"/>
              <a:t>13/09/2023</a:t>
            </a:fld>
            <a:endParaRPr lang="en-GB"/>
          </a:p>
        </p:txBody>
      </p:sp>
      <p:sp>
        <p:nvSpPr>
          <p:cNvPr id="3" name="Footer Placeholder 2">
            <a:extLst>
              <a:ext uri="{FF2B5EF4-FFF2-40B4-BE49-F238E27FC236}">
                <a16:creationId xmlns:a16="http://schemas.microsoft.com/office/drawing/2014/main" id="{A8AAECD5-CB5A-45EE-3DA3-73A8413B020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57EB8CE-63B3-1513-F13D-0F0E7FB56E2A}"/>
              </a:ext>
            </a:extLst>
          </p:cNvPr>
          <p:cNvSpPr>
            <a:spLocks noGrp="1"/>
          </p:cNvSpPr>
          <p:nvPr>
            <p:ph type="sldNum" sz="quarter" idx="12"/>
          </p:nvPr>
        </p:nvSpPr>
        <p:spPr/>
        <p:txBody>
          <a:bodyPr/>
          <a:lstStyle/>
          <a:p>
            <a:fld id="{2175FC49-83A1-42C0-B0D7-0E20777D4A6D}" type="slidenum">
              <a:rPr lang="en-GB" smtClean="0"/>
              <a:t>‹#›</a:t>
            </a:fld>
            <a:endParaRPr lang="en-GB"/>
          </a:p>
        </p:txBody>
      </p:sp>
    </p:spTree>
    <p:extLst>
      <p:ext uri="{BB962C8B-B14F-4D97-AF65-F5344CB8AC3E}">
        <p14:creationId xmlns:p14="http://schemas.microsoft.com/office/powerpoint/2010/main" val="4062304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3183C-A3C7-C956-62A8-C947490FC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EE7CA59-F627-2208-F134-6D63591C7E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F674798-A5F7-1280-5A06-B7263E2DE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53C5AE-45AD-F74C-2B13-3112D9BD23D2}"/>
              </a:ext>
            </a:extLst>
          </p:cNvPr>
          <p:cNvSpPr>
            <a:spLocks noGrp="1"/>
          </p:cNvSpPr>
          <p:nvPr>
            <p:ph type="dt" sz="half" idx="10"/>
          </p:nvPr>
        </p:nvSpPr>
        <p:spPr/>
        <p:txBody>
          <a:bodyPr/>
          <a:lstStyle/>
          <a:p>
            <a:fld id="{B48AFE77-D37B-452D-843B-8C91EA1BFE8B}" type="datetimeFigureOut">
              <a:rPr lang="en-GB" smtClean="0"/>
              <a:t>13/09/2023</a:t>
            </a:fld>
            <a:endParaRPr lang="en-GB"/>
          </a:p>
        </p:txBody>
      </p:sp>
      <p:sp>
        <p:nvSpPr>
          <p:cNvPr id="6" name="Footer Placeholder 5">
            <a:extLst>
              <a:ext uri="{FF2B5EF4-FFF2-40B4-BE49-F238E27FC236}">
                <a16:creationId xmlns:a16="http://schemas.microsoft.com/office/drawing/2014/main" id="{77B9D2F9-C2E6-D53D-3981-F961730594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6E29EC-002D-3336-3973-14D8242AF431}"/>
              </a:ext>
            </a:extLst>
          </p:cNvPr>
          <p:cNvSpPr>
            <a:spLocks noGrp="1"/>
          </p:cNvSpPr>
          <p:nvPr>
            <p:ph type="sldNum" sz="quarter" idx="12"/>
          </p:nvPr>
        </p:nvSpPr>
        <p:spPr/>
        <p:txBody>
          <a:bodyPr/>
          <a:lstStyle/>
          <a:p>
            <a:fld id="{2175FC49-83A1-42C0-B0D7-0E20777D4A6D}" type="slidenum">
              <a:rPr lang="en-GB" smtClean="0"/>
              <a:t>‹#›</a:t>
            </a:fld>
            <a:endParaRPr lang="en-GB"/>
          </a:p>
        </p:txBody>
      </p:sp>
    </p:spTree>
    <p:extLst>
      <p:ext uri="{BB962C8B-B14F-4D97-AF65-F5344CB8AC3E}">
        <p14:creationId xmlns:p14="http://schemas.microsoft.com/office/powerpoint/2010/main" val="1854521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3553-C13C-5301-7B8E-EFB71D798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52FDC89-F46C-340C-CE8C-3E597847D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0BC03C-193F-AC4A-F56B-3228CCA6C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DD7ADF-FE69-2DDA-92E3-C839D0C0723C}"/>
              </a:ext>
            </a:extLst>
          </p:cNvPr>
          <p:cNvSpPr>
            <a:spLocks noGrp="1"/>
          </p:cNvSpPr>
          <p:nvPr>
            <p:ph type="dt" sz="half" idx="10"/>
          </p:nvPr>
        </p:nvSpPr>
        <p:spPr/>
        <p:txBody>
          <a:bodyPr/>
          <a:lstStyle/>
          <a:p>
            <a:fld id="{B48AFE77-D37B-452D-843B-8C91EA1BFE8B}" type="datetimeFigureOut">
              <a:rPr lang="en-GB" smtClean="0"/>
              <a:t>13/09/2023</a:t>
            </a:fld>
            <a:endParaRPr lang="en-GB"/>
          </a:p>
        </p:txBody>
      </p:sp>
      <p:sp>
        <p:nvSpPr>
          <p:cNvPr id="6" name="Footer Placeholder 5">
            <a:extLst>
              <a:ext uri="{FF2B5EF4-FFF2-40B4-BE49-F238E27FC236}">
                <a16:creationId xmlns:a16="http://schemas.microsoft.com/office/drawing/2014/main" id="{2231F9DC-D240-943E-47DC-E30DEA450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5BF520-D556-D584-FFBA-38211FA9C5FC}"/>
              </a:ext>
            </a:extLst>
          </p:cNvPr>
          <p:cNvSpPr>
            <a:spLocks noGrp="1"/>
          </p:cNvSpPr>
          <p:nvPr>
            <p:ph type="sldNum" sz="quarter" idx="12"/>
          </p:nvPr>
        </p:nvSpPr>
        <p:spPr/>
        <p:txBody>
          <a:bodyPr/>
          <a:lstStyle/>
          <a:p>
            <a:fld id="{2175FC49-83A1-42C0-B0D7-0E20777D4A6D}" type="slidenum">
              <a:rPr lang="en-GB" smtClean="0"/>
              <a:t>‹#›</a:t>
            </a:fld>
            <a:endParaRPr lang="en-GB"/>
          </a:p>
        </p:txBody>
      </p:sp>
    </p:spTree>
    <p:extLst>
      <p:ext uri="{BB962C8B-B14F-4D97-AF65-F5344CB8AC3E}">
        <p14:creationId xmlns:p14="http://schemas.microsoft.com/office/powerpoint/2010/main" val="3710357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CA9FB-BABD-CFE2-9CD6-1B9A17FA23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C77428-555E-B4D9-A8B8-37FA037306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C62408-128C-6358-426F-1B007E5A61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AFE77-D37B-452D-843B-8C91EA1BFE8B}" type="datetimeFigureOut">
              <a:rPr lang="en-GB" smtClean="0"/>
              <a:t>13/09/2023</a:t>
            </a:fld>
            <a:endParaRPr lang="en-GB"/>
          </a:p>
        </p:txBody>
      </p:sp>
      <p:sp>
        <p:nvSpPr>
          <p:cNvPr id="5" name="Footer Placeholder 4">
            <a:extLst>
              <a:ext uri="{FF2B5EF4-FFF2-40B4-BE49-F238E27FC236}">
                <a16:creationId xmlns:a16="http://schemas.microsoft.com/office/drawing/2014/main" id="{9D0F95AF-658F-6DCA-6CD6-DA4783DB3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AD2274D-9401-42C5-D638-FE0CC70FF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5FC49-83A1-42C0-B0D7-0E20777D4A6D}" type="slidenum">
              <a:rPr lang="en-GB" smtClean="0"/>
              <a:t>‹#›</a:t>
            </a:fld>
            <a:endParaRPr lang="en-GB"/>
          </a:p>
        </p:txBody>
      </p:sp>
    </p:spTree>
    <p:extLst>
      <p:ext uri="{BB962C8B-B14F-4D97-AF65-F5344CB8AC3E}">
        <p14:creationId xmlns:p14="http://schemas.microsoft.com/office/powerpoint/2010/main" val="1709475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image" Target="../media/image8.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32.png"/><Relationship Id="rId18" Type="http://schemas.openxmlformats.org/officeDocument/2006/relationships/customXml" Target="../ink/ink8.xml"/><Relationship Id="rId3" Type="http://schemas.openxmlformats.org/officeDocument/2006/relationships/image" Target="../media/image27.svg"/><Relationship Id="rId21" Type="http://schemas.openxmlformats.org/officeDocument/2006/relationships/customXml" Target="../ink/ink11.xml"/><Relationship Id="rId7" Type="http://schemas.openxmlformats.org/officeDocument/2006/relationships/image" Target="../media/image29.png"/><Relationship Id="rId12" Type="http://schemas.openxmlformats.org/officeDocument/2006/relationships/customXml" Target="../ink/ink5.xml"/><Relationship Id="rId17" Type="http://schemas.openxmlformats.org/officeDocument/2006/relationships/image" Target="../media/image34.png"/><Relationship Id="rId2" Type="http://schemas.openxmlformats.org/officeDocument/2006/relationships/image" Target="../media/image26.png"/><Relationship Id="rId16" Type="http://schemas.openxmlformats.org/officeDocument/2006/relationships/customXml" Target="../ink/ink7.xml"/><Relationship Id="rId20"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31.png"/><Relationship Id="rId5" Type="http://schemas.openxmlformats.org/officeDocument/2006/relationships/image" Target="../media/image28.png"/><Relationship Id="rId15" Type="http://schemas.openxmlformats.org/officeDocument/2006/relationships/image" Target="../media/image33.png"/><Relationship Id="rId10" Type="http://schemas.openxmlformats.org/officeDocument/2006/relationships/customXml" Target="../ink/ink4.xml"/><Relationship Id="rId19" Type="http://schemas.openxmlformats.org/officeDocument/2006/relationships/customXml" Target="../ink/ink9.xml"/><Relationship Id="rId4" Type="http://schemas.openxmlformats.org/officeDocument/2006/relationships/customXml" Target="../ink/ink1.xml"/><Relationship Id="rId9" Type="http://schemas.openxmlformats.org/officeDocument/2006/relationships/image" Target="../media/image30.png"/><Relationship Id="rId14" Type="http://schemas.openxmlformats.org/officeDocument/2006/relationships/customXml" Target="../ink/ink6.xml"/></Relationships>
</file>

<file path=ppt/slides/_rels/slide1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9.jpg"/><Relationship Id="rId3" Type="http://schemas.openxmlformats.org/officeDocument/2006/relationships/image" Target="../media/image44.jpg"/><Relationship Id="rId7" Type="http://schemas.openxmlformats.org/officeDocument/2006/relationships/image" Target="../media/image48.jpg"/><Relationship Id="rId2" Type="http://schemas.openxmlformats.org/officeDocument/2006/relationships/image" Target="../media/image43.jpg"/><Relationship Id="rId1" Type="http://schemas.openxmlformats.org/officeDocument/2006/relationships/slideLayout" Target="../slideLayouts/slideLayout2.xml"/><Relationship Id="rId6" Type="http://schemas.openxmlformats.org/officeDocument/2006/relationships/image" Target="../media/image47.jpg"/><Relationship Id="rId5" Type="http://schemas.openxmlformats.org/officeDocument/2006/relationships/image" Target="../media/image46.jpg"/><Relationship Id="rId4" Type="http://schemas.openxmlformats.org/officeDocument/2006/relationships/image" Target="../media/image4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14500-6B4B-B10C-188E-517A7BE8B199}"/>
              </a:ext>
            </a:extLst>
          </p:cNvPr>
          <p:cNvSpPr>
            <a:spLocks noGrp="1"/>
          </p:cNvSpPr>
          <p:nvPr>
            <p:ph type="ctrTitle"/>
          </p:nvPr>
        </p:nvSpPr>
        <p:spPr>
          <a:xfrm>
            <a:off x="4437670" y="193883"/>
            <a:ext cx="7678057" cy="3566160"/>
          </a:xfrm>
        </p:spPr>
        <p:txBody>
          <a:bodyPr anchor="b">
            <a:normAutofit/>
          </a:bodyPr>
          <a:lstStyle/>
          <a:p>
            <a:r>
              <a:rPr lang="en-GB" sz="5000" b="1" dirty="0">
                <a:effectLst/>
                <a:latin typeface="Consolas" panose="020B0609020204030204" pitchFamily="49" charset="0"/>
                <a:ea typeface="Times New Roman" panose="02020603050405020304" pitchFamily="18" charset="0"/>
                <a:cs typeface="Times New Roman" panose="02020603050405020304" pitchFamily="18" charset="0"/>
              </a:rPr>
              <a:t>Leveraging Neural Networks for Advanced Image Classification in Healthcare</a:t>
            </a:r>
            <a:endParaRPr lang="en-GB" sz="5000" dirty="0">
              <a:latin typeface="Consolas" panose="020B0609020204030204" pitchFamily="49" charset="0"/>
            </a:endParaRPr>
          </a:p>
        </p:txBody>
      </p:sp>
      <p:sp>
        <p:nvSpPr>
          <p:cNvPr id="3" name="Subtitle 2">
            <a:extLst>
              <a:ext uri="{FF2B5EF4-FFF2-40B4-BE49-F238E27FC236}">
                <a16:creationId xmlns:a16="http://schemas.microsoft.com/office/drawing/2014/main" id="{E3267FF3-4881-35FA-BE76-D0E183CB0EB7}"/>
              </a:ext>
            </a:extLst>
          </p:cNvPr>
          <p:cNvSpPr>
            <a:spLocks noGrp="1"/>
          </p:cNvSpPr>
          <p:nvPr>
            <p:ph type="subTitle" idx="1"/>
          </p:nvPr>
        </p:nvSpPr>
        <p:spPr>
          <a:xfrm>
            <a:off x="5498206" y="4610332"/>
            <a:ext cx="5659727" cy="1572768"/>
          </a:xfrm>
        </p:spPr>
        <p:txBody>
          <a:bodyPr>
            <a:normAutofit/>
          </a:bodyPr>
          <a:lstStyle/>
          <a:p>
            <a:r>
              <a:rPr lang="en-GB" dirty="0">
                <a:latin typeface="Consolas" panose="020B0609020204030204" pitchFamily="49" charset="0"/>
              </a:rPr>
              <a:t>MSc Health Data Science</a:t>
            </a:r>
          </a:p>
          <a:p>
            <a:r>
              <a:rPr lang="en-GB" dirty="0">
                <a:latin typeface="Consolas" panose="020B0609020204030204" pitchFamily="49" charset="0"/>
              </a:rPr>
              <a:t>PMIM702 Health Data Presentation</a:t>
            </a:r>
          </a:p>
          <a:p>
            <a:r>
              <a:rPr lang="en-GB" dirty="0">
                <a:latin typeface="Consolas" panose="020B0609020204030204" pitchFamily="49" charset="0"/>
              </a:rPr>
              <a:t>Hyder Al-Hashimi – 1914644</a:t>
            </a:r>
          </a:p>
          <a:p>
            <a:pPr algn="l"/>
            <a:endParaRPr lang="en-GB" dirty="0"/>
          </a:p>
        </p:txBody>
      </p:sp>
      <p:pic>
        <p:nvPicPr>
          <p:cNvPr id="5" name="Picture 4" descr="Human brain nerve cells">
            <a:extLst>
              <a:ext uri="{FF2B5EF4-FFF2-40B4-BE49-F238E27FC236}">
                <a16:creationId xmlns:a16="http://schemas.microsoft.com/office/drawing/2014/main" id="{1E831ED1-DD8B-288A-7651-0A49C06F2392}"/>
              </a:ext>
            </a:extLst>
          </p:cNvPr>
          <p:cNvPicPr>
            <a:picLocks noChangeAspect="1"/>
          </p:cNvPicPr>
          <p:nvPr/>
        </p:nvPicPr>
        <p:blipFill rotWithShape="1">
          <a:blip r:embed="rId2"/>
          <a:srcRect l="13551" r="3551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203C640-AEE2-FCBC-3570-30D06CB69ED6}"/>
              </a:ext>
            </a:extLst>
          </p:cNvPr>
          <p:cNvSpPr/>
          <p:nvPr/>
        </p:nvSpPr>
        <p:spPr>
          <a:xfrm>
            <a:off x="5239657" y="4064000"/>
            <a:ext cx="4657344" cy="5865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19AED03D-7640-3094-6F4F-FBB231FAA660}"/>
              </a:ext>
            </a:extLst>
          </p:cNvPr>
          <p:cNvCxnSpPr/>
          <p:nvPr/>
        </p:nvCxnSpPr>
        <p:spPr>
          <a:xfrm>
            <a:off x="4978400" y="4064000"/>
            <a:ext cx="6589486"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831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9457-C7EB-2B52-03B9-D6145380BE74}"/>
              </a:ext>
            </a:extLst>
          </p:cNvPr>
          <p:cNvSpPr>
            <a:spLocks noGrp="1"/>
          </p:cNvSpPr>
          <p:nvPr>
            <p:ph type="title"/>
          </p:nvPr>
        </p:nvSpPr>
        <p:spPr>
          <a:xfrm>
            <a:off x="693738" y="35832"/>
            <a:ext cx="10515600" cy="1325563"/>
          </a:xfrm>
        </p:spPr>
        <p:txBody>
          <a:bodyPr/>
          <a:lstStyle/>
          <a:p>
            <a:pPr algn="ctr"/>
            <a:r>
              <a:rPr lang="en-GB" dirty="0">
                <a:solidFill>
                  <a:srgbClr val="AFABAB"/>
                </a:solidFill>
                <a:latin typeface="Consolas" panose="020B0609020204030204" pitchFamily="49" charset="0"/>
              </a:rPr>
              <a:t>Sigmoid Prime Activation Function</a:t>
            </a:r>
          </a:p>
        </p:txBody>
      </p:sp>
      <p:sp>
        <p:nvSpPr>
          <p:cNvPr id="3" name="Content Placeholder 2">
            <a:extLst>
              <a:ext uri="{FF2B5EF4-FFF2-40B4-BE49-F238E27FC236}">
                <a16:creationId xmlns:a16="http://schemas.microsoft.com/office/drawing/2014/main" id="{6F2ACFCD-423D-A069-C909-99945EA1735B}"/>
              </a:ext>
            </a:extLst>
          </p:cNvPr>
          <p:cNvSpPr>
            <a:spLocks noGrp="1"/>
          </p:cNvSpPr>
          <p:nvPr>
            <p:ph idx="1"/>
          </p:nvPr>
        </p:nvSpPr>
        <p:spPr/>
        <p:txBody>
          <a:bodyPr/>
          <a:lstStyle/>
          <a:p>
            <a:endParaRPr lang="en-GB"/>
          </a:p>
        </p:txBody>
      </p:sp>
      <p:pic>
        <p:nvPicPr>
          <p:cNvPr id="5122" name="Picture 2" descr="A Gentle Introduction To Sigmoid Function - MachineLearningMastery.com">
            <a:extLst>
              <a:ext uri="{FF2B5EF4-FFF2-40B4-BE49-F238E27FC236}">
                <a16:creationId xmlns:a16="http://schemas.microsoft.com/office/drawing/2014/main" id="{F256FCBC-363A-49B5-8FCA-D07B48DED7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201" y="1259795"/>
            <a:ext cx="9203597" cy="514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651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62EB74-B680-6FF5-1428-BE501094FC20}"/>
              </a:ext>
            </a:extLst>
          </p:cNvPr>
          <p:cNvPicPr>
            <a:picLocks noChangeAspect="1"/>
          </p:cNvPicPr>
          <p:nvPr/>
        </p:nvPicPr>
        <p:blipFill>
          <a:blip r:embed="rId2"/>
          <a:stretch>
            <a:fillRect/>
          </a:stretch>
        </p:blipFill>
        <p:spPr>
          <a:xfrm>
            <a:off x="189758" y="2061028"/>
            <a:ext cx="11812483" cy="4128635"/>
          </a:xfrm>
          <a:prstGeom prst="rect">
            <a:avLst/>
          </a:prstGeom>
        </p:spPr>
      </p:pic>
      <p:sp>
        <p:nvSpPr>
          <p:cNvPr id="6" name="Title 1">
            <a:extLst>
              <a:ext uri="{FF2B5EF4-FFF2-40B4-BE49-F238E27FC236}">
                <a16:creationId xmlns:a16="http://schemas.microsoft.com/office/drawing/2014/main" id="{B37FD5BC-AB7C-8043-3514-C37B07130D86}"/>
              </a:ext>
            </a:extLst>
          </p:cNvPr>
          <p:cNvSpPr>
            <a:spLocks noGrp="1"/>
          </p:cNvSpPr>
          <p:nvPr>
            <p:ph type="title"/>
          </p:nvPr>
        </p:nvSpPr>
        <p:spPr>
          <a:xfrm>
            <a:off x="838200" y="414904"/>
            <a:ext cx="10515600" cy="1325563"/>
          </a:xfrm>
        </p:spPr>
        <p:txBody>
          <a:bodyPr>
            <a:normAutofit/>
          </a:bodyPr>
          <a:lstStyle/>
          <a:p>
            <a:pPr algn="ctr"/>
            <a:r>
              <a:rPr lang="en-GB" sz="6600" dirty="0" err="1">
                <a:solidFill>
                  <a:schemeClr val="bg2">
                    <a:lumMod val="75000"/>
                  </a:schemeClr>
                </a:solidFill>
                <a:latin typeface="Consolas" panose="020B0609020204030204" pitchFamily="49" charset="0"/>
              </a:rPr>
              <a:t>XOr</a:t>
            </a:r>
            <a:r>
              <a:rPr lang="en-GB" sz="6600" dirty="0">
                <a:solidFill>
                  <a:schemeClr val="bg2">
                    <a:lumMod val="75000"/>
                  </a:schemeClr>
                </a:solidFill>
                <a:latin typeface="Consolas" panose="020B0609020204030204" pitchFamily="49" charset="0"/>
              </a:rPr>
              <a:t> Gate Results</a:t>
            </a:r>
          </a:p>
        </p:txBody>
      </p:sp>
    </p:spTree>
    <p:extLst>
      <p:ext uri="{BB962C8B-B14F-4D97-AF65-F5344CB8AC3E}">
        <p14:creationId xmlns:p14="http://schemas.microsoft.com/office/powerpoint/2010/main" val="76053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16B5-428C-B621-E9C3-756A2DC24520}"/>
              </a:ext>
            </a:extLst>
          </p:cNvPr>
          <p:cNvSpPr>
            <a:spLocks noGrp="1"/>
          </p:cNvSpPr>
          <p:nvPr>
            <p:ph type="title"/>
          </p:nvPr>
        </p:nvSpPr>
        <p:spPr>
          <a:xfrm>
            <a:off x="968829" y="1866333"/>
            <a:ext cx="10515600" cy="1325563"/>
          </a:xfrm>
        </p:spPr>
        <p:txBody>
          <a:bodyPr>
            <a:normAutofit/>
          </a:bodyPr>
          <a:lstStyle/>
          <a:p>
            <a:pPr algn="ctr"/>
            <a:r>
              <a:rPr lang="en-GB" sz="7200" dirty="0">
                <a:solidFill>
                  <a:schemeClr val="bg2">
                    <a:lumMod val="75000"/>
                  </a:schemeClr>
                </a:solidFill>
                <a:latin typeface="Consolas" panose="020B0609020204030204" pitchFamily="49" charset="0"/>
              </a:rPr>
              <a:t>Image Classification</a:t>
            </a:r>
          </a:p>
        </p:txBody>
      </p:sp>
      <p:sp>
        <p:nvSpPr>
          <p:cNvPr id="4" name="Title 1">
            <a:extLst>
              <a:ext uri="{FF2B5EF4-FFF2-40B4-BE49-F238E27FC236}">
                <a16:creationId xmlns:a16="http://schemas.microsoft.com/office/drawing/2014/main" id="{5869C604-3381-5769-6B7D-E615D396FF25}"/>
              </a:ext>
            </a:extLst>
          </p:cNvPr>
          <p:cNvSpPr txBox="1">
            <a:spLocks/>
          </p:cNvSpPr>
          <p:nvPr/>
        </p:nvSpPr>
        <p:spPr>
          <a:xfrm>
            <a:off x="838200"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dirty="0">
                <a:solidFill>
                  <a:schemeClr val="bg2">
                    <a:lumMod val="75000"/>
                  </a:schemeClr>
                </a:solidFill>
                <a:latin typeface="Consolas" panose="020B0609020204030204" pitchFamily="49" charset="0"/>
              </a:rPr>
              <a:t>The next step.</a:t>
            </a:r>
          </a:p>
        </p:txBody>
      </p:sp>
    </p:spTree>
    <p:extLst>
      <p:ext uri="{BB962C8B-B14F-4D97-AF65-F5344CB8AC3E}">
        <p14:creationId xmlns:p14="http://schemas.microsoft.com/office/powerpoint/2010/main" val="2819097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89">
            <a:extLst>
              <a:ext uri="{FF2B5EF4-FFF2-40B4-BE49-F238E27FC236}">
                <a16:creationId xmlns:a16="http://schemas.microsoft.com/office/drawing/2014/main" id="{8EDE3186-0BB6-A4A8-1A30-07A407579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78" y="2372070"/>
            <a:ext cx="2330450" cy="2330450"/>
          </a:xfrm>
          <a:prstGeom prst="rect">
            <a:avLst/>
          </a:prstGeom>
        </p:spPr>
      </p:pic>
      <p:pic>
        <p:nvPicPr>
          <p:cNvPr id="92" name="Picture 91">
            <a:extLst>
              <a:ext uri="{FF2B5EF4-FFF2-40B4-BE49-F238E27FC236}">
                <a16:creationId xmlns:a16="http://schemas.microsoft.com/office/drawing/2014/main" id="{8E3B4B73-30FC-D985-4306-317E8AC2D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051" y="74034"/>
            <a:ext cx="2686882" cy="2686882"/>
          </a:xfrm>
          <a:prstGeom prst="rect">
            <a:avLst/>
          </a:prstGeom>
        </p:spPr>
      </p:pic>
      <p:pic>
        <p:nvPicPr>
          <p:cNvPr id="94" name="Picture 93">
            <a:extLst>
              <a:ext uri="{FF2B5EF4-FFF2-40B4-BE49-F238E27FC236}">
                <a16:creationId xmlns:a16="http://schemas.microsoft.com/office/drawing/2014/main" id="{B7F7BCA5-EA05-C34D-5ADC-3E5887A649B9}"/>
              </a:ext>
            </a:extLst>
          </p:cNvPr>
          <p:cNvPicPr>
            <a:picLocks noChangeAspect="1"/>
          </p:cNvPicPr>
          <p:nvPr/>
        </p:nvPicPr>
        <p:blipFill rotWithShape="1">
          <a:blip r:embed="rId4">
            <a:extLst>
              <a:ext uri="{28A0092B-C50C-407E-A947-70E740481C1C}">
                <a14:useLocalDpi xmlns:a14="http://schemas.microsoft.com/office/drawing/2010/main" val="0"/>
              </a:ext>
            </a:extLst>
          </a:blip>
          <a:srcRect b="12655"/>
          <a:stretch/>
        </p:blipFill>
        <p:spPr>
          <a:xfrm>
            <a:off x="6300645" y="4363489"/>
            <a:ext cx="2686882" cy="2346861"/>
          </a:xfrm>
          <a:prstGeom prst="rect">
            <a:avLst/>
          </a:prstGeom>
        </p:spPr>
      </p:pic>
      <p:pic>
        <p:nvPicPr>
          <p:cNvPr id="96" name="Picture 95">
            <a:extLst>
              <a:ext uri="{FF2B5EF4-FFF2-40B4-BE49-F238E27FC236}">
                <a16:creationId xmlns:a16="http://schemas.microsoft.com/office/drawing/2014/main" id="{CF0A095B-3358-7068-27E3-62DCE4096C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6985" y="2085559"/>
            <a:ext cx="2686882" cy="2686882"/>
          </a:xfrm>
          <a:prstGeom prst="rect">
            <a:avLst/>
          </a:prstGeom>
        </p:spPr>
      </p:pic>
      <p:pic>
        <p:nvPicPr>
          <p:cNvPr id="98" name="Picture 97">
            <a:extLst>
              <a:ext uri="{FF2B5EF4-FFF2-40B4-BE49-F238E27FC236}">
                <a16:creationId xmlns:a16="http://schemas.microsoft.com/office/drawing/2014/main" id="{0EA26B2D-29C2-20DE-567C-E7232848CDF3}"/>
              </a:ext>
            </a:extLst>
          </p:cNvPr>
          <p:cNvPicPr>
            <a:picLocks noChangeAspect="1"/>
          </p:cNvPicPr>
          <p:nvPr/>
        </p:nvPicPr>
        <p:blipFill rotWithShape="1">
          <a:blip r:embed="rId6">
            <a:extLst>
              <a:ext uri="{28A0092B-C50C-407E-A947-70E740481C1C}">
                <a14:useLocalDpi xmlns:a14="http://schemas.microsoft.com/office/drawing/2010/main" val="0"/>
              </a:ext>
            </a:extLst>
          </a:blip>
          <a:srcRect b="24478"/>
          <a:stretch/>
        </p:blipFill>
        <p:spPr>
          <a:xfrm>
            <a:off x="0" y="0"/>
            <a:ext cx="3109912" cy="2348668"/>
          </a:xfrm>
          <a:prstGeom prst="rect">
            <a:avLst/>
          </a:prstGeom>
        </p:spPr>
      </p:pic>
      <p:pic>
        <p:nvPicPr>
          <p:cNvPr id="100" name="Picture 99">
            <a:extLst>
              <a:ext uri="{FF2B5EF4-FFF2-40B4-BE49-F238E27FC236}">
                <a16:creationId xmlns:a16="http://schemas.microsoft.com/office/drawing/2014/main" id="{35544634-ECA5-FB45-849C-8031B3B6EB99}"/>
              </a:ext>
            </a:extLst>
          </p:cNvPr>
          <p:cNvPicPr>
            <a:picLocks noChangeAspect="1"/>
          </p:cNvPicPr>
          <p:nvPr/>
        </p:nvPicPr>
        <p:blipFill rotWithShape="1">
          <a:blip r:embed="rId7">
            <a:extLst>
              <a:ext uri="{28A0092B-C50C-407E-A947-70E740481C1C}">
                <a14:useLocalDpi xmlns:a14="http://schemas.microsoft.com/office/drawing/2010/main" val="0"/>
              </a:ext>
            </a:extLst>
          </a:blip>
          <a:srcRect t="24112"/>
          <a:stretch/>
        </p:blipFill>
        <p:spPr>
          <a:xfrm>
            <a:off x="3577634" y="2518951"/>
            <a:ext cx="2877362" cy="2183569"/>
          </a:xfrm>
          <a:prstGeom prst="rect">
            <a:avLst/>
          </a:prstGeom>
        </p:spPr>
      </p:pic>
      <p:pic>
        <p:nvPicPr>
          <p:cNvPr id="102" name="Picture 101">
            <a:extLst>
              <a:ext uri="{FF2B5EF4-FFF2-40B4-BE49-F238E27FC236}">
                <a16:creationId xmlns:a16="http://schemas.microsoft.com/office/drawing/2014/main" id="{C9DB2300-B614-196F-8C3E-26AF40128B8F}"/>
              </a:ext>
            </a:extLst>
          </p:cNvPr>
          <p:cNvPicPr>
            <a:picLocks noChangeAspect="1"/>
          </p:cNvPicPr>
          <p:nvPr/>
        </p:nvPicPr>
        <p:blipFill rotWithShape="1">
          <a:blip r:embed="rId8">
            <a:extLst>
              <a:ext uri="{28A0092B-C50C-407E-A947-70E740481C1C}">
                <a14:useLocalDpi xmlns:a14="http://schemas.microsoft.com/office/drawing/2010/main" val="0"/>
              </a:ext>
            </a:extLst>
          </a:blip>
          <a:srcRect t="12080" b="5451"/>
          <a:stretch/>
        </p:blipFill>
        <p:spPr>
          <a:xfrm>
            <a:off x="3504014" y="4666882"/>
            <a:ext cx="2567120" cy="2117084"/>
          </a:xfrm>
          <a:prstGeom prst="rect">
            <a:avLst/>
          </a:prstGeom>
        </p:spPr>
      </p:pic>
      <p:pic>
        <p:nvPicPr>
          <p:cNvPr id="104" name="Picture 103">
            <a:extLst>
              <a:ext uri="{FF2B5EF4-FFF2-40B4-BE49-F238E27FC236}">
                <a16:creationId xmlns:a16="http://schemas.microsoft.com/office/drawing/2014/main" id="{C56D3A34-6EE2-8FD9-ED5E-0B9480E8E2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33423" y="147650"/>
            <a:ext cx="2348667" cy="2348667"/>
          </a:xfrm>
          <a:prstGeom prst="rect">
            <a:avLst/>
          </a:prstGeom>
        </p:spPr>
      </p:pic>
      <p:pic>
        <p:nvPicPr>
          <p:cNvPr id="114" name="Picture 113">
            <a:extLst>
              <a:ext uri="{FF2B5EF4-FFF2-40B4-BE49-F238E27FC236}">
                <a16:creationId xmlns:a16="http://schemas.microsoft.com/office/drawing/2014/main" id="{BBCC98EF-14CA-6CC3-A4A7-D559908EE68A}"/>
              </a:ext>
            </a:extLst>
          </p:cNvPr>
          <p:cNvPicPr>
            <a:picLocks noChangeAspect="1"/>
          </p:cNvPicPr>
          <p:nvPr/>
        </p:nvPicPr>
        <p:blipFill rotWithShape="1">
          <a:blip r:embed="rId10">
            <a:extLst>
              <a:ext uri="{28A0092B-C50C-407E-A947-70E740481C1C}">
                <a14:useLocalDpi xmlns:a14="http://schemas.microsoft.com/office/drawing/2010/main" val="0"/>
              </a:ext>
            </a:extLst>
          </a:blip>
          <a:srcRect b="22721"/>
          <a:stretch/>
        </p:blipFill>
        <p:spPr>
          <a:xfrm>
            <a:off x="614553" y="4509333"/>
            <a:ext cx="2701334" cy="2087551"/>
          </a:xfrm>
          <a:prstGeom prst="rect">
            <a:avLst/>
          </a:prstGeom>
        </p:spPr>
      </p:pic>
      <p:pic>
        <p:nvPicPr>
          <p:cNvPr id="116" name="Picture 115">
            <a:extLst>
              <a:ext uri="{FF2B5EF4-FFF2-40B4-BE49-F238E27FC236}">
                <a16:creationId xmlns:a16="http://schemas.microsoft.com/office/drawing/2014/main" id="{09531E45-C083-1672-412F-AE247C0A9FF6}"/>
              </a:ext>
            </a:extLst>
          </p:cNvPr>
          <p:cNvPicPr>
            <a:picLocks noChangeAspect="1"/>
          </p:cNvPicPr>
          <p:nvPr/>
        </p:nvPicPr>
        <p:blipFill rotWithShape="1">
          <a:blip r:embed="rId11">
            <a:extLst>
              <a:ext uri="{28A0092B-C50C-407E-A947-70E740481C1C}">
                <a14:useLocalDpi xmlns:a14="http://schemas.microsoft.com/office/drawing/2010/main" val="0"/>
              </a:ext>
            </a:extLst>
          </a:blip>
          <a:srcRect t="7407"/>
          <a:stretch/>
        </p:blipFill>
        <p:spPr>
          <a:xfrm>
            <a:off x="9708666" y="4509333"/>
            <a:ext cx="2302691" cy="2132138"/>
          </a:xfrm>
          <a:prstGeom prst="rect">
            <a:avLst/>
          </a:prstGeom>
        </p:spPr>
      </p:pic>
      <p:pic>
        <p:nvPicPr>
          <p:cNvPr id="118" name="Picture 117">
            <a:extLst>
              <a:ext uri="{FF2B5EF4-FFF2-40B4-BE49-F238E27FC236}">
                <a16:creationId xmlns:a16="http://schemas.microsoft.com/office/drawing/2014/main" id="{2FF97371-D7FE-59D0-9951-8DAD40E43461}"/>
              </a:ext>
            </a:extLst>
          </p:cNvPr>
          <p:cNvPicPr>
            <a:picLocks noChangeAspect="1"/>
          </p:cNvPicPr>
          <p:nvPr/>
        </p:nvPicPr>
        <p:blipFill rotWithShape="1">
          <a:blip r:embed="rId12">
            <a:extLst>
              <a:ext uri="{28A0092B-C50C-407E-A947-70E740481C1C}">
                <a14:useLocalDpi xmlns:a14="http://schemas.microsoft.com/office/drawing/2010/main" val="0"/>
              </a:ext>
            </a:extLst>
          </a:blip>
          <a:srcRect t="8292" b="8973"/>
          <a:stretch/>
        </p:blipFill>
        <p:spPr>
          <a:xfrm>
            <a:off x="6331081" y="2246437"/>
            <a:ext cx="2686882" cy="2222982"/>
          </a:xfrm>
          <a:prstGeom prst="rect">
            <a:avLst/>
          </a:prstGeom>
        </p:spPr>
      </p:pic>
      <p:pic>
        <p:nvPicPr>
          <p:cNvPr id="120" name="Picture 119">
            <a:extLst>
              <a:ext uri="{FF2B5EF4-FFF2-40B4-BE49-F238E27FC236}">
                <a16:creationId xmlns:a16="http://schemas.microsoft.com/office/drawing/2014/main" id="{4CF8F29A-7A86-D33A-589B-ED05A4B26079}"/>
              </a:ext>
            </a:extLst>
          </p:cNvPr>
          <p:cNvPicPr>
            <a:picLocks noChangeAspect="1"/>
          </p:cNvPicPr>
          <p:nvPr/>
        </p:nvPicPr>
        <p:blipFill rotWithShape="1">
          <a:blip r:embed="rId13">
            <a:extLst>
              <a:ext uri="{28A0092B-C50C-407E-A947-70E740481C1C}">
                <a14:useLocalDpi xmlns:a14="http://schemas.microsoft.com/office/drawing/2010/main" val="0"/>
              </a:ext>
            </a:extLst>
          </a:blip>
          <a:srcRect r="16466" b="28751"/>
          <a:stretch/>
        </p:blipFill>
        <p:spPr>
          <a:xfrm>
            <a:off x="9476985" y="0"/>
            <a:ext cx="2427445" cy="2070479"/>
          </a:xfrm>
          <a:prstGeom prst="rect">
            <a:avLst/>
          </a:prstGeom>
        </p:spPr>
      </p:pic>
    </p:spTree>
    <p:extLst>
      <p:ext uri="{BB962C8B-B14F-4D97-AF65-F5344CB8AC3E}">
        <p14:creationId xmlns:p14="http://schemas.microsoft.com/office/powerpoint/2010/main" val="674527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89">
            <a:extLst>
              <a:ext uri="{FF2B5EF4-FFF2-40B4-BE49-F238E27FC236}">
                <a16:creationId xmlns:a16="http://schemas.microsoft.com/office/drawing/2014/main" id="{8EDE3186-0BB6-A4A8-1A30-07A407579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78" y="2372070"/>
            <a:ext cx="2330450" cy="2330450"/>
          </a:xfrm>
          <a:prstGeom prst="rect">
            <a:avLst/>
          </a:prstGeom>
        </p:spPr>
      </p:pic>
      <p:pic>
        <p:nvPicPr>
          <p:cNvPr id="92" name="Picture 91">
            <a:extLst>
              <a:ext uri="{FF2B5EF4-FFF2-40B4-BE49-F238E27FC236}">
                <a16:creationId xmlns:a16="http://schemas.microsoft.com/office/drawing/2014/main" id="{8E3B4B73-30FC-D985-4306-317E8AC2D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051" y="74034"/>
            <a:ext cx="2686882" cy="2686882"/>
          </a:xfrm>
          <a:prstGeom prst="rect">
            <a:avLst/>
          </a:prstGeom>
        </p:spPr>
      </p:pic>
      <p:pic>
        <p:nvPicPr>
          <p:cNvPr id="94" name="Picture 93">
            <a:extLst>
              <a:ext uri="{FF2B5EF4-FFF2-40B4-BE49-F238E27FC236}">
                <a16:creationId xmlns:a16="http://schemas.microsoft.com/office/drawing/2014/main" id="{B7F7BCA5-EA05-C34D-5ADC-3E5887A649B9}"/>
              </a:ext>
            </a:extLst>
          </p:cNvPr>
          <p:cNvPicPr>
            <a:picLocks noChangeAspect="1"/>
          </p:cNvPicPr>
          <p:nvPr/>
        </p:nvPicPr>
        <p:blipFill rotWithShape="1">
          <a:blip r:embed="rId4">
            <a:extLst>
              <a:ext uri="{28A0092B-C50C-407E-A947-70E740481C1C}">
                <a14:useLocalDpi xmlns:a14="http://schemas.microsoft.com/office/drawing/2010/main" val="0"/>
              </a:ext>
            </a:extLst>
          </a:blip>
          <a:srcRect b="12655"/>
          <a:stretch/>
        </p:blipFill>
        <p:spPr>
          <a:xfrm>
            <a:off x="6300645" y="4363489"/>
            <a:ext cx="2686882" cy="2346861"/>
          </a:xfrm>
          <a:prstGeom prst="rect">
            <a:avLst/>
          </a:prstGeom>
        </p:spPr>
      </p:pic>
      <p:pic>
        <p:nvPicPr>
          <p:cNvPr id="96" name="Picture 95">
            <a:extLst>
              <a:ext uri="{FF2B5EF4-FFF2-40B4-BE49-F238E27FC236}">
                <a16:creationId xmlns:a16="http://schemas.microsoft.com/office/drawing/2014/main" id="{CF0A095B-3358-7068-27E3-62DCE4096C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6985" y="2085559"/>
            <a:ext cx="2686882" cy="2686882"/>
          </a:xfrm>
          <a:prstGeom prst="rect">
            <a:avLst/>
          </a:prstGeom>
        </p:spPr>
      </p:pic>
      <p:pic>
        <p:nvPicPr>
          <p:cNvPr id="98" name="Picture 97">
            <a:extLst>
              <a:ext uri="{FF2B5EF4-FFF2-40B4-BE49-F238E27FC236}">
                <a16:creationId xmlns:a16="http://schemas.microsoft.com/office/drawing/2014/main" id="{0EA26B2D-29C2-20DE-567C-E7232848CDF3}"/>
              </a:ext>
            </a:extLst>
          </p:cNvPr>
          <p:cNvPicPr>
            <a:picLocks noChangeAspect="1"/>
          </p:cNvPicPr>
          <p:nvPr/>
        </p:nvPicPr>
        <p:blipFill rotWithShape="1">
          <a:blip r:embed="rId6">
            <a:extLst>
              <a:ext uri="{28A0092B-C50C-407E-A947-70E740481C1C}">
                <a14:useLocalDpi xmlns:a14="http://schemas.microsoft.com/office/drawing/2010/main" val="0"/>
              </a:ext>
            </a:extLst>
          </a:blip>
          <a:srcRect b="24478"/>
          <a:stretch/>
        </p:blipFill>
        <p:spPr>
          <a:xfrm>
            <a:off x="0" y="0"/>
            <a:ext cx="3109912" cy="2348668"/>
          </a:xfrm>
          <a:prstGeom prst="rect">
            <a:avLst/>
          </a:prstGeom>
        </p:spPr>
      </p:pic>
      <p:pic>
        <p:nvPicPr>
          <p:cNvPr id="100" name="Picture 99">
            <a:extLst>
              <a:ext uri="{FF2B5EF4-FFF2-40B4-BE49-F238E27FC236}">
                <a16:creationId xmlns:a16="http://schemas.microsoft.com/office/drawing/2014/main" id="{35544634-ECA5-FB45-849C-8031B3B6EB99}"/>
              </a:ext>
            </a:extLst>
          </p:cNvPr>
          <p:cNvPicPr>
            <a:picLocks noChangeAspect="1"/>
          </p:cNvPicPr>
          <p:nvPr/>
        </p:nvPicPr>
        <p:blipFill rotWithShape="1">
          <a:blip r:embed="rId7">
            <a:extLst>
              <a:ext uri="{28A0092B-C50C-407E-A947-70E740481C1C}">
                <a14:useLocalDpi xmlns:a14="http://schemas.microsoft.com/office/drawing/2010/main" val="0"/>
              </a:ext>
            </a:extLst>
          </a:blip>
          <a:srcRect t="24112"/>
          <a:stretch/>
        </p:blipFill>
        <p:spPr>
          <a:xfrm>
            <a:off x="3577634" y="2518951"/>
            <a:ext cx="2877362" cy="2183569"/>
          </a:xfrm>
          <a:prstGeom prst="rect">
            <a:avLst/>
          </a:prstGeom>
        </p:spPr>
      </p:pic>
      <p:pic>
        <p:nvPicPr>
          <p:cNvPr id="102" name="Picture 101">
            <a:extLst>
              <a:ext uri="{FF2B5EF4-FFF2-40B4-BE49-F238E27FC236}">
                <a16:creationId xmlns:a16="http://schemas.microsoft.com/office/drawing/2014/main" id="{C9DB2300-B614-196F-8C3E-26AF40128B8F}"/>
              </a:ext>
            </a:extLst>
          </p:cNvPr>
          <p:cNvPicPr>
            <a:picLocks noChangeAspect="1"/>
          </p:cNvPicPr>
          <p:nvPr/>
        </p:nvPicPr>
        <p:blipFill rotWithShape="1">
          <a:blip r:embed="rId8">
            <a:extLst>
              <a:ext uri="{28A0092B-C50C-407E-A947-70E740481C1C}">
                <a14:useLocalDpi xmlns:a14="http://schemas.microsoft.com/office/drawing/2010/main" val="0"/>
              </a:ext>
            </a:extLst>
          </a:blip>
          <a:srcRect t="12080" b="5451"/>
          <a:stretch/>
        </p:blipFill>
        <p:spPr>
          <a:xfrm>
            <a:off x="3504014" y="4666882"/>
            <a:ext cx="2567120" cy="2117084"/>
          </a:xfrm>
          <a:prstGeom prst="rect">
            <a:avLst/>
          </a:prstGeom>
        </p:spPr>
      </p:pic>
      <p:pic>
        <p:nvPicPr>
          <p:cNvPr id="104" name="Picture 103">
            <a:extLst>
              <a:ext uri="{FF2B5EF4-FFF2-40B4-BE49-F238E27FC236}">
                <a16:creationId xmlns:a16="http://schemas.microsoft.com/office/drawing/2014/main" id="{C56D3A34-6EE2-8FD9-ED5E-0B9480E8E2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33423" y="147650"/>
            <a:ext cx="2348667" cy="2348667"/>
          </a:xfrm>
          <a:prstGeom prst="rect">
            <a:avLst/>
          </a:prstGeom>
        </p:spPr>
      </p:pic>
      <p:pic>
        <p:nvPicPr>
          <p:cNvPr id="114" name="Picture 113">
            <a:extLst>
              <a:ext uri="{FF2B5EF4-FFF2-40B4-BE49-F238E27FC236}">
                <a16:creationId xmlns:a16="http://schemas.microsoft.com/office/drawing/2014/main" id="{BBCC98EF-14CA-6CC3-A4A7-D559908EE68A}"/>
              </a:ext>
            </a:extLst>
          </p:cNvPr>
          <p:cNvPicPr>
            <a:picLocks noChangeAspect="1"/>
          </p:cNvPicPr>
          <p:nvPr/>
        </p:nvPicPr>
        <p:blipFill rotWithShape="1">
          <a:blip r:embed="rId10">
            <a:extLst>
              <a:ext uri="{28A0092B-C50C-407E-A947-70E740481C1C}">
                <a14:useLocalDpi xmlns:a14="http://schemas.microsoft.com/office/drawing/2010/main" val="0"/>
              </a:ext>
            </a:extLst>
          </a:blip>
          <a:srcRect b="22721"/>
          <a:stretch/>
        </p:blipFill>
        <p:spPr>
          <a:xfrm>
            <a:off x="614553" y="4509333"/>
            <a:ext cx="2701334" cy="2087551"/>
          </a:xfrm>
          <a:prstGeom prst="rect">
            <a:avLst/>
          </a:prstGeom>
        </p:spPr>
      </p:pic>
      <p:pic>
        <p:nvPicPr>
          <p:cNvPr id="116" name="Picture 115">
            <a:extLst>
              <a:ext uri="{FF2B5EF4-FFF2-40B4-BE49-F238E27FC236}">
                <a16:creationId xmlns:a16="http://schemas.microsoft.com/office/drawing/2014/main" id="{09531E45-C083-1672-412F-AE247C0A9FF6}"/>
              </a:ext>
            </a:extLst>
          </p:cNvPr>
          <p:cNvPicPr>
            <a:picLocks noChangeAspect="1"/>
          </p:cNvPicPr>
          <p:nvPr/>
        </p:nvPicPr>
        <p:blipFill rotWithShape="1">
          <a:blip r:embed="rId11">
            <a:extLst>
              <a:ext uri="{28A0092B-C50C-407E-A947-70E740481C1C}">
                <a14:useLocalDpi xmlns:a14="http://schemas.microsoft.com/office/drawing/2010/main" val="0"/>
              </a:ext>
            </a:extLst>
          </a:blip>
          <a:srcRect t="7407"/>
          <a:stretch/>
        </p:blipFill>
        <p:spPr>
          <a:xfrm>
            <a:off x="9708666" y="4509333"/>
            <a:ext cx="2302691" cy="2132138"/>
          </a:xfrm>
          <a:prstGeom prst="rect">
            <a:avLst/>
          </a:prstGeom>
        </p:spPr>
      </p:pic>
      <p:pic>
        <p:nvPicPr>
          <p:cNvPr id="118" name="Picture 117">
            <a:extLst>
              <a:ext uri="{FF2B5EF4-FFF2-40B4-BE49-F238E27FC236}">
                <a16:creationId xmlns:a16="http://schemas.microsoft.com/office/drawing/2014/main" id="{2FF97371-D7FE-59D0-9951-8DAD40E43461}"/>
              </a:ext>
            </a:extLst>
          </p:cNvPr>
          <p:cNvPicPr>
            <a:picLocks noChangeAspect="1"/>
          </p:cNvPicPr>
          <p:nvPr/>
        </p:nvPicPr>
        <p:blipFill rotWithShape="1">
          <a:blip r:embed="rId12">
            <a:extLst>
              <a:ext uri="{28A0092B-C50C-407E-A947-70E740481C1C}">
                <a14:useLocalDpi xmlns:a14="http://schemas.microsoft.com/office/drawing/2010/main" val="0"/>
              </a:ext>
            </a:extLst>
          </a:blip>
          <a:srcRect t="8292" b="8973"/>
          <a:stretch/>
        </p:blipFill>
        <p:spPr>
          <a:xfrm>
            <a:off x="6331081" y="2246437"/>
            <a:ext cx="2686882" cy="2222982"/>
          </a:xfrm>
          <a:prstGeom prst="rect">
            <a:avLst/>
          </a:prstGeom>
        </p:spPr>
      </p:pic>
      <p:pic>
        <p:nvPicPr>
          <p:cNvPr id="120" name="Picture 119">
            <a:extLst>
              <a:ext uri="{FF2B5EF4-FFF2-40B4-BE49-F238E27FC236}">
                <a16:creationId xmlns:a16="http://schemas.microsoft.com/office/drawing/2014/main" id="{4CF8F29A-7A86-D33A-589B-ED05A4B26079}"/>
              </a:ext>
            </a:extLst>
          </p:cNvPr>
          <p:cNvPicPr>
            <a:picLocks noChangeAspect="1"/>
          </p:cNvPicPr>
          <p:nvPr/>
        </p:nvPicPr>
        <p:blipFill rotWithShape="1">
          <a:blip r:embed="rId13">
            <a:extLst>
              <a:ext uri="{28A0092B-C50C-407E-A947-70E740481C1C}">
                <a14:useLocalDpi xmlns:a14="http://schemas.microsoft.com/office/drawing/2010/main" val="0"/>
              </a:ext>
            </a:extLst>
          </a:blip>
          <a:srcRect r="16466" b="28751"/>
          <a:stretch/>
        </p:blipFill>
        <p:spPr>
          <a:xfrm>
            <a:off x="9476985" y="0"/>
            <a:ext cx="2427445" cy="2070479"/>
          </a:xfrm>
          <a:prstGeom prst="rect">
            <a:avLst/>
          </a:prstGeom>
        </p:spPr>
      </p:pic>
      <p:pic>
        <p:nvPicPr>
          <p:cNvPr id="122" name="Graphic 121" descr="Checkmark with solid fill">
            <a:extLst>
              <a:ext uri="{FF2B5EF4-FFF2-40B4-BE49-F238E27FC236}">
                <a16:creationId xmlns:a16="http://schemas.microsoft.com/office/drawing/2014/main" id="{C8960A4B-D566-427F-8CFA-17440091D79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86511" y="3054695"/>
            <a:ext cx="914400" cy="914400"/>
          </a:xfrm>
          <a:prstGeom prst="rect">
            <a:avLst/>
          </a:prstGeom>
        </p:spPr>
      </p:pic>
      <p:pic>
        <p:nvPicPr>
          <p:cNvPr id="124" name="Graphic 123" descr="Close with solid fill">
            <a:extLst>
              <a:ext uri="{FF2B5EF4-FFF2-40B4-BE49-F238E27FC236}">
                <a16:creationId xmlns:a16="http://schemas.microsoft.com/office/drawing/2014/main" id="{B1FD1222-2EAA-AB14-75FB-BB2E3AD556A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286511" y="717134"/>
            <a:ext cx="914400" cy="914400"/>
          </a:xfrm>
          <a:prstGeom prst="rect">
            <a:avLst/>
          </a:prstGeom>
        </p:spPr>
      </p:pic>
      <p:pic>
        <p:nvPicPr>
          <p:cNvPr id="2" name="Graphic 1" descr="Checkmark with solid fill">
            <a:extLst>
              <a:ext uri="{FF2B5EF4-FFF2-40B4-BE49-F238E27FC236}">
                <a16:creationId xmlns:a16="http://schemas.microsoft.com/office/drawing/2014/main" id="{67153657-054A-7704-2C1A-814E2317EAC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559115" y="1017403"/>
            <a:ext cx="914400" cy="914400"/>
          </a:xfrm>
          <a:prstGeom prst="rect">
            <a:avLst/>
          </a:prstGeom>
        </p:spPr>
      </p:pic>
      <p:pic>
        <p:nvPicPr>
          <p:cNvPr id="3" name="Graphic 2" descr="Checkmark with solid fill">
            <a:extLst>
              <a:ext uri="{FF2B5EF4-FFF2-40B4-BE49-F238E27FC236}">
                <a16:creationId xmlns:a16="http://schemas.microsoft.com/office/drawing/2014/main" id="{ED804D53-8457-A57C-506E-2CC360B3EA8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49835" y="5171747"/>
            <a:ext cx="914400" cy="914400"/>
          </a:xfrm>
          <a:prstGeom prst="rect">
            <a:avLst/>
          </a:prstGeom>
        </p:spPr>
      </p:pic>
      <p:pic>
        <p:nvPicPr>
          <p:cNvPr id="4" name="Graphic 3" descr="Checkmark with solid fill">
            <a:extLst>
              <a:ext uri="{FF2B5EF4-FFF2-40B4-BE49-F238E27FC236}">
                <a16:creationId xmlns:a16="http://schemas.microsoft.com/office/drawing/2014/main" id="{0952EC64-A9C2-5023-4CCB-E0D838881A3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19314" y="3130193"/>
            <a:ext cx="914400" cy="914400"/>
          </a:xfrm>
          <a:prstGeom prst="rect">
            <a:avLst/>
          </a:prstGeom>
        </p:spPr>
      </p:pic>
      <p:pic>
        <p:nvPicPr>
          <p:cNvPr id="5" name="Graphic 4" descr="Close with solid fill">
            <a:extLst>
              <a:ext uri="{FF2B5EF4-FFF2-40B4-BE49-F238E27FC236}">
                <a16:creationId xmlns:a16="http://schemas.microsoft.com/office/drawing/2014/main" id="{73A5311B-F9FD-4336-093D-8483FCFC2AA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396037" y="3054695"/>
            <a:ext cx="914400" cy="914400"/>
          </a:xfrm>
          <a:prstGeom prst="rect">
            <a:avLst/>
          </a:prstGeom>
        </p:spPr>
      </p:pic>
      <p:pic>
        <p:nvPicPr>
          <p:cNvPr id="6" name="Graphic 5" descr="Close with solid fill">
            <a:extLst>
              <a:ext uri="{FF2B5EF4-FFF2-40B4-BE49-F238E27FC236}">
                <a16:creationId xmlns:a16="http://schemas.microsoft.com/office/drawing/2014/main" id="{BF48732D-6F5E-C482-DA69-2BC31BC0755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295889" y="5171747"/>
            <a:ext cx="914400" cy="914400"/>
          </a:xfrm>
          <a:prstGeom prst="rect">
            <a:avLst/>
          </a:prstGeom>
        </p:spPr>
      </p:pic>
      <p:pic>
        <p:nvPicPr>
          <p:cNvPr id="7" name="Graphic 6" descr="Close with solid fill">
            <a:extLst>
              <a:ext uri="{FF2B5EF4-FFF2-40B4-BE49-F238E27FC236}">
                <a16:creationId xmlns:a16="http://schemas.microsoft.com/office/drawing/2014/main" id="{8B6AAAA1-6D3F-721D-1A1C-CC085BE2EFD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559115" y="5268224"/>
            <a:ext cx="914400" cy="914400"/>
          </a:xfrm>
          <a:prstGeom prst="rect">
            <a:avLst/>
          </a:prstGeom>
        </p:spPr>
      </p:pic>
      <p:pic>
        <p:nvPicPr>
          <p:cNvPr id="8" name="Graphic 7" descr="Close with solid fill">
            <a:extLst>
              <a:ext uri="{FF2B5EF4-FFF2-40B4-BE49-F238E27FC236}">
                <a16:creationId xmlns:a16="http://schemas.microsoft.com/office/drawing/2014/main" id="{66304BEB-78EB-5F10-56D2-DC4E2B13633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438911" y="5385145"/>
            <a:ext cx="914400" cy="914400"/>
          </a:xfrm>
          <a:prstGeom prst="rect">
            <a:avLst/>
          </a:prstGeom>
        </p:spPr>
      </p:pic>
      <p:pic>
        <p:nvPicPr>
          <p:cNvPr id="9" name="Graphic 8" descr="Close with solid fill">
            <a:extLst>
              <a:ext uri="{FF2B5EF4-FFF2-40B4-BE49-F238E27FC236}">
                <a16:creationId xmlns:a16="http://schemas.microsoft.com/office/drawing/2014/main" id="{660B08F4-B86D-691F-A2A5-51B88265882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494907" y="3088985"/>
            <a:ext cx="914400" cy="914400"/>
          </a:xfrm>
          <a:prstGeom prst="rect">
            <a:avLst/>
          </a:prstGeom>
        </p:spPr>
      </p:pic>
      <p:pic>
        <p:nvPicPr>
          <p:cNvPr id="10" name="Graphic 9" descr="Close with solid fill">
            <a:extLst>
              <a:ext uri="{FF2B5EF4-FFF2-40B4-BE49-F238E27FC236}">
                <a16:creationId xmlns:a16="http://schemas.microsoft.com/office/drawing/2014/main" id="{3E00F294-72C7-DB40-41ED-6CD5277C94F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144645" y="869534"/>
            <a:ext cx="914400" cy="914400"/>
          </a:xfrm>
          <a:prstGeom prst="rect">
            <a:avLst/>
          </a:prstGeom>
        </p:spPr>
      </p:pic>
      <p:pic>
        <p:nvPicPr>
          <p:cNvPr id="11" name="Graphic 10" descr="Close with solid fill">
            <a:extLst>
              <a:ext uri="{FF2B5EF4-FFF2-40B4-BE49-F238E27FC236}">
                <a16:creationId xmlns:a16="http://schemas.microsoft.com/office/drawing/2014/main" id="{D59C600C-45DD-E4E6-644C-19686717265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447848" y="709351"/>
            <a:ext cx="914400" cy="914400"/>
          </a:xfrm>
          <a:prstGeom prst="rect">
            <a:avLst/>
          </a:prstGeom>
        </p:spPr>
      </p:pic>
    </p:spTree>
    <p:extLst>
      <p:ext uri="{BB962C8B-B14F-4D97-AF65-F5344CB8AC3E}">
        <p14:creationId xmlns:p14="http://schemas.microsoft.com/office/powerpoint/2010/main" val="777930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FAB4-560C-367E-FD7D-26E3C04052EA}"/>
              </a:ext>
            </a:extLst>
          </p:cNvPr>
          <p:cNvSpPr>
            <a:spLocks noGrp="1"/>
          </p:cNvSpPr>
          <p:nvPr>
            <p:ph type="title"/>
          </p:nvPr>
        </p:nvSpPr>
        <p:spPr/>
        <p:txBody>
          <a:bodyPr/>
          <a:lstStyle/>
          <a:p>
            <a:pPr algn="ctr"/>
            <a:r>
              <a:rPr lang="en-GB" dirty="0">
                <a:solidFill>
                  <a:schemeClr val="bg2">
                    <a:lumMod val="75000"/>
                  </a:schemeClr>
                </a:solidFill>
                <a:latin typeface="Consolas" panose="020B0609020204030204" pitchFamily="49" charset="0"/>
              </a:rPr>
              <a:t>Greyscale Pixels</a:t>
            </a:r>
          </a:p>
        </p:txBody>
      </p:sp>
      <p:sp>
        <p:nvSpPr>
          <p:cNvPr id="3" name="Content Placeholder 2">
            <a:extLst>
              <a:ext uri="{FF2B5EF4-FFF2-40B4-BE49-F238E27FC236}">
                <a16:creationId xmlns:a16="http://schemas.microsoft.com/office/drawing/2014/main" id="{8F7BE78B-A533-0247-5271-6E17126C5ED9}"/>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DC2FB439-E055-1D42-E5F4-76C5317F63B2}"/>
              </a:ext>
            </a:extLst>
          </p:cNvPr>
          <p:cNvPicPr>
            <a:picLocks noChangeAspect="1"/>
          </p:cNvPicPr>
          <p:nvPr/>
        </p:nvPicPr>
        <p:blipFill rotWithShape="1">
          <a:blip r:embed="rId2"/>
          <a:srcRect t="3210" r="1217" b="4101"/>
          <a:stretch/>
        </p:blipFill>
        <p:spPr>
          <a:xfrm>
            <a:off x="36611" y="2327049"/>
            <a:ext cx="12155389" cy="2815772"/>
          </a:xfrm>
          <a:prstGeom prst="rect">
            <a:avLst/>
          </a:prstGeom>
        </p:spPr>
      </p:pic>
    </p:spTree>
    <p:extLst>
      <p:ext uri="{BB962C8B-B14F-4D97-AF65-F5344CB8AC3E}">
        <p14:creationId xmlns:p14="http://schemas.microsoft.com/office/powerpoint/2010/main" val="1809416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E4BC-23E0-E79F-20C4-F921EFB7EFE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00B9EDE-2C77-324A-1AD1-FDAE16878ED7}"/>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DC1D75F9-22EF-895C-0777-4CF360CA685C}"/>
              </a:ext>
            </a:extLst>
          </p:cNvPr>
          <p:cNvPicPr>
            <a:picLocks noChangeAspect="1"/>
          </p:cNvPicPr>
          <p:nvPr/>
        </p:nvPicPr>
        <p:blipFill>
          <a:blip r:embed="rId2"/>
          <a:stretch>
            <a:fillRect/>
          </a:stretch>
        </p:blipFill>
        <p:spPr>
          <a:xfrm>
            <a:off x="-256675" y="-116114"/>
            <a:ext cx="12651875" cy="7087953"/>
          </a:xfrm>
          <a:prstGeom prst="rect">
            <a:avLst/>
          </a:prstGeom>
        </p:spPr>
      </p:pic>
    </p:spTree>
    <p:extLst>
      <p:ext uri="{BB962C8B-B14F-4D97-AF65-F5344CB8AC3E}">
        <p14:creationId xmlns:p14="http://schemas.microsoft.com/office/powerpoint/2010/main" val="2971348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C6F3A-F353-CE46-8073-5AE54EE843E8}"/>
              </a:ext>
            </a:extLst>
          </p:cNvPr>
          <p:cNvSpPr>
            <a:spLocks noGrp="1"/>
          </p:cNvSpPr>
          <p:nvPr>
            <p:ph type="title"/>
          </p:nvPr>
        </p:nvSpPr>
        <p:spPr/>
        <p:txBody>
          <a:bodyPr/>
          <a:lstStyle/>
          <a:p>
            <a:endParaRPr lang="en-GB"/>
          </a:p>
        </p:txBody>
      </p:sp>
      <p:pic>
        <p:nvPicPr>
          <p:cNvPr id="9" name="Content Placeholder 8">
            <a:extLst>
              <a:ext uri="{FF2B5EF4-FFF2-40B4-BE49-F238E27FC236}">
                <a16:creationId xmlns:a16="http://schemas.microsoft.com/office/drawing/2014/main" id="{706E5A3A-E8C6-008B-5D15-C2374B7BB28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98246" y="182562"/>
            <a:ext cx="13390246" cy="6492875"/>
          </a:xfrm>
        </p:spPr>
      </p:pic>
      <p:grpSp>
        <p:nvGrpSpPr>
          <p:cNvPr id="20" name="Group 19">
            <a:extLst>
              <a:ext uri="{FF2B5EF4-FFF2-40B4-BE49-F238E27FC236}">
                <a16:creationId xmlns:a16="http://schemas.microsoft.com/office/drawing/2014/main" id="{DAA9FEA7-7C52-7C39-BA37-A8C1843DF6A4}"/>
              </a:ext>
            </a:extLst>
          </p:cNvPr>
          <p:cNvGrpSpPr/>
          <p:nvPr/>
        </p:nvGrpSpPr>
        <p:grpSpPr>
          <a:xfrm>
            <a:off x="425040" y="294400"/>
            <a:ext cx="3629880" cy="6266880"/>
            <a:chOff x="425040" y="294400"/>
            <a:chExt cx="3629880" cy="6266880"/>
          </a:xfrm>
        </p:grpSpPr>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F0C9B90B-E5CC-76B8-2761-DFE1FAD4899A}"/>
                    </a:ext>
                  </a:extLst>
                </p14:cNvPr>
                <p14:cNvContentPartPr/>
                <p14:nvPr/>
              </p14:nvContentPartPr>
              <p14:xfrm>
                <a:off x="2872320" y="294400"/>
                <a:ext cx="1182600" cy="6266880"/>
              </p14:xfrm>
            </p:contentPart>
          </mc:Choice>
          <mc:Fallback xmlns="">
            <p:pic>
              <p:nvPicPr>
                <p:cNvPr id="13" name="Ink 12">
                  <a:extLst>
                    <a:ext uri="{FF2B5EF4-FFF2-40B4-BE49-F238E27FC236}">
                      <a16:creationId xmlns:a16="http://schemas.microsoft.com/office/drawing/2014/main" id="{F0C9B90B-E5CC-76B8-2761-DFE1FAD4899A}"/>
                    </a:ext>
                  </a:extLst>
                </p:cNvPr>
                <p:cNvPicPr/>
                <p:nvPr/>
              </p:nvPicPr>
              <p:blipFill>
                <a:blip r:embed="rId5"/>
                <a:stretch>
                  <a:fillRect/>
                </a:stretch>
              </p:blipFill>
              <p:spPr>
                <a:xfrm>
                  <a:off x="2854320" y="276400"/>
                  <a:ext cx="1218240" cy="6302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36A8F88F-60CB-9B4A-C257-39AFEB2C83D3}"/>
                    </a:ext>
                  </a:extLst>
                </p14:cNvPr>
                <p14:cNvContentPartPr/>
                <p14:nvPr/>
              </p14:nvContentPartPr>
              <p14:xfrm>
                <a:off x="425040" y="2628280"/>
                <a:ext cx="593280" cy="856440"/>
              </p14:xfrm>
            </p:contentPart>
          </mc:Choice>
          <mc:Fallback xmlns="">
            <p:pic>
              <p:nvPicPr>
                <p:cNvPr id="14" name="Ink 13">
                  <a:extLst>
                    <a:ext uri="{FF2B5EF4-FFF2-40B4-BE49-F238E27FC236}">
                      <a16:creationId xmlns:a16="http://schemas.microsoft.com/office/drawing/2014/main" id="{36A8F88F-60CB-9B4A-C257-39AFEB2C83D3}"/>
                    </a:ext>
                  </a:extLst>
                </p:cNvPr>
                <p:cNvPicPr/>
                <p:nvPr/>
              </p:nvPicPr>
              <p:blipFill>
                <a:blip r:embed="rId7"/>
                <a:stretch>
                  <a:fillRect/>
                </a:stretch>
              </p:blipFill>
              <p:spPr>
                <a:xfrm>
                  <a:off x="407400" y="2610640"/>
                  <a:ext cx="62892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A43876C6-3003-1887-7536-7A6695A1091E}"/>
                    </a:ext>
                  </a:extLst>
                </p14:cNvPr>
                <p14:cNvContentPartPr/>
                <p14:nvPr/>
              </p14:nvContentPartPr>
              <p14:xfrm>
                <a:off x="749040" y="3035800"/>
                <a:ext cx="542160" cy="60120"/>
              </p14:xfrm>
            </p:contentPart>
          </mc:Choice>
          <mc:Fallback xmlns="">
            <p:pic>
              <p:nvPicPr>
                <p:cNvPr id="15" name="Ink 14">
                  <a:extLst>
                    <a:ext uri="{FF2B5EF4-FFF2-40B4-BE49-F238E27FC236}">
                      <a16:creationId xmlns:a16="http://schemas.microsoft.com/office/drawing/2014/main" id="{A43876C6-3003-1887-7536-7A6695A1091E}"/>
                    </a:ext>
                  </a:extLst>
                </p:cNvPr>
                <p:cNvPicPr/>
                <p:nvPr/>
              </p:nvPicPr>
              <p:blipFill>
                <a:blip r:embed="rId9"/>
                <a:stretch>
                  <a:fillRect/>
                </a:stretch>
              </p:blipFill>
              <p:spPr>
                <a:xfrm>
                  <a:off x="731400" y="3017800"/>
                  <a:ext cx="57780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358278E2-BB1F-C5FD-D2D9-DAE546AF257C}"/>
                    </a:ext>
                  </a:extLst>
                </p14:cNvPr>
                <p14:cNvContentPartPr/>
                <p14:nvPr/>
              </p14:nvContentPartPr>
              <p14:xfrm>
                <a:off x="1413960" y="2570320"/>
                <a:ext cx="488520" cy="879120"/>
              </p14:xfrm>
            </p:contentPart>
          </mc:Choice>
          <mc:Fallback xmlns="">
            <p:pic>
              <p:nvPicPr>
                <p:cNvPr id="17" name="Ink 16">
                  <a:extLst>
                    <a:ext uri="{FF2B5EF4-FFF2-40B4-BE49-F238E27FC236}">
                      <a16:creationId xmlns:a16="http://schemas.microsoft.com/office/drawing/2014/main" id="{358278E2-BB1F-C5FD-D2D9-DAE546AF257C}"/>
                    </a:ext>
                  </a:extLst>
                </p:cNvPr>
                <p:cNvPicPr/>
                <p:nvPr/>
              </p:nvPicPr>
              <p:blipFill>
                <a:blip r:embed="rId11"/>
                <a:stretch>
                  <a:fillRect/>
                </a:stretch>
              </p:blipFill>
              <p:spPr>
                <a:xfrm>
                  <a:off x="1396320" y="2552680"/>
                  <a:ext cx="524160" cy="914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BB9D6D51-2DC8-D2B7-5B58-74F874E4D93A}"/>
                    </a:ext>
                  </a:extLst>
                </p14:cNvPr>
                <p14:cNvContentPartPr/>
                <p14:nvPr/>
              </p14:nvContentPartPr>
              <p14:xfrm>
                <a:off x="2187240" y="2657080"/>
                <a:ext cx="452520" cy="459360"/>
              </p14:xfrm>
            </p:contentPart>
          </mc:Choice>
          <mc:Fallback xmlns="">
            <p:pic>
              <p:nvPicPr>
                <p:cNvPr id="18" name="Ink 17">
                  <a:extLst>
                    <a:ext uri="{FF2B5EF4-FFF2-40B4-BE49-F238E27FC236}">
                      <a16:creationId xmlns:a16="http://schemas.microsoft.com/office/drawing/2014/main" id="{BB9D6D51-2DC8-D2B7-5B58-74F874E4D93A}"/>
                    </a:ext>
                  </a:extLst>
                </p:cNvPr>
                <p:cNvPicPr/>
                <p:nvPr/>
              </p:nvPicPr>
              <p:blipFill>
                <a:blip r:embed="rId13"/>
                <a:stretch>
                  <a:fillRect/>
                </a:stretch>
              </p:blipFill>
              <p:spPr>
                <a:xfrm>
                  <a:off x="2169600" y="2639440"/>
                  <a:ext cx="488160" cy="495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8501DE29-BCFB-4EEA-198F-308E56C0BCE0}"/>
                    </a:ext>
                  </a:extLst>
                </p14:cNvPr>
                <p14:cNvContentPartPr/>
                <p14:nvPr/>
              </p14:nvContentPartPr>
              <p14:xfrm>
                <a:off x="2424480" y="2952280"/>
                <a:ext cx="41400" cy="504000"/>
              </p14:xfrm>
            </p:contentPart>
          </mc:Choice>
          <mc:Fallback xmlns="">
            <p:pic>
              <p:nvPicPr>
                <p:cNvPr id="19" name="Ink 18">
                  <a:extLst>
                    <a:ext uri="{FF2B5EF4-FFF2-40B4-BE49-F238E27FC236}">
                      <a16:creationId xmlns:a16="http://schemas.microsoft.com/office/drawing/2014/main" id="{8501DE29-BCFB-4EEA-198F-308E56C0BCE0}"/>
                    </a:ext>
                  </a:extLst>
                </p:cNvPr>
                <p:cNvPicPr/>
                <p:nvPr/>
              </p:nvPicPr>
              <p:blipFill>
                <a:blip r:embed="rId15"/>
                <a:stretch>
                  <a:fillRect/>
                </a:stretch>
              </p:blipFill>
              <p:spPr>
                <a:xfrm>
                  <a:off x="2406840" y="2934640"/>
                  <a:ext cx="77040" cy="539640"/>
                </a:xfrm>
                <a:prstGeom prst="rect">
                  <a:avLst/>
                </a:prstGeom>
              </p:spPr>
            </p:pic>
          </mc:Fallback>
        </mc:AlternateContent>
      </p:grpSp>
      <p:grpSp>
        <p:nvGrpSpPr>
          <p:cNvPr id="46" name="Group 45">
            <a:extLst>
              <a:ext uri="{FF2B5EF4-FFF2-40B4-BE49-F238E27FC236}">
                <a16:creationId xmlns:a16="http://schemas.microsoft.com/office/drawing/2014/main" id="{2636C0E9-F3BF-9DEF-5A8C-62D84EF47F7C}"/>
              </a:ext>
            </a:extLst>
          </p:cNvPr>
          <p:cNvGrpSpPr/>
          <p:nvPr/>
        </p:nvGrpSpPr>
        <p:grpSpPr>
          <a:xfrm>
            <a:off x="3860280" y="2945874"/>
            <a:ext cx="43920" cy="508320"/>
            <a:chOff x="3860280" y="2945874"/>
            <a:chExt cx="43920" cy="508320"/>
          </a:xfrm>
        </p:grpSpPr>
        <mc:AlternateContent xmlns:mc="http://schemas.openxmlformats.org/markup-compatibility/2006" xmlns:p14="http://schemas.microsoft.com/office/powerpoint/2010/main">
          <mc:Choice Requires="p14">
            <p:contentPart p14:bwMode="auto" r:id="rId16">
              <p14:nvContentPartPr>
                <p14:cNvPr id="38" name="Ink 37">
                  <a:extLst>
                    <a:ext uri="{FF2B5EF4-FFF2-40B4-BE49-F238E27FC236}">
                      <a16:creationId xmlns:a16="http://schemas.microsoft.com/office/drawing/2014/main" id="{5EF1B096-6132-C020-6324-3EE7CBBD7543}"/>
                    </a:ext>
                  </a:extLst>
                </p14:cNvPr>
                <p14:cNvContentPartPr/>
                <p14:nvPr/>
              </p14:nvContentPartPr>
              <p14:xfrm>
                <a:off x="3860280" y="2945874"/>
                <a:ext cx="360" cy="360"/>
              </p14:xfrm>
            </p:contentPart>
          </mc:Choice>
          <mc:Fallback xmlns="">
            <p:pic>
              <p:nvPicPr>
                <p:cNvPr id="38" name="Ink 37">
                  <a:extLst>
                    <a:ext uri="{FF2B5EF4-FFF2-40B4-BE49-F238E27FC236}">
                      <a16:creationId xmlns:a16="http://schemas.microsoft.com/office/drawing/2014/main" id="{5EF1B096-6132-C020-6324-3EE7CBBD7543}"/>
                    </a:ext>
                  </a:extLst>
                </p:cNvPr>
                <p:cNvPicPr/>
                <p:nvPr/>
              </p:nvPicPr>
              <p:blipFill>
                <a:blip r:embed="rId17"/>
                <a:stretch>
                  <a:fillRect/>
                </a:stretch>
              </p:blipFill>
              <p:spPr>
                <a:xfrm>
                  <a:off x="3842640" y="292823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9" name="Ink 38">
                  <a:extLst>
                    <a:ext uri="{FF2B5EF4-FFF2-40B4-BE49-F238E27FC236}">
                      <a16:creationId xmlns:a16="http://schemas.microsoft.com/office/drawing/2014/main" id="{ABB199A4-446F-7C96-72F8-FBAF6D02B79F}"/>
                    </a:ext>
                  </a:extLst>
                </p14:cNvPr>
                <p14:cNvContentPartPr/>
                <p14:nvPr/>
              </p14:nvContentPartPr>
              <p14:xfrm>
                <a:off x="3874680" y="3192834"/>
                <a:ext cx="360" cy="360"/>
              </p14:xfrm>
            </p:contentPart>
          </mc:Choice>
          <mc:Fallback xmlns="">
            <p:pic>
              <p:nvPicPr>
                <p:cNvPr id="39" name="Ink 38">
                  <a:extLst>
                    <a:ext uri="{FF2B5EF4-FFF2-40B4-BE49-F238E27FC236}">
                      <a16:creationId xmlns:a16="http://schemas.microsoft.com/office/drawing/2014/main" id="{ABB199A4-446F-7C96-72F8-FBAF6D02B79F}"/>
                    </a:ext>
                  </a:extLst>
                </p:cNvPr>
                <p:cNvPicPr/>
                <p:nvPr/>
              </p:nvPicPr>
              <p:blipFill>
                <a:blip r:embed="rId17"/>
                <a:stretch>
                  <a:fillRect/>
                </a:stretch>
              </p:blipFill>
              <p:spPr>
                <a:xfrm>
                  <a:off x="3856680" y="317483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5" name="Ink 44">
                  <a:extLst>
                    <a:ext uri="{FF2B5EF4-FFF2-40B4-BE49-F238E27FC236}">
                      <a16:creationId xmlns:a16="http://schemas.microsoft.com/office/drawing/2014/main" id="{F3A46AF8-0C3C-E27B-948A-86A1500515F8}"/>
                    </a:ext>
                  </a:extLst>
                </p14:cNvPr>
                <p14:cNvContentPartPr/>
                <p14:nvPr/>
              </p14:nvContentPartPr>
              <p14:xfrm>
                <a:off x="3903840" y="3453834"/>
                <a:ext cx="360" cy="360"/>
              </p14:xfrm>
            </p:contentPart>
          </mc:Choice>
          <mc:Fallback xmlns="">
            <p:pic>
              <p:nvPicPr>
                <p:cNvPr id="45" name="Ink 44">
                  <a:extLst>
                    <a:ext uri="{FF2B5EF4-FFF2-40B4-BE49-F238E27FC236}">
                      <a16:creationId xmlns:a16="http://schemas.microsoft.com/office/drawing/2014/main" id="{F3A46AF8-0C3C-E27B-948A-86A1500515F8}"/>
                    </a:ext>
                  </a:extLst>
                </p:cNvPr>
                <p:cNvPicPr/>
                <p:nvPr/>
              </p:nvPicPr>
              <p:blipFill>
                <a:blip r:embed="rId17"/>
                <a:stretch>
                  <a:fillRect/>
                </a:stretch>
              </p:blipFill>
              <p:spPr>
                <a:xfrm>
                  <a:off x="3885840" y="3436194"/>
                  <a:ext cx="36000" cy="3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47" name="Ink 46">
                <a:extLst>
                  <a:ext uri="{FF2B5EF4-FFF2-40B4-BE49-F238E27FC236}">
                    <a16:creationId xmlns:a16="http://schemas.microsoft.com/office/drawing/2014/main" id="{7A037B9C-EC62-AFBB-378E-018EC6A5D2F4}"/>
                  </a:ext>
                </a:extLst>
              </p14:cNvPr>
              <p14:cNvContentPartPr/>
              <p14:nvPr/>
            </p14:nvContentPartPr>
            <p14:xfrm>
              <a:off x="14252400" y="-973086"/>
              <a:ext cx="360" cy="360"/>
            </p14:xfrm>
          </p:contentPart>
        </mc:Choice>
        <mc:Fallback xmlns="">
          <p:pic>
            <p:nvPicPr>
              <p:cNvPr id="47" name="Ink 46">
                <a:extLst>
                  <a:ext uri="{FF2B5EF4-FFF2-40B4-BE49-F238E27FC236}">
                    <a16:creationId xmlns:a16="http://schemas.microsoft.com/office/drawing/2014/main" id="{7A037B9C-EC62-AFBB-378E-018EC6A5D2F4}"/>
                  </a:ext>
                </a:extLst>
              </p:cNvPr>
              <p:cNvPicPr/>
              <p:nvPr/>
            </p:nvPicPr>
            <p:blipFill>
              <a:blip r:embed="rId17"/>
              <a:stretch>
                <a:fillRect/>
              </a:stretch>
            </p:blipFill>
            <p:spPr>
              <a:xfrm>
                <a:off x="14234760" y="-99072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8" name="Ink 47">
                <a:extLst>
                  <a:ext uri="{FF2B5EF4-FFF2-40B4-BE49-F238E27FC236}">
                    <a16:creationId xmlns:a16="http://schemas.microsoft.com/office/drawing/2014/main" id="{E88485BD-6294-ADC6-0373-0D90BB1C6134}"/>
                  </a:ext>
                </a:extLst>
              </p14:cNvPr>
              <p14:cNvContentPartPr/>
              <p14:nvPr/>
            </p14:nvContentPartPr>
            <p14:xfrm>
              <a:off x="13715280" y="4862154"/>
              <a:ext cx="360" cy="360"/>
            </p14:xfrm>
          </p:contentPart>
        </mc:Choice>
        <mc:Fallback xmlns="">
          <p:pic>
            <p:nvPicPr>
              <p:cNvPr id="48" name="Ink 47">
                <a:extLst>
                  <a:ext uri="{FF2B5EF4-FFF2-40B4-BE49-F238E27FC236}">
                    <a16:creationId xmlns:a16="http://schemas.microsoft.com/office/drawing/2014/main" id="{E88485BD-6294-ADC6-0373-0D90BB1C6134}"/>
                  </a:ext>
                </a:extLst>
              </p:cNvPr>
              <p:cNvPicPr/>
              <p:nvPr/>
            </p:nvPicPr>
            <p:blipFill>
              <a:blip r:embed="rId17"/>
              <a:stretch>
                <a:fillRect/>
              </a:stretch>
            </p:blipFill>
            <p:spPr>
              <a:xfrm>
                <a:off x="13697640" y="4844154"/>
                <a:ext cx="36000" cy="36000"/>
              </a:xfrm>
              <a:prstGeom prst="rect">
                <a:avLst/>
              </a:prstGeom>
            </p:spPr>
          </p:pic>
        </mc:Fallback>
      </mc:AlternateContent>
    </p:spTree>
    <p:extLst>
      <p:ext uri="{BB962C8B-B14F-4D97-AF65-F5344CB8AC3E}">
        <p14:creationId xmlns:p14="http://schemas.microsoft.com/office/powerpoint/2010/main" val="2822569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1D14-9DD7-78CD-F87A-EF8EE69B5FBB}"/>
              </a:ext>
            </a:extLst>
          </p:cNvPr>
          <p:cNvSpPr>
            <a:spLocks noGrp="1"/>
          </p:cNvSpPr>
          <p:nvPr>
            <p:ph type="title"/>
          </p:nvPr>
        </p:nvSpPr>
        <p:spPr/>
        <p:txBody>
          <a:bodyPr/>
          <a:lstStyle/>
          <a:p>
            <a:endParaRPr lang="en-GB"/>
          </a:p>
        </p:txBody>
      </p:sp>
      <p:sp>
        <p:nvSpPr>
          <p:cNvPr id="7" name="Content Placeholder 6">
            <a:extLst>
              <a:ext uri="{FF2B5EF4-FFF2-40B4-BE49-F238E27FC236}">
                <a16:creationId xmlns:a16="http://schemas.microsoft.com/office/drawing/2014/main" id="{6411162B-AB04-CF41-210C-271F8D183B15}"/>
              </a:ext>
            </a:extLst>
          </p:cNvPr>
          <p:cNvSpPr>
            <a:spLocks noGrp="1"/>
          </p:cNvSpPr>
          <p:nvPr>
            <p:ph idx="1"/>
          </p:nvPr>
        </p:nvSpPr>
        <p:spPr/>
        <p:txBody>
          <a:bodyPr/>
          <a:lstStyle/>
          <a:p>
            <a:endParaRPr lang="en-GB"/>
          </a:p>
        </p:txBody>
      </p:sp>
      <p:pic>
        <p:nvPicPr>
          <p:cNvPr id="8" name="Content Placeholder 4">
            <a:extLst>
              <a:ext uri="{FF2B5EF4-FFF2-40B4-BE49-F238E27FC236}">
                <a16:creationId xmlns:a16="http://schemas.microsoft.com/office/drawing/2014/main" id="{A915F89F-24E1-EDE3-E5C2-BC3EDF5431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98246" y="182562"/>
            <a:ext cx="13390246" cy="6492874"/>
          </a:xfrm>
          <a:prstGeom prst="rect">
            <a:avLst/>
          </a:prstGeom>
        </p:spPr>
      </p:pic>
      <p:cxnSp>
        <p:nvCxnSpPr>
          <p:cNvPr id="10" name="Straight Arrow Connector 9">
            <a:extLst>
              <a:ext uri="{FF2B5EF4-FFF2-40B4-BE49-F238E27FC236}">
                <a16:creationId xmlns:a16="http://schemas.microsoft.com/office/drawing/2014/main" id="{A31C2CF2-20C5-C1B8-49CB-7AB2CE4DF536}"/>
              </a:ext>
            </a:extLst>
          </p:cNvPr>
          <p:cNvCxnSpPr>
            <a:cxnSpLocks/>
          </p:cNvCxnSpPr>
          <p:nvPr/>
        </p:nvCxnSpPr>
        <p:spPr>
          <a:xfrm flipH="1">
            <a:off x="6832600" y="1825625"/>
            <a:ext cx="2730500" cy="119697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195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19960-87E8-2782-2E68-D10A278C463F}"/>
              </a:ext>
            </a:extLst>
          </p:cNvPr>
          <p:cNvSpPr>
            <a:spLocks noGrp="1"/>
          </p:cNvSpPr>
          <p:nvPr>
            <p:ph type="title"/>
          </p:nvPr>
        </p:nvSpPr>
        <p:spPr/>
        <p:txBody>
          <a:bodyPr/>
          <a:lstStyle/>
          <a:p>
            <a:endParaRPr lang="en-GB"/>
          </a:p>
        </p:txBody>
      </p:sp>
      <p:sp>
        <p:nvSpPr>
          <p:cNvPr id="7" name="Content Placeholder 6">
            <a:extLst>
              <a:ext uri="{FF2B5EF4-FFF2-40B4-BE49-F238E27FC236}">
                <a16:creationId xmlns:a16="http://schemas.microsoft.com/office/drawing/2014/main" id="{56BDAC6C-FCB0-B987-A163-107A0D2A9E22}"/>
              </a:ext>
            </a:extLst>
          </p:cNvPr>
          <p:cNvSpPr>
            <a:spLocks noGrp="1"/>
          </p:cNvSpPr>
          <p:nvPr>
            <p:ph idx="1"/>
          </p:nvPr>
        </p:nvSpPr>
        <p:spPr/>
        <p:txBody>
          <a:bodyPr/>
          <a:lstStyle/>
          <a:p>
            <a:endParaRPr lang="en-GB"/>
          </a:p>
        </p:txBody>
      </p:sp>
      <p:pic>
        <p:nvPicPr>
          <p:cNvPr id="8" name="Content Placeholder 4">
            <a:extLst>
              <a:ext uri="{FF2B5EF4-FFF2-40B4-BE49-F238E27FC236}">
                <a16:creationId xmlns:a16="http://schemas.microsoft.com/office/drawing/2014/main" id="{76799E14-FECB-91B8-3FC6-95CD9BB1A7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458" y="38100"/>
            <a:ext cx="13392000" cy="6493725"/>
          </a:xfrm>
          <a:prstGeom prst="rect">
            <a:avLst/>
          </a:prstGeom>
        </p:spPr>
      </p:pic>
      <p:cxnSp>
        <p:nvCxnSpPr>
          <p:cNvPr id="9" name="Straight Arrow Connector 8">
            <a:extLst>
              <a:ext uri="{FF2B5EF4-FFF2-40B4-BE49-F238E27FC236}">
                <a16:creationId xmlns:a16="http://schemas.microsoft.com/office/drawing/2014/main" id="{27D4506E-85FA-8763-DD4E-180BB49725C6}"/>
              </a:ext>
            </a:extLst>
          </p:cNvPr>
          <p:cNvCxnSpPr>
            <a:cxnSpLocks/>
          </p:cNvCxnSpPr>
          <p:nvPr/>
        </p:nvCxnSpPr>
        <p:spPr>
          <a:xfrm flipH="1" flipV="1">
            <a:off x="8937171" y="3588657"/>
            <a:ext cx="1440543" cy="159294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14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B583-3CA9-A7B5-7E6A-80B44D69632B}"/>
              </a:ext>
            </a:extLst>
          </p:cNvPr>
          <p:cNvSpPr>
            <a:spLocks noGrp="1"/>
          </p:cNvSpPr>
          <p:nvPr>
            <p:ph type="title"/>
          </p:nvPr>
        </p:nvSpPr>
        <p:spPr>
          <a:xfrm>
            <a:off x="838200" y="212951"/>
            <a:ext cx="10515600" cy="1325563"/>
          </a:xfrm>
        </p:spPr>
        <p:txBody>
          <a:bodyPr/>
          <a:lstStyle/>
          <a:p>
            <a:pPr algn="ctr"/>
            <a:r>
              <a:rPr lang="en-GB" dirty="0">
                <a:solidFill>
                  <a:srgbClr val="AFABAB"/>
                </a:solidFill>
                <a:latin typeface="Consolas" panose="020B0609020204030204" pitchFamily="49" charset="0"/>
              </a:rPr>
              <a:t>The Foundation</a:t>
            </a:r>
          </a:p>
        </p:txBody>
      </p:sp>
      <p:sp>
        <p:nvSpPr>
          <p:cNvPr id="3" name="Content Placeholder 2">
            <a:extLst>
              <a:ext uri="{FF2B5EF4-FFF2-40B4-BE49-F238E27FC236}">
                <a16:creationId xmlns:a16="http://schemas.microsoft.com/office/drawing/2014/main" id="{E2976441-BB5A-9D30-E8B3-0FE2E7F4D58D}"/>
              </a:ext>
            </a:extLst>
          </p:cNvPr>
          <p:cNvSpPr>
            <a:spLocks noGrp="1"/>
          </p:cNvSpPr>
          <p:nvPr>
            <p:ph idx="1"/>
          </p:nvPr>
        </p:nvSpPr>
        <p:spPr>
          <a:xfrm>
            <a:off x="838200" y="1538514"/>
            <a:ext cx="10515600" cy="4954361"/>
          </a:xfrm>
        </p:spPr>
        <p:txBody>
          <a:bodyPr>
            <a:normAutofit fontScale="92500"/>
          </a:bodyPr>
          <a:lstStyle/>
          <a:p>
            <a:pPr algn="ctr"/>
            <a:r>
              <a:rPr lang="en-GB" dirty="0">
                <a:solidFill>
                  <a:srgbClr val="AFABAB"/>
                </a:solidFill>
                <a:latin typeface="Consolas" panose="020B0609020204030204" pitchFamily="49" charset="0"/>
              </a:rPr>
              <a:t>AI is an extremely powerful tool that is exponentially growing, the aim is to utilise AI within the healthcare environment, providing better healthcare outcomes by:</a:t>
            </a:r>
          </a:p>
          <a:p>
            <a:pPr marL="0" indent="0" algn="ctr">
              <a:buNone/>
            </a:pPr>
            <a:r>
              <a:rPr lang="en-GB" dirty="0">
                <a:solidFill>
                  <a:srgbClr val="AFABAB"/>
                </a:solidFill>
                <a:latin typeface="Consolas" panose="020B0609020204030204" pitchFamily="49" charset="0"/>
              </a:rPr>
              <a:t>	- Spotting issues early </a:t>
            </a:r>
          </a:p>
          <a:p>
            <a:pPr marL="0" indent="0" algn="ctr">
              <a:buNone/>
            </a:pPr>
            <a:r>
              <a:rPr lang="en-GB" dirty="0">
                <a:solidFill>
                  <a:srgbClr val="AFABAB"/>
                </a:solidFill>
                <a:latin typeface="Consolas" panose="020B0609020204030204" pitchFamily="49" charset="0"/>
              </a:rPr>
              <a:t>	- Saving hospitals time and resources</a:t>
            </a:r>
          </a:p>
          <a:p>
            <a:pPr marL="0" indent="0" algn="ctr">
              <a:buNone/>
            </a:pPr>
            <a:r>
              <a:rPr lang="en-GB" dirty="0">
                <a:solidFill>
                  <a:srgbClr val="AFABAB"/>
                </a:solidFill>
                <a:latin typeface="Consolas" panose="020B0609020204030204" pitchFamily="49" charset="0"/>
              </a:rPr>
              <a:t>	- Providing more accurate diagnoses </a:t>
            </a:r>
          </a:p>
          <a:p>
            <a:pPr algn="ctr"/>
            <a:r>
              <a:rPr lang="en-GB" dirty="0">
                <a:solidFill>
                  <a:srgbClr val="AFABAB"/>
                </a:solidFill>
                <a:latin typeface="Consolas" panose="020B0609020204030204" pitchFamily="49" charset="0"/>
              </a:rPr>
              <a:t>The purpose of my research to gain a deeper knowledge understanding of neural networks by building one from scratch, developing my model step-by-step to the point where it can be applied to medical imagery, in this case brain tumour detections</a:t>
            </a:r>
          </a:p>
          <a:p>
            <a:endParaRPr lang="en-GB" dirty="0">
              <a:solidFill>
                <a:srgbClr val="AFABAB"/>
              </a:solidFill>
              <a:latin typeface="Consolas" panose="020B0609020204030204" pitchFamily="49" charset="0"/>
            </a:endParaRPr>
          </a:p>
        </p:txBody>
      </p:sp>
    </p:spTree>
    <p:extLst>
      <p:ext uri="{BB962C8B-B14F-4D97-AF65-F5344CB8AC3E}">
        <p14:creationId xmlns:p14="http://schemas.microsoft.com/office/powerpoint/2010/main" val="2348457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F45E2A7-30E6-4337-728F-50A5E4E5FEC6}"/>
              </a:ext>
            </a:extLst>
          </p:cNvPr>
          <p:cNvPicPr>
            <a:picLocks noGrp="1" noChangeAspect="1"/>
          </p:cNvPicPr>
          <p:nvPr>
            <p:ph idx="1"/>
          </p:nvPr>
        </p:nvPicPr>
        <p:blipFill rotWithShape="1">
          <a:blip r:embed="rId2"/>
          <a:srcRect r="5294"/>
          <a:stretch/>
        </p:blipFill>
        <p:spPr>
          <a:xfrm>
            <a:off x="6976691" y="403422"/>
            <a:ext cx="5078270" cy="6051153"/>
          </a:xfrm>
        </p:spPr>
      </p:pic>
      <p:pic>
        <p:nvPicPr>
          <p:cNvPr id="5" name="Picture 4">
            <a:extLst>
              <a:ext uri="{FF2B5EF4-FFF2-40B4-BE49-F238E27FC236}">
                <a16:creationId xmlns:a16="http://schemas.microsoft.com/office/drawing/2014/main" id="{81546872-BBC3-E3CE-DDDB-8D744C6EBB26}"/>
              </a:ext>
            </a:extLst>
          </p:cNvPr>
          <p:cNvPicPr>
            <a:picLocks noChangeAspect="1"/>
          </p:cNvPicPr>
          <p:nvPr/>
        </p:nvPicPr>
        <p:blipFill rotWithShape="1">
          <a:blip r:embed="rId3"/>
          <a:srcRect t="1479" b="2098"/>
          <a:stretch/>
        </p:blipFill>
        <p:spPr>
          <a:xfrm>
            <a:off x="240019" y="3428999"/>
            <a:ext cx="6736672" cy="2188936"/>
          </a:xfrm>
          <a:prstGeom prst="rect">
            <a:avLst/>
          </a:prstGeom>
        </p:spPr>
      </p:pic>
      <p:sp>
        <p:nvSpPr>
          <p:cNvPr id="9" name="Title 1">
            <a:extLst>
              <a:ext uri="{FF2B5EF4-FFF2-40B4-BE49-F238E27FC236}">
                <a16:creationId xmlns:a16="http://schemas.microsoft.com/office/drawing/2014/main" id="{D4734CC9-2E03-A913-C03A-FB392C540970}"/>
              </a:ext>
            </a:extLst>
          </p:cNvPr>
          <p:cNvSpPr txBox="1">
            <a:spLocks/>
          </p:cNvSpPr>
          <p:nvPr/>
        </p:nvSpPr>
        <p:spPr>
          <a:xfrm>
            <a:off x="473921" y="1016981"/>
            <a:ext cx="5585567" cy="15300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dirty="0">
                <a:solidFill>
                  <a:schemeClr val="bg2">
                    <a:lumMod val="75000"/>
                  </a:schemeClr>
                </a:solidFill>
                <a:latin typeface="Consolas" panose="020B0609020204030204" pitchFamily="49" charset="0"/>
              </a:rPr>
              <a:t>Shape Classification results</a:t>
            </a:r>
          </a:p>
        </p:txBody>
      </p:sp>
      <p:sp>
        <p:nvSpPr>
          <p:cNvPr id="10" name="Content Placeholder 2">
            <a:extLst>
              <a:ext uri="{FF2B5EF4-FFF2-40B4-BE49-F238E27FC236}">
                <a16:creationId xmlns:a16="http://schemas.microsoft.com/office/drawing/2014/main" id="{B183244B-36A1-7990-14DC-F0B2126DA1E8}"/>
              </a:ext>
            </a:extLst>
          </p:cNvPr>
          <p:cNvSpPr txBox="1">
            <a:spLocks/>
          </p:cNvSpPr>
          <p:nvPr/>
        </p:nvSpPr>
        <p:spPr>
          <a:xfrm>
            <a:off x="404285" y="6204402"/>
            <a:ext cx="6572406" cy="500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800" dirty="0">
                <a:solidFill>
                  <a:srgbClr val="C00000"/>
                </a:solidFill>
                <a:latin typeface="Consolas" panose="020B0609020204030204" pitchFamily="49" charset="0"/>
              </a:rPr>
              <a:t>*</a:t>
            </a:r>
            <a:r>
              <a:rPr lang="en-GB" sz="1800" dirty="0">
                <a:solidFill>
                  <a:schemeClr val="bg2">
                    <a:lumMod val="75000"/>
                  </a:schemeClr>
                </a:solidFill>
                <a:latin typeface="Consolas" panose="020B0609020204030204" pitchFamily="49" charset="0"/>
              </a:rPr>
              <a:t>Label of 0 refers to non-circle, 1 to a circle</a:t>
            </a:r>
          </a:p>
        </p:txBody>
      </p:sp>
      <p:sp>
        <p:nvSpPr>
          <p:cNvPr id="11" name="Content Placeholder 2">
            <a:extLst>
              <a:ext uri="{FF2B5EF4-FFF2-40B4-BE49-F238E27FC236}">
                <a16:creationId xmlns:a16="http://schemas.microsoft.com/office/drawing/2014/main" id="{291EDBEF-BFDE-539E-45B0-FE519E78EF2E}"/>
              </a:ext>
            </a:extLst>
          </p:cNvPr>
          <p:cNvSpPr txBox="1">
            <a:spLocks/>
          </p:cNvSpPr>
          <p:nvPr/>
        </p:nvSpPr>
        <p:spPr>
          <a:xfrm>
            <a:off x="8197597" y="1016981"/>
            <a:ext cx="2636458" cy="500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dirty="0">
                <a:solidFill>
                  <a:srgbClr val="C00000"/>
                </a:solidFill>
                <a:latin typeface="Consolas" panose="020B0609020204030204" pitchFamily="49" charset="0"/>
              </a:rPr>
              <a:t>*</a:t>
            </a:r>
          </a:p>
        </p:txBody>
      </p:sp>
    </p:spTree>
    <p:extLst>
      <p:ext uri="{BB962C8B-B14F-4D97-AF65-F5344CB8AC3E}">
        <p14:creationId xmlns:p14="http://schemas.microsoft.com/office/powerpoint/2010/main" val="325946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A024AA-A17F-A7E0-C5BE-3E05F811935F}"/>
              </a:ext>
            </a:extLst>
          </p:cNvPr>
          <p:cNvSpPr txBox="1">
            <a:spLocks/>
          </p:cNvSpPr>
          <p:nvPr/>
        </p:nvSpPr>
        <p:spPr>
          <a:xfrm>
            <a:off x="1117601" y="233210"/>
            <a:ext cx="9739086" cy="15300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5400" dirty="0">
                <a:solidFill>
                  <a:srgbClr val="AFABAB"/>
                </a:solidFill>
                <a:latin typeface="Consolas" panose="020B0609020204030204" pitchFamily="49" charset="0"/>
              </a:rPr>
              <a:t>Health Care Application</a:t>
            </a:r>
          </a:p>
        </p:txBody>
      </p:sp>
      <p:sp>
        <p:nvSpPr>
          <p:cNvPr id="5" name="Content Placeholder 2">
            <a:extLst>
              <a:ext uri="{FF2B5EF4-FFF2-40B4-BE49-F238E27FC236}">
                <a16:creationId xmlns:a16="http://schemas.microsoft.com/office/drawing/2014/main" id="{6B08F13D-4103-2BF3-427F-2AC0D667D884}"/>
              </a:ext>
            </a:extLst>
          </p:cNvPr>
          <p:cNvSpPr>
            <a:spLocks noGrp="1"/>
          </p:cNvSpPr>
          <p:nvPr>
            <p:ph idx="1"/>
          </p:nvPr>
        </p:nvSpPr>
        <p:spPr>
          <a:xfrm>
            <a:off x="838200" y="1825625"/>
            <a:ext cx="10515600" cy="4351338"/>
          </a:xfrm>
        </p:spPr>
        <p:txBody>
          <a:bodyPr/>
          <a:lstStyle/>
          <a:p>
            <a:r>
              <a:rPr lang="en-GB" sz="4000" dirty="0">
                <a:solidFill>
                  <a:srgbClr val="AFABAB"/>
                </a:solidFill>
                <a:latin typeface="Consolas" panose="020B0609020204030204" pitchFamily="49" charset="0"/>
              </a:rPr>
              <a:t>X-ray Images</a:t>
            </a:r>
          </a:p>
          <a:p>
            <a:r>
              <a:rPr lang="en-GB" sz="4000" dirty="0">
                <a:solidFill>
                  <a:srgbClr val="AFABAB"/>
                </a:solidFill>
                <a:latin typeface="Consolas" panose="020B0609020204030204" pitchFamily="49" charset="0"/>
              </a:rPr>
              <a:t>Retinal Fundas Images</a:t>
            </a:r>
          </a:p>
          <a:p>
            <a:r>
              <a:rPr lang="en-GB" sz="4000" dirty="0">
                <a:solidFill>
                  <a:srgbClr val="AFABAB"/>
                </a:solidFill>
                <a:latin typeface="Consolas" panose="020B0609020204030204" pitchFamily="49" charset="0"/>
              </a:rPr>
              <a:t>Optical Coherence Tomography (OCT)</a:t>
            </a:r>
          </a:p>
          <a:p>
            <a:r>
              <a:rPr lang="en-GB" sz="4000" dirty="0">
                <a:solidFill>
                  <a:srgbClr val="AFABAB"/>
                </a:solidFill>
                <a:latin typeface="Consolas" panose="020B0609020204030204" pitchFamily="49" charset="0"/>
              </a:rPr>
              <a:t>Skin lesion Images</a:t>
            </a:r>
          </a:p>
          <a:p>
            <a:pPr marL="0" indent="0">
              <a:buNone/>
            </a:pPr>
            <a:endParaRPr lang="en-GB" dirty="0">
              <a:solidFill>
                <a:srgbClr val="F0F0F0"/>
              </a:solidFill>
              <a:latin typeface="Consolas" panose="020B0609020204030204" pitchFamily="49" charset="0"/>
            </a:endParaRPr>
          </a:p>
        </p:txBody>
      </p:sp>
      <p:sp>
        <p:nvSpPr>
          <p:cNvPr id="8" name="Content Placeholder 2">
            <a:extLst>
              <a:ext uri="{FF2B5EF4-FFF2-40B4-BE49-F238E27FC236}">
                <a16:creationId xmlns:a16="http://schemas.microsoft.com/office/drawing/2014/main" id="{67FB83AF-DBE1-3999-A86D-45AA32D4886F}"/>
              </a:ext>
            </a:extLst>
          </p:cNvPr>
          <p:cNvSpPr txBox="1">
            <a:spLocks/>
          </p:cNvSpPr>
          <p:nvPr/>
        </p:nvSpPr>
        <p:spPr>
          <a:xfrm>
            <a:off x="838200" y="4507177"/>
            <a:ext cx="10515600" cy="1342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4000" dirty="0">
                <a:solidFill>
                  <a:srgbClr val="92D050"/>
                </a:solidFill>
                <a:latin typeface="Consolas" panose="020B0609020204030204" pitchFamily="49" charset="0"/>
              </a:rPr>
              <a:t>MRI Scan Images</a:t>
            </a:r>
          </a:p>
          <a:p>
            <a:endParaRPr lang="en-GB" dirty="0">
              <a:solidFill>
                <a:srgbClr val="F0F0F0"/>
              </a:solidFill>
              <a:latin typeface="Consolas" panose="020B0609020204030204" pitchFamily="49" charset="0"/>
            </a:endParaRPr>
          </a:p>
        </p:txBody>
      </p:sp>
    </p:spTree>
    <p:extLst>
      <p:ext uri="{BB962C8B-B14F-4D97-AF65-F5344CB8AC3E}">
        <p14:creationId xmlns:p14="http://schemas.microsoft.com/office/powerpoint/2010/main" val="356199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50550-AB7A-B09C-E91A-43707A5DB624}"/>
              </a:ext>
            </a:extLst>
          </p:cNvPr>
          <p:cNvSpPr>
            <a:spLocks noGrp="1"/>
          </p:cNvSpPr>
          <p:nvPr>
            <p:ph type="title"/>
          </p:nvPr>
        </p:nvSpPr>
        <p:spPr>
          <a:xfrm>
            <a:off x="838200" y="212951"/>
            <a:ext cx="10515600" cy="1325563"/>
          </a:xfrm>
        </p:spPr>
        <p:txBody>
          <a:bodyPr/>
          <a:lstStyle/>
          <a:p>
            <a:pPr algn="ctr"/>
            <a:r>
              <a:rPr lang="en-GB" dirty="0">
                <a:solidFill>
                  <a:srgbClr val="AFABAB"/>
                </a:solidFill>
                <a:latin typeface="Consolas" panose="020B0609020204030204" pitchFamily="49" charset="0"/>
              </a:rPr>
              <a:t>Brain Tumour Detection</a:t>
            </a:r>
          </a:p>
        </p:txBody>
      </p:sp>
      <p:sp>
        <p:nvSpPr>
          <p:cNvPr id="3" name="Content Placeholder 2">
            <a:extLst>
              <a:ext uri="{FF2B5EF4-FFF2-40B4-BE49-F238E27FC236}">
                <a16:creationId xmlns:a16="http://schemas.microsoft.com/office/drawing/2014/main" id="{384A3F77-DB17-8121-6824-16FA33E883C6}"/>
              </a:ext>
            </a:extLst>
          </p:cNvPr>
          <p:cNvSpPr>
            <a:spLocks noGrp="1"/>
          </p:cNvSpPr>
          <p:nvPr>
            <p:ph idx="1"/>
          </p:nvPr>
        </p:nvSpPr>
        <p:spPr>
          <a:xfrm>
            <a:off x="838200" y="1436915"/>
            <a:ext cx="10515600" cy="5208134"/>
          </a:xfrm>
        </p:spPr>
        <p:txBody>
          <a:bodyPr>
            <a:normAutofit/>
          </a:bodyPr>
          <a:lstStyle/>
          <a:p>
            <a:r>
              <a:rPr lang="en-GB" b="0" i="0" dirty="0">
                <a:solidFill>
                  <a:srgbClr val="AFABAB"/>
                </a:solidFill>
                <a:effectLst/>
                <a:latin typeface="Consolas" panose="020B0609020204030204" pitchFamily="49" charset="0"/>
              </a:rPr>
              <a:t>Early detection and classification of brain tumours is an important research domain in the field of medical imaging</a:t>
            </a:r>
          </a:p>
          <a:p>
            <a:r>
              <a:rPr lang="en-GB" dirty="0">
                <a:solidFill>
                  <a:srgbClr val="AFABAB"/>
                </a:solidFill>
                <a:latin typeface="Consolas" panose="020B0609020204030204" pitchFamily="49" charset="0"/>
              </a:rPr>
              <a:t>Increasing volume and complexity of medical data requires a more efficient may to locate the tumours, saving the doctors time and allowing for  relocation of the hospitals’ resources </a:t>
            </a:r>
          </a:p>
          <a:p>
            <a:r>
              <a:rPr lang="en-GB" b="0" i="0" dirty="0">
                <a:solidFill>
                  <a:srgbClr val="AFABAB"/>
                </a:solidFill>
                <a:effectLst/>
                <a:latin typeface="Consolas" panose="020B0609020204030204" pitchFamily="49" charset="0"/>
              </a:rPr>
              <a:t>Prone to human error; missing or misdiagnosing tumours can be extremely costly for the patient</a:t>
            </a:r>
            <a:endParaRPr lang="en-GB" dirty="0">
              <a:solidFill>
                <a:srgbClr val="AFABAB"/>
              </a:solidFill>
              <a:latin typeface="Consolas" panose="020B0609020204030204" pitchFamily="49" charset="0"/>
            </a:endParaRPr>
          </a:p>
          <a:p>
            <a:r>
              <a:rPr lang="en-GB" b="0" i="0" dirty="0">
                <a:solidFill>
                  <a:srgbClr val="AFABAB"/>
                </a:solidFill>
                <a:effectLst/>
                <a:latin typeface="Consolas" panose="020B0609020204030204" pitchFamily="49" charset="0"/>
              </a:rPr>
              <a:t>Sensitivity of the model can be adjusted to try and catch edge cases or harder to spot cases</a:t>
            </a:r>
          </a:p>
          <a:p>
            <a:endParaRPr lang="en-GB" b="0" i="0" dirty="0">
              <a:solidFill>
                <a:srgbClr val="AFABAB"/>
              </a:solidFill>
              <a:effectLst/>
              <a:latin typeface="Consolas" panose="020B0609020204030204" pitchFamily="49" charset="0"/>
            </a:endParaRPr>
          </a:p>
          <a:p>
            <a:endParaRPr lang="en-GB" dirty="0"/>
          </a:p>
        </p:txBody>
      </p:sp>
    </p:spTree>
    <p:extLst>
      <p:ext uri="{BB962C8B-B14F-4D97-AF65-F5344CB8AC3E}">
        <p14:creationId xmlns:p14="http://schemas.microsoft.com/office/powerpoint/2010/main" val="1406732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9A7C-87F5-BB07-9D51-D329D85BD956}"/>
              </a:ext>
            </a:extLst>
          </p:cNvPr>
          <p:cNvSpPr>
            <a:spLocks noGrp="1"/>
          </p:cNvSpPr>
          <p:nvPr>
            <p:ph type="title"/>
          </p:nvPr>
        </p:nvSpPr>
        <p:spPr>
          <a:xfrm>
            <a:off x="662443" y="147410"/>
            <a:ext cx="5433557" cy="2392589"/>
          </a:xfrm>
        </p:spPr>
        <p:txBody>
          <a:bodyPr/>
          <a:lstStyle/>
          <a:p>
            <a:pPr algn="ctr"/>
            <a:r>
              <a:rPr lang="en-GB" dirty="0">
                <a:solidFill>
                  <a:srgbClr val="AFABAB"/>
                </a:solidFill>
                <a:latin typeface="Consolas" panose="020B0609020204030204" pitchFamily="49" charset="0"/>
              </a:rPr>
              <a:t>Applying Previous Model</a:t>
            </a:r>
          </a:p>
        </p:txBody>
      </p:sp>
      <p:pic>
        <p:nvPicPr>
          <p:cNvPr id="2050" name="Picture 2">
            <a:extLst>
              <a:ext uri="{FF2B5EF4-FFF2-40B4-BE49-F238E27FC236}">
                <a16:creationId xmlns:a16="http://schemas.microsoft.com/office/drawing/2014/main" id="{2DAE1313-D4C8-BE38-A461-FF4AAE94C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8787" y="0"/>
            <a:ext cx="5383213"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E277BA8-C5F6-AB2A-348F-7A4412ABFAFD}"/>
              </a:ext>
            </a:extLst>
          </p:cNvPr>
          <p:cNvSpPr>
            <a:spLocks noGrp="1"/>
          </p:cNvSpPr>
          <p:nvPr>
            <p:ph idx="1"/>
          </p:nvPr>
        </p:nvSpPr>
        <p:spPr>
          <a:xfrm>
            <a:off x="402771" y="2359252"/>
            <a:ext cx="6215743" cy="4351338"/>
          </a:xfrm>
        </p:spPr>
        <p:txBody>
          <a:bodyPr/>
          <a:lstStyle/>
          <a:p>
            <a:pPr marL="0" indent="0">
              <a:buNone/>
            </a:pPr>
            <a:r>
              <a:rPr lang="en-GB" dirty="0">
                <a:solidFill>
                  <a:srgbClr val="AFABAB"/>
                </a:solidFill>
                <a:latin typeface="Consolas" panose="020B0609020204030204" pitchFamily="49" charset="0"/>
              </a:rPr>
              <a:t>Brain tumours are essentially a collection/mass of abnormal cells within the brain.</a:t>
            </a:r>
          </a:p>
          <a:p>
            <a:pPr marL="0" indent="0">
              <a:buNone/>
            </a:pPr>
            <a:endParaRPr lang="en-GB" dirty="0">
              <a:solidFill>
                <a:srgbClr val="AFABAB"/>
              </a:solidFill>
              <a:latin typeface="Consolas" panose="020B0609020204030204" pitchFamily="49" charset="0"/>
            </a:endParaRPr>
          </a:p>
          <a:p>
            <a:pPr marL="0" indent="0">
              <a:buNone/>
            </a:pPr>
            <a:r>
              <a:rPr lang="en-GB" dirty="0">
                <a:solidFill>
                  <a:srgbClr val="AFABAB"/>
                </a:solidFill>
                <a:latin typeface="Consolas" panose="020B0609020204030204" pitchFamily="49" charset="0"/>
              </a:rPr>
              <a:t>The Model should be able to detect the contour and outlines of the tumours using the same theory applied to the shape classification</a:t>
            </a:r>
          </a:p>
        </p:txBody>
      </p:sp>
    </p:spTree>
    <p:extLst>
      <p:ext uri="{BB962C8B-B14F-4D97-AF65-F5344CB8AC3E}">
        <p14:creationId xmlns:p14="http://schemas.microsoft.com/office/powerpoint/2010/main" val="2004091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5DEF-5B93-0B18-150D-6E78B0411219}"/>
              </a:ext>
            </a:extLst>
          </p:cNvPr>
          <p:cNvSpPr>
            <a:spLocks noGrp="1"/>
          </p:cNvSpPr>
          <p:nvPr>
            <p:ph type="title"/>
          </p:nvPr>
        </p:nvSpPr>
        <p:spPr>
          <a:xfrm>
            <a:off x="838200" y="-87084"/>
            <a:ext cx="10515600" cy="1325563"/>
          </a:xfrm>
        </p:spPr>
        <p:txBody>
          <a:bodyPr/>
          <a:lstStyle/>
          <a:p>
            <a:pPr algn="ctr"/>
            <a:r>
              <a:rPr lang="en-GB" dirty="0">
                <a:solidFill>
                  <a:schemeClr val="bg2">
                    <a:lumMod val="75000"/>
                  </a:schemeClr>
                </a:solidFill>
                <a:latin typeface="Consolas" panose="020B0609020204030204" pitchFamily="49" charset="0"/>
              </a:rPr>
              <a:t>Brain Tumour MRI Dataset</a:t>
            </a:r>
          </a:p>
        </p:txBody>
      </p:sp>
      <p:sp>
        <p:nvSpPr>
          <p:cNvPr id="3" name="Content Placeholder 2">
            <a:extLst>
              <a:ext uri="{FF2B5EF4-FFF2-40B4-BE49-F238E27FC236}">
                <a16:creationId xmlns:a16="http://schemas.microsoft.com/office/drawing/2014/main" id="{897F8B8E-DB7B-0CFF-ACAA-C4F69012311E}"/>
              </a:ext>
            </a:extLst>
          </p:cNvPr>
          <p:cNvSpPr>
            <a:spLocks noGrp="1"/>
          </p:cNvSpPr>
          <p:nvPr>
            <p:ph idx="1"/>
          </p:nvPr>
        </p:nvSpPr>
        <p:spPr>
          <a:xfrm>
            <a:off x="838200" y="1175657"/>
            <a:ext cx="10515600" cy="6037944"/>
          </a:xfrm>
        </p:spPr>
        <p:txBody>
          <a:bodyPr>
            <a:normAutofit/>
          </a:bodyPr>
          <a:lstStyle/>
          <a:p>
            <a:pPr algn="just"/>
            <a:r>
              <a:rPr lang="en-GB" sz="2400" dirty="0">
                <a:solidFill>
                  <a:schemeClr val="bg2">
                    <a:lumMod val="75000"/>
                  </a:schemeClr>
                </a:solidFill>
                <a:latin typeface="Consolas" panose="020B0609020204030204" pitchFamily="49" charset="0"/>
              </a:rPr>
              <a:t>Combination of the following 3 datasets:</a:t>
            </a:r>
          </a:p>
          <a:p>
            <a:pPr marL="0" indent="0" algn="just">
              <a:buNone/>
            </a:pPr>
            <a:r>
              <a:rPr lang="en-GB" sz="2400" dirty="0">
                <a:solidFill>
                  <a:schemeClr val="bg2">
                    <a:lumMod val="75000"/>
                  </a:schemeClr>
                </a:solidFill>
                <a:latin typeface="Consolas" panose="020B0609020204030204" pitchFamily="49" charset="0"/>
              </a:rPr>
              <a:t>	- SARTAJ dataset </a:t>
            </a:r>
          </a:p>
          <a:p>
            <a:pPr marL="0" indent="0" algn="just">
              <a:buNone/>
            </a:pPr>
            <a:r>
              <a:rPr lang="en-GB" sz="2400" dirty="0">
                <a:solidFill>
                  <a:schemeClr val="bg2">
                    <a:lumMod val="75000"/>
                  </a:schemeClr>
                </a:solidFill>
                <a:latin typeface="Consolas" panose="020B0609020204030204" pitchFamily="49" charset="0"/>
              </a:rPr>
              <a:t>	- </a:t>
            </a:r>
            <a:r>
              <a:rPr lang="en-GB" sz="2400" dirty="0" err="1">
                <a:solidFill>
                  <a:schemeClr val="bg2">
                    <a:lumMod val="75000"/>
                  </a:schemeClr>
                </a:solidFill>
                <a:latin typeface="Consolas" panose="020B0609020204030204" pitchFamily="49" charset="0"/>
              </a:rPr>
              <a:t>figshare</a:t>
            </a:r>
            <a:r>
              <a:rPr lang="en-GB" sz="2400" dirty="0">
                <a:solidFill>
                  <a:schemeClr val="bg2">
                    <a:lumMod val="75000"/>
                  </a:schemeClr>
                </a:solidFill>
                <a:latin typeface="Consolas" panose="020B0609020204030204" pitchFamily="49" charset="0"/>
              </a:rPr>
              <a:t> </a:t>
            </a:r>
          </a:p>
          <a:p>
            <a:pPr marL="0" indent="0" algn="just">
              <a:buNone/>
            </a:pPr>
            <a:r>
              <a:rPr lang="en-GB" sz="2400" dirty="0">
                <a:solidFill>
                  <a:schemeClr val="bg2">
                    <a:lumMod val="75000"/>
                  </a:schemeClr>
                </a:solidFill>
                <a:latin typeface="Consolas" panose="020B0609020204030204" pitchFamily="49" charset="0"/>
              </a:rPr>
              <a:t>	- Br35H</a:t>
            </a:r>
          </a:p>
          <a:p>
            <a:pPr algn="just"/>
            <a:r>
              <a:rPr lang="en-GB" sz="2400" dirty="0">
                <a:solidFill>
                  <a:schemeClr val="bg2">
                    <a:lumMod val="75000"/>
                  </a:schemeClr>
                </a:solidFill>
                <a:latin typeface="Consolas" panose="020B0609020204030204" pitchFamily="49" charset="0"/>
              </a:rPr>
              <a:t>Contains 7023 images of human brain MRI images</a:t>
            </a:r>
          </a:p>
          <a:p>
            <a:pPr algn="just"/>
            <a:r>
              <a:rPr lang="en-GB" sz="2400" dirty="0">
                <a:solidFill>
                  <a:schemeClr val="bg2">
                    <a:lumMod val="75000"/>
                  </a:schemeClr>
                </a:solidFill>
                <a:latin typeface="Consolas" panose="020B0609020204030204" pitchFamily="49" charset="0"/>
              </a:rPr>
              <a:t>Separated into the following 4 classes: </a:t>
            </a:r>
          </a:p>
          <a:p>
            <a:pPr marL="0" indent="0" algn="just">
              <a:buNone/>
            </a:pPr>
            <a:r>
              <a:rPr lang="en-GB" sz="2400" dirty="0">
                <a:solidFill>
                  <a:schemeClr val="bg2">
                    <a:lumMod val="75000"/>
                  </a:schemeClr>
                </a:solidFill>
                <a:latin typeface="Consolas" panose="020B0609020204030204" pitchFamily="49" charset="0"/>
              </a:rPr>
              <a:t>	- Glioma</a:t>
            </a:r>
          </a:p>
          <a:p>
            <a:pPr marL="0" indent="0" algn="just">
              <a:buNone/>
            </a:pPr>
            <a:r>
              <a:rPr lang="en-GB" sz="2400" dirty="0">
                <a:solidFill>
                  <a:schemeClr val="bg2">
                    <a:lumMod val="75000"/>
                  </a:schemeClr>
                </a:solidFill>
                <a:latin typeface="Consolas" panose="020B0609020204030204" pitchFamily="49" charset="0"/>
              </a:rPr>
              <a:t>	- Meningioma</a:t>
            </a:r>
          </a:p>
          <a:p>
            <a:pPr marL="0" indent="0" algn="just">
              <a:buNone/>
            </a:pPr>
            <a:r>
              <a:rPr lang="en-GB" sz="2400" dirty="0">
                <a:solidFill>
                  <a:schemeClr val="bg2">
                    <a:lumMod val="75000"/>
                  </a:schemeClr>
                </a:solidFill>
                <a:latin typeface="Consolas" panose="020B0609020204030204" pitchFamily="49" charset="0"/>
              </a:rPr>
              <a:t>	- Pituitary</a:t>
            </a:r>
          </a:p>
          <a:p>
            <a:pPr marL="0" indent="0" algn="just">
              <a:buNone/>
            </a:pPr>
            <a:r>
              <a:rPr lang="en-GB" sz="2400" dirty="0">
                <a:solidFill>
                  <a:schemeClr val="bg2">
                    <a:lumMod val="75000"/>
                  </a:schemeClr>
                </a:solidFill>
                <a:latin typeface="Consolas" panose="020B0609020204030204" pitchFamily="49" charset="0"/>
              </a:rPr>
              <a:t>	- No tumour</a:t>
            </a:r>
          </a:p>
          <a:p>
            <a:pPr algn="just"/>
            <a:r>
              <a:rPr lang="en-GB" sz="2400" dirty="0">
                <a:solidFill>
                  <a:schemeClr val="bg2">
                    <a:lumMod val="75000"/>
                  </a:schemeClr>
                </a:solidFill>
                <a:latin typeface="Consolas" panose="020B0609020204030204" pitchFamily="49" charset="0"/>
              </a:rPr>
              <a:t>For this research, all types of tumours are grouped as the focus is to detect the presence of a tumour, not the type</a:t>
            </a:r>
          </a:p>
          <a:p>
            <a:pPr marL="0" indent="0">
              <a:buNone/>
            </a:pPr>
            <a:r>
              <a:rPr lang="en-GB" sz="2400" dirty="0">
                <a:solidFill>
                  <a:schemeClr val="bg2">
                    <a:lumMod val="75000"/>
                  </a:schemeClr>
                </a:solidFill>
                <a:latin typeface="Consolas" panose="020B0609020204030204" pitchFamily="49" charset="0"/>
              </a:rPr>
              <a:t>	</a:t>
            </a:r>
          </a:p>
          <a:p>
            <a:pPr marL="0" indent="0">
              <a:buNone/>
            </a:pPr>
            <a:endParaRPr lang="en-GB" dirty="0">
              <a:solidFill>
                <a:schemeClr val="bg2">
                  <a:lumMod val="75000"/>
                </a:schemeClr>
              </a:solidFill>
              <a:latin typeface="Consolas" panose="020B0609020204030204" pitchFamily="49" charset="0"/>
            </a:endParaRPr>
          </a:p>
          <a:p>
            <a:endParaRPr lang="en-GB" dirty="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val="782254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FDA0-61B8-8C33-DBA1-DFF3F6197F48}"/>
              </a:ext>
            </a:extLst>
          </p:cNvPr>
          <p:cNvSpPr>
            <a:spLocks noGrp="1"/>
          </p:cNvSpPr>
          <p:nvPr>
            <p:ph type="title"/>
          </p:nvPr>
        </p:nvSpPr>
        <p:spPr/>
        <p:txBody>
          <a:bodyPr/>
          <a:lstStyle/>
          <a:p>
            <a:pPr algn="ctr"/>
            <a:r>
              <a:rPr lang="en-GB" dirty="0">
                <a:solidFill>
                  <a:srgbClr val="AFABAB"/>
                </a:solidFill>
                <a:latin typeface="Consolas" panose="020B0609020204030204" pitchFamily="49" charset="0"/>
              </a:rPr>
              <a:t>Data Preprocessing</a:t>
            </a:r>
          </a:p>
        </p:txBody>
      </p:sp>
      <p:sp>
        <p:nvSpPr>
          <p:cNvPr id="3" name="Content Placeholder 2">
            <a:extLst>
              <a:ext uri="{FF2B5EF4-FFF2-40B4-BE49-F238E27FC236}">
                <a16:creationId xmlns:a16="http://schemas.microsoft.com/office/drawing/2014/main" id="{806B1E78-AD42-F8FC-6EF4-3E557E156527}"/>
              </a:ext>
            </a:extLst>
          </p:cNvPr>
          <p:cNvSpPr>
            <a:spLocks noGrp="1"/>
          </p:cNvSpPr>
          <p:nvPr>
            <p:ph idx="1"/>
          </p:nvPr>
        </p:nvSpPr>
        <p:spPr/>
        <p:txBody>
          <a:bodyPr/>
          <a:lstStyle/>
          <a:p>
            <a:r>
              <a:rPr lang="en-GB" sz="4000" dirty="0">
                <a:solidFill>
                  <a:srgbClr val="AFABAB"/>
                </a:solidFill>
                <a:latin typeface="Consolas" panose="020B0609020204030204" pitchFamily="49" charset="0"/>
              </a:rPr>
              <a:t>All images scaled to 128x128</a:t>
            </a:r>
          </a:p>
          <a:p>
            <a:r>
              <a:rPr lang="en-GB" sz="4000" dirty="0">
                <a:solidFill>
                  <a:srgbClr val="AFABAB"/>
                </a:solidFill>
                <a:latin typeface="Consolas" panose="020B0609020204030204" pitchFamily="49" charset="0"/>
              </a:rPr>
              <a:t>Colours converted to grayscale</a:t>
            </a:r>
          </a:p>
          <a:p>
            <a:r>
              <a:rPr lang="en-GB" sz="4000" dirty="0">
                <a:solidFill>
                  <a:srgbClr val="AFABAB"/>
                </a:solidFill>
                <a:latin typeface="Consolas" panose="020B0609020204030204" pitchFamily="49" charset="0"/>
              </a:rPr>
              <a:t>Colour values scaled between 0 and 1</a:t>
            </a:r>
          </a:p>
          <a:p>
            <a:r>
              <a:rPr lang="en-GB" sz="4000" dirty="0">
                <a:solidFill>
                  <a:srgbClr val="AFABAB"/>
                </a:solidFill>
                <a:latin typeface="Consolas" panose="020B0609020204030204" pitchFamily="49" charset="0"/>
              </a:rPr>
              <a:t>Number of input nodes adjusted to the image size</a:t>
            </a:r>
          </a:p>
          <a:p>
            <a:pPr marL="0" indent="0">
              <a:buNone/>
            </a:pPr>
            <a:r>
              <a:rPr lang="en-GB" sz="4000" dirty="0">
                <a:solidFill>
                  <a:srgbClr val="AFABAB"/>
                </a:solidFill>
                <a:latin typeface="Consolas" panose="020B0609020204030204" pitchFamily="49" charset="0"/>
              </a:rPr>
              <a:t>	128 x 128 = 16384 input nodes</a:t>
            </a:r>
          </a:p>
          <a:p>
            <a:pPr marL="0" indent="0">
              <a:buNone/>
            </a:pPr>
            <a:endParaRPr lang="en-GB" dirty="0"/>
          </a:p>
        </p:txBody>
      </p:sp>
    </p:spTree>
    <p:extLst>
      <p:ext uri="{BB962C8B-B14F-4D97-AF65-F5344CB8AC3E}">
        <p14:creationId xmlns:p14="http://schemas.microsoft.com/office/powerpoint/2010/main" val="1665768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4734CC9-2E03-A913-C03A-FB392C540970}"/>
              </a:ext>
            </a:extLst>
          </p:cNvPr>
          <p:cNvSpPr txBox="1">
            <a:spLocks/>
          </p:cNvSpPr>
          <p:nvPr/>
        </p:nvSpPr>
        <p:spPr>
          <a:xfrm>
            <a:off x="174172" y="174567"/>
            <a:ext cx="4746172" cy="25686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dirty="0">
                <a:solidFill>
                  <a:schemeClr val="bg2">
                    <a:lumMod val="75000"/>
                  </a:schemeClr>
                </a:solidFill>
                <a:latin typeface="Consolas" panose="020B0609020204030204" pitchFamily="49" charset="0"/>
              </a:rPr>
              <a:t>Brain Tumour presence results</a:t>
            </a:r>
          </a:p>
        </p:txBody>
      </p:sp>
      <p:pic>
        <p:nvPicPr>
          <p:cNvPr id="4" name="Picture 3">
            <a:extLst>
              <a:ext uri="{FF2B5EF4-FFF2-40B4-BE49-F238E27FC236}">
                <a16:creationId xmlns:a16="http://schemas.microsoft.com/office/drawing/2014/main" id="{0147750C-BC63-C532-5730-C2B6E14BA6CB}"/>
              </a:ext>
            </a:extLst>
          </p:cNvPr>
          <p:cNvPicPr>
            <a:picLocks noChangeAspect="1"/>
          </p:cNvPicPr>
          <p:nvPr/>
        </p:nvPicPr>
        <p:blipFill>
          <a:blip r:embed="rId2"/>
          <a:stretch>
            <a:fillRect/>
          </a:stretch>
        </p:blipFill>
        <p:spPr>
          <a:xfrm>
            <a:off x="5506045" y="201909"/>
            <a:ext cx="6685955" cy="6572634"/>
          </a:xfrm>
          <a:prstGeom prst="rect">
            <a:avLst/>
          </a:prstGeom>
        </p:spPr>
      </p:pic>
      <p:sp>
        <p:nvSpPr>
          <p:cNvPr id="6" name="Content Placeholder 2">
            <a:extLst>
              <a:ext uri="{FF2B5EF4-FFF2-40B4-BE49-F238E27FC236}">
                <a16:creationId xmlns:a16="http://schemas.microsoft.com/office/drawing/2014/main" id="{BA0F4B1F-4ACE-8DEC-A7E9-26611D11F432}"/>
              </a:ext>
            </a:extLst>
          </p:cNvPr>
          <p:cNvSpPr txBox="1">
            <a:spLocks/>
          </p:cNvSpPr>
          <p:nvPr/>
        </p:nvSpPr>
        <p:spPr>
          <a:xfrm>
            <a:off x="292851" y="3222171"/>
            <a:ext cx="5033891" cy="34612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chemeClr val="bg2">
                    <a:lumMod val="75000"/>
                  </a:schemeClr>
                </a:solidFill>
                <a:latin typeface="Consolas" panose="020B0609020204030204" pitchFamily="49" charset="0"/>
              </a:rPr>
              <a:t>Results after 10 epochs*</a:t>
            </a:r>
          </a:p>
          <a:p>
            <a:pPr marL="0" indent="0">
              <a:buNone/>
            </a:pPr>
            <a:endParaRPr lang="en-GB" dirty="0">
              <a:solidFill>
                <a:schemeClr val="bg2">
                  <a:lumMod val="75000"/>
                </a:schemeClr>
              </a:solidFill>
              <a:latin typeface="Consolas" panose="020B0609020204030204" pitchFamily="49" charset="0"/>
            </a:endParaRPr>
          </a:p>
          <a:p>
            <a:pPr marL="0" indent="0">
              <a:buNone/>
            </a:pPr>
            <a:r>
              <a:rPr lang="en-GB" dirty="0">
                <a:solidFill>
                  <a:schemeClr val="bg2">
                    <a:lumMod val="75000"/>
                  </a:schemeClr>
                </a:solidFill>
                <a:latin typeface="Consolas" panose="020B0609020204030204" pitchFamily="49" charset="0"/>
              </a:rPr>
              <a:t>Given enough time and resources, the model could be left running to improve the accuracy of the model </a:t>
            </a:r>
          </a:p>
          <a:p>
            <a:pPr marL="0" indent="0">
              <a:buNone/>
            </a:pPr>
            <a:endParaRPr lang="en-GB" sz="1800" dirty="0">
              <a:solidFill>
                <a:schemeClr val="bg2">
                  <a:lumMod val="75000"/>
                </a:schemeClr>
              </a:solidFill>
              <a:latin typeface="Consolas" panose="020B0609020204030204" pitchFamily="49" charset="0"/>
            </a:endParaRPr>
          </a:p>
          <a:p>
            <a:pPr marL="0" indent="0">
              <a:buNone/>
            </a:pPr>
            <a:r>
              <a:rPr lang="en-GB" sz="1800" dirty="0">
                <a:solidFill>
                  <a:schemeClr val="bg2">
                    <a:lumMod val="75000"/>
                  </a:schemeClr>
                </a:solidFill>
                <a:latin typeface="Consolas" panose="020B0609020204030204" pitchFamily="49" charset="0"/>
              </a:rPr>
              <a:t>*Runtime around 4 hours, 14gb of data</a:t>
            </a:r>
          </a:p>
        </p:txBody>
      </p:sp>
      <p:cxnSp>
        <p:nvCxnSpPr>
          <p:cNvPr id="10" name="Straight Arrow Connector 9">
            <a:extLst>
              <a:ext uri="{FF2B5EF4-FFF2-40B4-BE49-F238E27FC236}">
                <a16:creationId xmlns:a16="http://schemas.microsoft.com/office/drawing/2014/main" id="{923D55D2-B17C-2AC5-AEA2-B831E78E078A}"/>
              </a:ext>
            </a:extLst>
          </p:cNvPr>
          <p:cNvCxnSpPr>
            <a:cxnSpLocks/>
          </p:cNvCxnSpPr>
          <p:nvPr/>
        </p:nvCxnSpPr>
        <p:spPr>
          <a:xfrm flipH="1" flipV="1">
            <a:off x="9782629" y="2065826"/>
            <a:ext cx="1393371" cy="1422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15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FDA0-61B8-8C33-DBA1-DFF3F6197F48}"/>
              </a:ext>
            </a:extLst>
          </p:cNvPr>
          <p:cNvSpPr>
            <a:spLocks noGrp="1"/>
          </p:cNvSpPr>
          <p:nvPr>
            <p:ph type="title"/>
          </p:nvPr>
        </p:nvSpPr>
        <p:spPr/>
        <p:txBody>
          <a:bodyPr>
            <a:normAutofit/>
          </a:bodyPr>
          <a:lstStyle/>
          <a:p>
            <a:pPr algn="ctr"/>
            <a:r>
              <a:rPr lang="en-GB" sz="4000" dirty="0">
                <a:solidFill>
                  <a:srgbClr val="AFABAB"/>
                </a:solidFill>
                <a:latin typeface="Consolas" panose="020B0609020204030204" pitchFamily="49" charset="0"/>
              </a:rPr>
              <a:t>Clinical Trial – SRH-AI Technology</a:t>
            </a:r>
          </a:p>
        </p:txBody>
      </p:sp>
      <p:sp>
        <p:nvSpPr>
          <p:cNvPr id="3" name="Content Placeholder 2">
            <a:extLst>
              <a:ext uri="{FF2B5EF4-FFF2-40B4-BE49-F238E27FC236}">
                <a16:creationId xmlns:a16="http://schemas.microsoft.com/office/drawing/2014/main" id="{806B1E78-AD42-F8FC-6EF4-3E557E156527}"/>
              </a:ext>
            </a:extLst>
          </p:cNvPr>
          <p:cNvSpPr>
            <a:spLocks noGrp="1"/>
          </p:cNvSpPr>
          <p:nvPr>
            <p:ph idx="1"/>
          </p:nvPr>
        </p:nvSpPr>
        <p:spPr>
          <a:xfrm>
            <a:off x="838200" y="1651457"/>
            <a:ext cx="10515600" cy="5417004"/>
          </a:xfrm>
        </p:spPr>
        <p:txBody>
          <a:bodyPr>
            <a:normAutofit/>
          </a:bodyPr>
          <a:lstStyle/>
          <a:p>
            <a:r>
              <a:rPr lang="en-GB" sz="2400" dirty="0">
                <a:solidFill>
                  <a:srgbClr val="AFABAB"/>
                </a:solidFill>
                <a:latin typeface="Consolas" panose="020B0609020204030204" pitchFamily="49" charset="0"/>
              </a:rPr>
              <a:t>Study conducted by the National Cancer Institute (NCI) on the potential utilisation of AI in Brain Tumour Diagnoses</a:t>
            </a:r>
          </a:p>
          <a:p>
            <a:r>
              <a:rPr lang="en-GB" sz="2400" dirty="0">
                <a:solidFill>
                  <a:srgbClr val="AFABAB"/>
                </a:solidFill>
                <a:latin typeface="Consolas" panose="020B0609020204030204" pitchFamily="49" charset="0"/>
              </a:rPr>
              <a:t>280 patients involved in the clinical trial</a:t>
            </a:r>
          </a:p>
          <a:p>
            <a:r>
              <a:rPr lang="en-GB" sz="2400" dirty="0">
                <a:solidFill>
                  <a:srgbClr val="AFABAB"/>
                </a:solidFill>
                <a:latin typeface="Consolas" panose="020B0609020204030204" pitchFamily="49" charset="0"/>
              </a:rPr>
              <a:t>“Can accurately diagnose brain tumours in fewer than 3 minutes”, in comparison to intraoperative pathology analysis, which usually takes a significantly longer time</a:t>
            </a:r>
          </a:p>
          <a:p>
            <a:r>
              <a:rPr lang="en-GB" sz="2400" dirty="0">
                <a:solidFill>
                  <a:srgbClr val="AFABAB"/>
                </a:solidFill>
                <a:latin typeface="Consolas" panose="020B0609020204030204" pitchFamily="49" charset="0"/>
              </a:rPr>
              <a:t>Can precisely diagnose the margins between the tumour and healthy brain tissue.</a:t>
            </a:r>
          </a:p>
          <a:p>
            <a:r>
              <a:rPr lang="en-GB" sz="2400" dirty="0">
                <a:solidFill>
                  <a:srgbClr val="AFABAB"/>
                </a:solidFill>
                <a:latin typeface="Consolas" panose="020B0609020204030204" pitchFamily="49" charset="0"/>
              </a:rPr>
              <a:t>Algorithm had an accuracy of </a:t>
            </a:r>
            <a:r>
              <a:rPr lang="en-GB" sz="2400" dirty="0">
                <a:solidFill>
                  <a:srgbClr val="00B050"/>
                </a:solidFill>
                <a:latin typeface="Consolas" panose="020B0609020204030204" pitchFamily="49" charset="0"/>
              </a:rPr>
              <a:t>94.6%</a:t>
            </a:r>
            <a:r>
              <a:rPr lang="en-GB" sz="2400" dirty="0">
                <a:solidFill>
                  <a:srgbClr val="AFABAB"/>
                </a:solidFill>
                <a:latin typeface="Consolas" panose="020B0609020204030204" pitchFamily="49" charset="0"/>
              </a:rPr>
              <a:t>, whereas the pathologist-based analysis had an accuracy rate of </a:t>
            </a:r>
            <a:r>
              <a:rPr lang="en-GB" sz="2400" dirty="0">
                <a:solidFill>
                  <a:srgbClr val="00B050"/>
                </a:solidFill>
                <a:latin typeface="Consolas" panose="020B0609020204030204" pitchFamily="49" charset="0"/>
              </a:rPr>
              <a:t>93.9%</a:t>
            </a:r>
            <a:r>
              <a:rPr lang="en-GB" sz="2400" dirty="0">
                <a:solidFill>
                  <a:srgbClr val="AFABAB"/>
                </a:solidFill>
                <a:latin typeface="Consolas" panose="020B0609020204030204" pitchFamily="49" charset="0"/>
              </a:rPr>
              <a:t>.</a:t>
            </a:r>
          </a:p>
          <a:p>
            <a:r>
              <a:rPr lang="en-GB" sz="2400" dirty="0">
                <a:solidFill>
                  <a:srgbClr val="AFABAB"/>
                </a:solidFill>
                <a:latin typeface="Consolas" panose="020B0609020204030204" pitchFamily="49" charset="0"/>
              </a:rPr>
              <a:t>Concluded that a combination of AI and cross-checking by a pathologist ensures the highest diagnostic accuracy.</a:t>
            </a:r>
          </a:p>
        </p:txBody>
      </p:sp>
    </p:spTree>
    <p:extLst>
      <p:ext uri="{BB962C8B-B14F-4D97-AF65-F5344CB8AC3E}">
        <p14:creationId xmlns:p14="http://schemas.microsoft.com/office/powerpoint/2010/main" val="2935482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FDA0-61B8-8C33-DBA1-DFF3F6197F48}"/>
              </a:ext>
            </a:extLst>
          </p:cNvPr>
          <p:cNvSpPr>
            <a:spLocks noGrp="1"/>
          </p:cNvSpPr>
          <p:nvPr>
            <p:ph type="title"/>
          </p:nvPr>
        </p:nvSpPr>
        <p:spPr/>
        <p:txBody>
          <a:bodyPr>
            <a:normAutofit/>
          </a:bodyPr>
          <a:lstStyle/>
          <a:p>
            <a:pPr algn="ctr"/>
            <a:r>
              <a:rPr lang="en-GB" sz="4000" dirty="0">
                <a:solidFill>
                  <a:srgbClr val="AFABAB"/>
                </a:solidFill>
                <a:latin typeface="Consolas" panose="020B0609020204030204" pitchFamily="49" charset="0"/>
              </a:rPr>
              <a:t>MRI-based Brain Tumour Classification study</a:t>
            </a:r>
          </a:p>
        </p:txBody>
      </p:sp>
      <p:sp>
        <p:nvSpPr>
          <p:cNvPr id="3" name="Content Placeholder 2">
            <a:extLst>
              <a:ext uri="{FF2B5EF4-FFF2-40B4-BE49-F238E27FC236}">
                <a16:creationId xmlns:a16="http://schemas.microsoft.com/office/drawing/2014/main" id="{806B1E78-AD42-F8FC-6EF4-3E557E156527}"/>
              </a:ext>
            </a:extLst>
          </p:cNvPr>
          <p:cNvSpPr>
            <a:spLocks noGrp="1"/>
          </p:cNvSpPr>
          <p:nvPr>
            <p:ph idx="1"/>
          </p:nvPr>
        </p:nvSpPr>
        <p:spPr>
          <a:xfrm>
            <a:off x="838200" y="1690687"/>
            <a:ext cx="10515600" cy="5377773"/>
          </a:xfrm>
        </p:spPr>
        <p:txBody>
          <a:bodyPr>
            <a:normAutofit/>
          </a:bodyPr>
          <a:lstStyle/>
          <a:p>
            <a:r>
              <a:rPr lang="en-GB" dirty="0">
                <a:solidFill>
                  <a:srgbClr val="AFABAB"/>
                </a:solidFill>
                <a:latin typeface="Consolas" panose="020B0609020204030204" pitchFamily="49" charset="0"/>
              </a:rPr>
              <a:t>Study conducted by </a:t>
            </a:r>
            <a:r>
              <a:rPr lang="en-GB" b="0" i="1" dirty="0">
                <a:solidFill>
                  <a:srgbClr val="AFABAB"/>
                </a:solidFill>
                <a:effectLst/>
                <a:latin typeface="Consolas" panose="020B0609020204030204" pitchFamily="49" charset="0"/>
              </a:rPr>
              <a:t>Andrés et al. </a:t>
            </a:r>
            <a:r>
              <a:rPr lang="en-GB" b="0" dirty="0">
                <a:solidFill>
                  <a:srgbClr val="AFABAB"/>
                </a:solidFill>
                <a:effectLst/>
                <a:latin typeface="Consolas" panose="020B0609020204030204" pitchFamily="49" charset="0"/>
              </a:rPr>
              <a:t>focused on developing an accurate AI model to detect brain tumours, as well as diagnose the type within patients.</a:t>
            </a:r>
          </a:p>
          <a:p>
            <a:r>
              <a:rPr lang="en-GB" dirty="0">
                <a:solidFill>
                  <a:srgbClr val="AFABAB"/>
                </a:solidFill>
                <a:latin typeface="Consolas" panose="020B0609020204030204" pitchFamily="49" charset="0"/>
              </a:rPr>
              <a:t>They managed to achieve an accuracy of </a:t>
            </a:r>
            <a:r>
              <a:rPr lang="en-GB" dirty="0">
                <a:solidFill>
                  <a:srgbClr val="92D050"/>
                </a:solidFill>
                <a:latin typeface="Consolas" panose="020B0609020204030204" pitchFamily="49" charset="0"/>
              </a:rPr>
              <a:t>97% </a:t>
            </a:r>
            <a:r>
              <a:rPr lang="en-GB" dirty="0">
                <a:solidFill>
                  <a:srgbClr val="AFABAB"/>
                </a:solidFill>
                <a:latin typeface="Consolas" panose="020B0609020204030204" pitchFamily="49" charset="0"/>
              </a:rPr>
              <a:t>for the classification of meningioma, glioma, pituitary-type, and </a:t>
            </a:r>
            <a:r>
              <a:rPr lang="en-GB">
                <a:solidFill>
                  <a:srgbClr val="AFABAB"/>
                </a:solidFill>
                <a:latin typeface="Consolas" panose="020B0609020204030204" pitchFamily="49" charset="0"/>
              </a:rPr>
              <a:t>no tumour.</a:t>
            </a:r>
            <a:endParaRPr lang="en-GB" dirty="0">
              <a:solidFill>
                <a:srgbClr val="AFABAB"/>
              </a:solidFill>
              <a:latin typeface="Consolas" panose="020B0609020204030204" pitchFamily="49" charset="0"/>
            </a:endParaRPr>
          </a:p>
        </p:txBody>
      </p:sp>
    </p:spTree>
    <p:extLst>
      <p:ext uri="{BB962C8B-B14F-4D97-AF65-F5344CB8AC3E}">
        <p14:creationId xmlns:p14="http://schemas.microsoft.com/office/powerpoint/2010/main" val="3230071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16B5-428C-B621-E9C3-756A2DC24520}"/>
              </a:ext>
            </a:extLst>
          </p:cNvPr>
          <p:cNvSpPr>
            <a:spLocks noGrp="1"/>
          </p:cNvSpPr>
          <p:nvPr>
            <p:ph type="title"/>
          </p:nvPr>
        </p:nvSpPr>
        <p:spPr>
          <a:xfrm>
            <a:off x="968829" y="1866333"/>
            <a:ext cx="10515600" cy="1325563"/>
          </a:xfrm>
        </p:spPr>
        <p:txBody>
          <a:bodyPr>
            <a:normAutofit/>
          </a:bodyPr>
          <a:lstStyle/>
          <a:p>
            <a:pPr algn="ctr"/>
            <a:r>
              <a:rPr lang="en-GB" sz="7200" dirty="0">
                <a:solidFill>
                  <a:srgbClr val="AFABAB"/>
                </a:solidFill>
                <a:latin typeface="Consolas" panose="020B0609020204030204" pitchFamily="49" charset="0"/>
              </a:rPr>
              <a:t>Limitations</a:t>
            </a:r>
          </a:p>
        </p:txBody>
      </p:sp>
      <p:sp>
        <p:nvSpPr>
          <p:cNvPr id="4" name="Title 1">
            <a:extLst>
              <a:ext uri="{FF2B5EF4-FFF2-40B4-BE49-F238E27FC236}">
                <a16:creationId xmlns:a16="http://schemas.microsoft.com/office/drawing/2014/main" id="{5869C604-3381-5769-6B7D-E615D396FF25}"/>
              </a:ext>
            </a:extLst>
          </p:cNvPr>
          <p:cNvSpPr txBox="1">
            <a:spLocks/>
          </p:cNvSpPr>
          <p:nvPr/>
        </p:nvSpPr>
        <p:spPr>
          <a:xfrm>
            <a:off x="838200"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dirty="0">
                <a:solidFill>
                  <a:schemeClr val="bg2">
                    <a:lumMod val="75000"/>
                  </a:schemeClr>
                </a:solidFill>
                <a:latin typeface="Consolas" panose="020B0609020204030204" pitchFamily="49" charset="0"/>
              </a:rPr>
              <a:t>Brain Tumour MRI Dataset</a:t>
            </a:r>
          </a:p>
        </p:txBody>
      </p:sp>
    </p:spTree>
    <p:extLst>
      <p:ext uri="{BB962C8B-B14F-4D97-AF65-F5344CB8AC3E}">
        <p14:creationId xmlns:p14="http://schemas.microsoft.com/office/powerpoint/2010/main" val="241058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70F7-27CA-310C-4897-251C3B6E6236}"/>
              </a:ext>
            </a:extLst>
          </p:cNvPr>
          <p:cNvSpPr>
            <a:spLocks noGrp="1"/>
          </p:cNvSpPr>
          <p:nvPr>
            <p:ph type="title"/>
          </p:nvPr>
        </p:nvSpPr>
        <p:spPr/>
        <p:txBody>
          <a:bodyPr>
            <a:normAutofit fontScale="90000"/>
          </a:bodyPr>
          <a:lstStyle/>
          <a:p>
            <a:pPr algn="ctr"/>
            <a:r>
              <a:rPr lang="en-GB" sz="6000" dirty="0">
                <a:solidFill>
                  <a:srgbClr val="AFABAB"/>
                </a:solidFill>
                <a:latin typeface="Consolas" panose="020B0609020204030204" pitchFamily="49" charset="0"/>
              </a:rPr>
              <a:t>Perceptron</a:t>
            </a:r>
            <a:br>
              <a:rPr lang="en-GB" dirty="0">
                <a:solidFill>
                  <a:srgbClr val="F0F0F0"/>
                </a:solidFill>
              </a:rPr>
            </a:br>
            <a:endParaRPr lang="en-GB" dirty="0">
              <a:solidFill>
                <a:srgbClr val="F0F0F0"/>
              </a:solidFill>
            </a:endParaRPr>
          </a:p>
        </p:txBody>
      </p:sp>
      <p:sp>
        <p:nvSpPr>
          <p:cNvPr id="3" name="Content Placeholder 2">
            <a:extLst>
              <a:ext uri="{FF2B5EF4-FFF2-40B4-BE49-F238E27FC236}">
                <a16:creationId xmlns:a16="http://schemas.microsoft.com/office/drawing/2014/main" id="{F88CFF09-5176-FDE6-2446-C39129AE924A}"/>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37BFFA06-1F6A-3F58-4B6A-29A53A19C90F}"/>
              </a:ext>
            </a:extLst>
          </p:cNvPr>
          <p:cNvPicPr>
            <a:picLocks noChangeAspect="1"/>
          </p:cNvPicPr>
          <p:nvPr/>
        </p:nvPicPr>
        <p:blipFill>
          <a:blip r:embed="rId2"/>
          <a:stretch>
            <a:fillRect/>
          </a:stretch>
        </p:blipFill>
        <p:spPr>
          <a:xfrm>
            <a:off x="1654628" y="1269896"/>
            <a:ext cx="8882743" cy="5222979"/>
          </a:xfrm>
          <a:prstGeom prst="rect">
            <a:avLst/>
          </a:prstGeom>
        </p:spPr>
      </p:pic>
    </p:spTree>
    <p:extLst>
      <p:ext uri="{BB962C8B-B14F-4D97-AF65-F5344CB8AC3E}">
        <p14:creationId xmlns:p14="http://schemas.microsoft.com/office/powerpoint/2010/main" val="4083158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45EC-4A3A-02CC-79F0-BAF4E9C4A02C}"/>
              </a:ext>
            </a:extLst>
          </p:cNvPr>
          <p:cNvSpPr>
            <a:spLocks noGrp="1"/>
          </p:cNvSpPr>
          <p:nvPr>
            <p:ph type="title"/>
          </p:nvPr>
        </p:nvSpPr>
        <p:spPr/>
        <p:txBody>
          <a:bodyPr/>
          <a:lstStyle/>
          <a:p>
            <a:pPr algn="ctr"/>
            <a:r>
              <a:rPr lang="en-GB" dirty="0"/>
              <a:t>Limitations </a:t>
            </a:r>
          </a:p>
        </p:txBody>
      </p:sp>
      <p:pic>
        <p:nvPicPr>
          <p:cNvPr id="7" name="Picture 6" descr="A mri of a brain&#10;&#10;Description automatically generated">
            <a:extLst>
              <a:ext uri="{FF2B5EF4-FFF2-40B4-BE49-F238E27FC236}">
                <a16:creationId xmlns:a16="http://schemas.microsoft.com/office/drawing/2014/main" id="{08B34516-1448-8C99-FC54-E50BA12BD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31037"/>
            <a:ext cx="4351338" cy="3526963"/>
          </a:xfrm>
          <a:prstGeom prst="rect">
            <a:avLst/>
          </a:prstGeom>
        </p:spPr>
      </p:pic>
      <p:pic>
        <p:nvPicPr>
          <p:cNvPr id="9" name="Picture 8" descr="A close-up of a brain scan&#10;&#10;Description automatically generated">
            <a:extLst>
              <a:ext uri="{FF2B5EF4-FFF2-40B4-BE49-F238E27FC236}">
                <a16:creationId xmlns:a16="http://schemas.microsoft.com/office/drawing/2014/main" id="{8C1DB5C0-07EA-D4A3-763A-63695738ABCC}"/>
              </a:ext>
            </a:extLst>
          </p:cNvPr>
          <p:cNvPicPr>
            <a:picLocks noChangeAspect="1"/>
          </p:cNvPicPr>
          <p:nvPr/>
        </p:nvPicPr>
        <p:blipFill rotWithShape="1">
          <a:blip r:embed="rId3">
            <a:extLst>
              <a:ext uri="{28A0092B-C50C-407E-A947-70E740481C1C}">
                <a14:useLocalDpi xmlns:a14="http://schemas.microsoft.com/office/drawing/2010/main" val="0"/>
              </a:ext>
            </a:extLst>
          </a:blip>
          <a:srcRect l="6010" b="1280"/>
          <a:stretch/>
        </p:blipFill>
        <p:spPr>
          <a:xfrm>
            <a:off x="0" y="-2985"/>
            <a:ext cx="4761025" cy="3333750"/>
          </a:xfrm>
          <a:prstGeom prst="rect">
            <a:avLst/>
          </a:prstGeom>
        </p:spPr>
      </p:pic>
      <p:pic>
        <p:nvPicPr>
          <p:cNvPr id="13" name="Picture 12" descr="A close-up of a brain scan&#10;&#10;Description automatically generated">
            <a:extLst>
              <a:ext uri="{FF2B5EF4-FFF2-40B4-BE49-F238E27FC236}">
                <a16:creationId xmlns:a16="http://schemas.microsoft.com/office/drawing/2014/main" id="{356DC4B7-E98B-2DFC-FA2C-B78A8994C5C9}"/>
              </a:ext>
            </a:extLst>
          </p:cNvPr>
          <p:cNvPicPr>
            <a:picLocks noChangeAspect="1"/>
          </p:cNvPicPr>
          <p:nvPr/>
        </p:nvPicPr>
        <p:blipFill rotWithShape="1">
          <a:blip r:embed="rId4">
            <a:extLst>
              <a:ext uri="{28A0092B-C50C-407E-A947-70E740481C1C}">
                <a14:useLocalDpi xmlns:a14="http://schemas.microsoft.com/office/drawing/2010/main" val="0"/>
              </a:ext>
            </a:extLst>
          </a:blip>
          <a:srcRect l="7980" r="6270"/>
          <a:stretch/>
        </p:blipFill>
        <p:spPr>
          <a:xfrm>
            <a:off x="4149725" y="610460"/>
            <a:ext cx="3333750" cy="2177143"/>
          </a:xfrm>
          <a:prstGeom prst="rect">
            <a:avLst/>
          </a:prstGeom>
        </p:spPr>
      </p:pic>
      <p:pic>
        <p:nvPicPr>
          <p:cNvPr id="17" name="Picture 16" descr="A close-up of a brain mri&#10;&#10;Description automatically generated">
            <a:extLst>
              <a:ext uri="{FF2B5EF4-FFF2-40B4-BE49-F238E27FC236}">
                <a16:creationId xmlns:a16="http://schemas.microsoft.com/office/drawing/2014/main" id="{63AE084E-C872-F660-E188-DED6C5C193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1338" y="3524250"/>
            <a:ext cx="3333750" cy="3333750"/>
          </a:xfrm>
          <a:prstGeom prst="rect">
            <a:avLst/>
          </a:prstGeom>
        </p:spPr>
      </p:pic>
      <p:pic>
        <p:nvPicPr>
          <p:cNvPr id="23" name="Picture 22" descr="A close-up of a brain scan&#10;&#10;Description automatically generated">
            <a:extLst>
              <a:ext uri="{FF2B5EF4-FFF2-40B4-BE49-F238E27FC236}">
                <a16:creationId xmlns:a16="http://schemas.microsoft.com/office/drawing/2014/main" id="{0B31EC6A-BA67-AB28-0E36-B2B08764AB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9668" y="4774727"/>
            <a:ext cx="1933348" cy="2091362"/>
          </a:xfrm>
          <a:prstGeom prst="rect">
            <a:avLst/>
          </a:prstGeom>
        </p:spPr>
      </p:pic>
      <p:pic>
        <p:nvPicPr>
          <p:cNvPr id="25" name="Picture 24" descr="A close-up of a brain scan&#10;&#10;Description automatically generated">
            <a:extLst>
              <a:ext uri="{FF2B5EF4-FFF2-40B4-BE49-F238E27FC236}">
                <a16:creationId xmlns:a16="http://schemas.microsoft.com/office/drawing/2014/main" id="{7AF0B193-9D2B-7BF4-87F7-AA8E770F9F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00726" y="4591050"/>
            <a:ext cx="2019300" cy="2266950"/>
          </a:xfrm>
          <a:prstGeom prst="rect">
            <a:avLst/>
          </a:prstGeom>
        </p:spPr>
      </p:pic>
      <p:pic>
        <p:nvPicPr>
          <p:cNvPr id="31" name="Picture 30" descr="A close-up of a brain&#10;&#10;Description automatically generated">
            <a:extLst>
              <a:ext uri="{FF2B5EF4-FFF2-40B4-BE49-F238E27FC236}">
                <a16:creationId xmlns:a16="http://schemas.microsoft.com/office/drawing/2014/main" id="{C51CC469-D572-8713-1FBF-C7FE9B7ADF1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83475" y="-2985"/>
            <a:ext cx="4761025" cy="4761025"/>
          </a:xfrm>
          <a:prstGeom prst="rect">
            <a:avLst/>
          </a:prstGeom>
        </p:spPr>
      </p:pic>
    </p:spTree>
    <p:extLst>
      <p:ext uri="{BB962C8B-B14F-4D97-AF65-F5344CB8AC3E}">
        <p14:creationId xmlns:p14="http://schemas.microsoft.com/office/powerpoint/2010/main" val="2086528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034A53-00F1-0231-023A-8973E7D01C0E}"/>
              </a:ext>
            </a:extLst>
          </p:cNvPr>
          <p:cNvSpPr>
            <a:spLocks noGrp="1"/>
          </p:cNvSpPr>
          <p:nvPr>
            <p:ph idx="1"/>
          </p:nvPr>
        </p:nvSpPr>
        <p:spPr>
          <a:xfrm>
            <a:off x="217714" y="174171"/>
            <a:ext cx="11669486" cy="6683829"/>
          </a:xfrm>
        </p:spPr>
        <p:txBody>
          <a:bodyPr>
            <a:normAutofit/>
          </a:bodyPr>
          <a:lstStyle/>
          <a:p>
            <a:pPr marL="0" indent="0" algn="ctr">
              <a:buNone/>
            </a:pPr>
            <a:r>
              <a:rPr lang="en-GB" sz="4000" u="sng" dirty="0">
                <a:solidFill>
                  <a:srgbClr val="AFABAB"/>
                </a:solidFill>
                <a:latin typeface="Consolas" panose="020B0609020204030204" pitchFamily="49" charset="0"/>
              </a:rPr>
              <a:t>Timely</a:t>
            </a:r>
          </a:p>
          <a:p>
            <a:pPr marL="0" indent="0" algn="ctr">
              <a:buNone/>
            </a:pPr>
            <a:r>
              <a:rPr lang="en-GB" dirty="0">
                <a:solidFill>
                  <a:srgbClr val="AFABAB"/>
                </a:solidFill>
                <a:latin typeface="Consolas" panose="020B0609020204030204" pitchFamily="49" charset="0"/>
              </a:rPr>
              <a:t>Learning time can take a long time initially, however time saved in the long run makes up for it</a:t>
            </a:r>
            <a:endParaRPr lang="en-GB" sz="3200" dirty="0">
              <a:solidFill>
                <a:srgbClr val="AFABAB"/>
              </a:solidFill>
              <a:latin typeface="Consolas" panose="020B0609020204030204" pitchFamily="49" charset="0"/>
            </a:endParaRPr>
          </a:p>
          <a:p>
            <a:pPr marL="0" indent="0" algn="ctr">
              <a:buNone/>
            </a:pPr>
            <a:r>
              <a:rPr lang="en-GB" sz="4000" u="sng" dirty="0">
                <a:solidFill>
                  <a:srgbClr val="AFABAB"/>
                </a:solidFill>
                <a:latin typeface="Consolas" panose="020B0609020204030204" pitchFamily="49" charset="0"/>
              </a:rPr>
              <a:t>Costly</a:t>
            </a:r>
          </a:p>
          <a:p>
            <a:pPr marL="0" indent="0" algn="ctr">
              <a:buNone/>
            </a:pPr>
            <a:r>
              <a:rPr lang="en-GB" dirty="0">
                <a:solidFill>
                  <a:srgbClr val="AFABAB"/>
                </a:solidFill>
                <a:latin typeface="Consolas" panose="020B0609020204030204" pitchFamily="49" charset="0"/>
              </a:rPr>
              <a:t>Due to the size of the image files, and the likely large quantity of training data required to train the model, computation costs and storage could be a considerable downside</a:t>
            </a:r>
          </a:p>
          <a:p>
            <a:pPr marL="0" indent="0" algn="ctr">
              <a:buNone/>
            </a:pPr>
            <a:r>
              <a:rPr lang="en-GB" sz="4000" u="sng" dirty="0">
                <a:solidFill>
                  <a:srgbClr val="AFABAB"/>
                </a:solidFill>
                <a:latin typeface="Consolas" panose="020B0609020204030204" pitchFamily="49" charset="0"/>
              </a:rPr>
              <a:t>Inaccuracies</a:t>
            </a:r>
          </a:p>
          <a:p>
            <a:pPr marL="0" indent="0" algn="ctr">
              <a:buNone/>
            </a:pPr>
            <a:r>
              <a:rPr lang="en-GB" dirty="0">
                <a:solidFill>
                  <a:srgbClr val="AFABAB"/>
                </a:solidFill>
                <a:latin typeface="Consolas" panose="020B0609020204030204" pitchFamily="49" charset="0"/>
              </a:rPr>
              <a:t>The varying size and perspectives of the MRI images can cause inaccuracies within model, all images are required to be the same size due to the set amount of input nodes, resulting in squashed images are used for training</a:t>
            </a:r>
          </a:p>
        </p:txBody>
      </p:sp>
    </p:spTree>
    <p:extLst>
      <p:ext uri="{BB962C8B-B14F-4D97-AF65-F5344CB8AC3E}">
        <p14:creationId xmlns:p14="http://schemas.microsoft.com/office/powerpoint/2010/main" val="1372394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64FD5-1EE5-1EAC-6B72-066CA6109286}"/>
              </a:ext>
            </a:extLst>
          </p:cNvPr>
          <p:cNvSpPr>
            <a:spLocks noGrp="1"/>
          </p:cNvSpPr>
          <p:nvPr>
            <p:ph type="title"/>
          </p:nvPr>
        </p:nvSpPr>
        <p:spPr>
          <a:xfrm>
            <a:off x="838200" y="873125"/>
            <a:ext cx="10515600" cy="5353504"/>
          </a:xfrm>
        </p:spPr>
        <p:txBody>
          <a:bodyPr/>
          <a:lstStyle/>
          <a:p>
            <a:pPr algn="ctr"/>
            <a:r>
              <a:rPr lang="en-GB" dirty="0">
                <a:solidFill>
                  <a:srgbClr val="AFABAB"/>
                </a:solidFill>
                <a:latin typeface="Consolas" panose="020B0609020204030204" pitchFamily="49" charset="0"/>
              </a:rPr>
              <a:t>Thank you for your time, any questions?</a:t>
            </a:r>
          </a:p>
        </p:txBody>
      </p:sp>
    </p:spTree>
    <p:extLst>
      <p:ext uri="{BB962C8B-B14F-4D97-AF65-F5344CB8AC3E}">
        <p14:creationId xmlns:p14="http://schemas.microsoft.com/office/powerpoint/2010/main" val="1064540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9714A-D88B-2FD9-BC79-C5E27001013F}"/>
              </a:ext>
            </a:extLst>
          </p:cNvPr>
          <p:cNvSpPr>
            <a:spLocks noGrp="1"/>
          </p:cNvSpPr>
          <p:nvPr>
            <p:ph type="title"/>
          </p:nvPr>
        </p:nvSpPr>
        <p:spPr>
          <a:xfrm>
            <a:off x="838200" y="365126"/>
            <a:ext cx="10515600" cy="694418"/>
          </a:xfrm>
        </p:spPr>
        <p:txBody>
          <a:bodyPr>
            <a:normAutofit fontScale="90000"/>
          </a:bodyPr>
          <a:lstStyle/>
          <a:p>
            <a:pPr algn="ctr"/>
            <a:r>
              <a:rPr lang="en-GB" dirty="0">
                <a:solidFill>
                  <a:srgbClr val="AFABAB"/>
                </a:solidFill>
                <a:latin typeface="Consolas" panose="020B0609020204030204" pitchFamily="49" charset="0"/>
              </a:rPr>
              <a:t>References</a:t>
            </a:r>
          </a:p>
        </p:txBody>
      </p:sp>
      <p:sp>
        <p:nvSpPr>
          <p:cNvPr id="3" name="Content Placeholder 2">
            <a:extLst>
              <a:ext uri="{FF2B5EF4-FFF2-40B4-BE49-F238E27FC236}">
                <a16:creationId xmlns:a16="http://schemas.microsoft.com/office/drawing/2014/main" id="{88AE9396-C586-98C1-FF6C-FC80A18C8336}"/>
              </a:ext>
            </a:extLst>
          </p:cNvPr>
          <p:cNvSpPr>
            <a:spLocks noGrp="1"/>
          </p:cNvSpPr>
          <p:nvPr>
            <p:ph idx="1"/>
          </p:nvPr>
        </p:nvSpPr>
        <p:spPr>
          <a:xfrm>
            <a:off x="188687" y="1103086"/>
            <a:ext cx="11843656" cy="5529943"/>
          </a:xfrm>
        </p:spPr>
        <p:txBody>
          <a:bodyPr>
            <a:normAutofit fontScale="40000" lnSpcReduction="20000"/>
          </a:bodyPr>
          <a:lstStyle/>
          <a:p>
            <a:r>
              <a:rPr lang="en-GB" sz="3700" dirty="0">
                <a:solidFill>
                  <a:srgbClr val="AFABAB"/>
                </a:solidFill>
                <a:effectLst/>
                <a:latin typeface="Consolas" panose="020B0609020204030204" pitchFamily="49" charset="0"/>
              </a:rPr>
              <a:t>AI Technology &amp; Systems (2021) </a:t>
            </a:r>
            <a:r>
              <a:rPr lang="en-GB" sz="3700" i="1" dirty="0">
                <a:solidFill>
                  <a:srgbClr val="AFABAB"/>
                </a:solidFill>
                <a:effectLst/>
                <a:latin typeface="Consolas" panose="020B0609020204030204" pitchFamily="49" charset="0"/>
              </a:rPr>
              <a:t>Shape images classification using NN</a:t>
            </a:r>
            <a:r>
              <a:rPr lang="en-GB" sz="3700" dirty="0">
                <a:solidFill>
                  <a:srgbClr val="AFABAB"/>
                </a:solidFill>
                <a:effectLst/>
                <a:latin typeface="Consolas" panose="020B0609020204030204" pitchFamily="49" charset="0"/>
              </a:rPr>
              <a:t>, </a:t>
            </a:r>
            <a:r>
              <a:rPr lang="en-GB" sz="3700" i="1" dirty="0">
                <a:solidFill>
                  <a:srgbClr val="AFABAB"/>
                </a:solidFill>
                <a:effectLst/>
                <a:latin typeface="Consolas" panose="020B0609020204030204" pitchFamily="49" charset="0"/>
              </a:rPr>
              <a:t>Medium</a:t>
            </a:r>
            <a:r>
              <a:rPr lang="en-GB" sz="3700" dirty="0">
                <a:solidFill>
                  <a:srgbClr val="AFABAB"/>
                </a:solidFill>
                <a:effectLst/>
                <a:latin typeface="Consolas" panose="020B0609020204030204" pitchFamily="49" charset="0"/>
              </a:rPr>
              <a:t>. Available at: https://medium.com/ai-techsystems/shape-images-classification-using-nn-5c74c1a4a5ee (Accessed: 11 September 2023). </a:t>
            </a:r>
          </a:p>
          <a:p>
            <a:r>
              <a:rPr lang="en-GB" sz="3800" dirty="0">
                <a:solidFill>
                  <a:srgbClr val="AFABAB"/>
                </a:solidFill>
                <a:effectLst/>
                <a:latin typeface="Consolas" panose="020B0609020204030204" pitchFamily="49" charset="0"/>
              </a:rPr>
              <a:t>Anaya-</a:t>
            </a:r>
            <a:r>
              <a:rPr lang="en-GB" sz="3800" dirty="0" err="1">
                <a:solidFill>
                  <a:srgbClr val="AFABAB"/>
                </a:solidFill>
                <a:effectLst/>
                <a:latin typeface="Consolas" panose="020B0609020204030204" pitchFamily="49" charset="0"/>
              </a:rPr>
              <a:t>Isaza</a:t>
            </a:r>
            <a:r>
              <a:rPr lang="en-GB" sz="3800" dirty="0">
                <a:solidFill>
                  <a:srgbClr val="AFABAB"/>
                </a:solidFill>
                <a:effectLst/>
                <a:latin typeface="Consolas" panose="020B0609020204030204" pitchFamily="49" charset="0"/>
              </a:rPr>
              <a:t>, A. </a:t>
            </a:r>
            <a:r>
              <a:rPr lang="en-GB" sz="3800" i="1" dirty="0">
                <a:solidFill>
                  <a:srgbClr val="AFABAB"/>
                </a:solidFill>
                <a:effectLst/>
                <a:latin typeface="Consolas" panose="020B0609020204030204" pitchFamily="49" charset="0"/>
              </a:rPr>
              <a:t>et al.</a:t>
            </a:r>
            <a:r>
              <a:rPr lang="en-GB" sz="3800" dirty="0">
                <a:solidFill>
                  <a:srgbClr val="AFABAB"/>
                </a:solidFill>
                <a:effectLst/>
                <a:latin typeface="Consolas" panose="020B0609020204030204" pitchFamily="49" charset="0"/>
              </a:rPr>
              <a:t> (2023) ‘Optimizing MRI-based brain </a:t>
            </a:r>
            <a:r>
              <a:rPr lang="en-GB" sz="3800" dirty="0" err="1">
                <a:solidFill>
                  <a:srgbClr val="AFABAB"/>
                </a:solidFill>
                <a:effectLst/>
                <a:latin typeface="Consolas" panose="020B0609020204030204" pitchFamily="49" charset="0"/>
              </a:rPr>
              <a:t>tumor</a:t>
            </a:r>
            <a:r>
              <a:rPr lang="en-GB" sz="3800" dirty="0">
                <a:solidFill>
                  <a:srgbClr val="AFABAB"/>
                </a:solidFill>
                <a:effectLst/>
                <a:latin typeface="Consolas" panose="020B0609020204030204" pitchFamily="49" charset="0"/>
              </a:rPr>
              <a:t> classification and detection using AI: A comparative analysis of neural networks, transfer learning, data augmentation, and the cross-transformer network’, </a:t>
            </a:r>
            <a:r>
              <a:rPr lang="en-GB" sz="3800" i="1" dirty="0">
                <a:solidFill>
                  <a:srgbClr val="AFABAB"/>
                </a:solidFill>
                <a:effectLst/>
                <a:latin typeface="Consolas" panose="020B0609020204030204" pitchFamily="49" charset="0"/>
              </a:rPr>
              <a:t>European Journal of Radiology Open</a:t>
            </a:r>
            <a:r>
              <a:rPr lang="en-GB" sz="3800" dirty="0">
                <a:solidFill>
                  <a:srgbClr val="AFABAB"/>
                </a:solidFill>
                <a:effectLst/>
                <a:latin typeface="Consolas" panose="020B0609020204030204" pitchFamily="49" charset="0"/>
              </a:rPr>
              <a:t>, 10, p. 100484. doi:10.1016/j.ejro.2023.100484. </a:t>
            </a:r>
            <a:endParaRPr lang="en-GB" sz="3700" dirty="0">
              <a:solidFill>
                <a:srgbClr val="AFABAB"/>
              </a:solidFill>
              <a:effectLst/>
              <a:latin typeface="Consolas" panose="020B0609020204030204" pitchFamily="49" charset="0"/>
            </a:endParaRPr>
          </a:p>
          <a:p>
            <a:r>
              <a:rPr lang="en-GB" sz="3700" dirty="0">
                <a:solidFill>
                  <a:srgbClr val="AFABAB"/>
                </a:solidFill>
                <a:effectLst/>
                <a:latin typeface="Consolas" panose="020B0609020204030204" pitchFamily="49" charset="0"/>
              </a:rPr>
              <a:t>Anoushka, S. (no date) </a:t>
            </a:r>
            <a:r>
              <a:rPr lang="en-GB" sz="3700" i="1" dirty="0">
                <a:solidFill>
                  <a:srgbClr val="AFABAB"/>
                </a:solidFill>
                <a:effectLst/>
                <a:latin typeface="Consolas" panose="020B0609020204030204" pitchFamily="49" charset="0"/>
              </a:rPr>
              <a:t>Solving XOR problem using multi layer perceptron</a:t>
            </a:r>
            <a:r>
              <a:rPr lang="en-GB" sz="3700" dirty="0">
                <a:solidFill>
                  <a:srgbClr val="AFABAB"/>
                </a:solidFill>
                <a:effectLst/>
                <a:latin typeface="Consolas" panose="020B0609020204030204" pitchFamily="49" charset="0"/>
              </a:rPr>
              <a:t>, </a:t>
            </a:r>
            <a:r>
              <a:rPr lang="en-GB" sz="3700" i="1" dirty="0">
                <a:solidFill>
                  <a:srgbClr val="AFABAB"/>
                </a:solidFill>
                <a:effectLst/>
                <a:latin typeface="Consolas" panose="020B0609020204030204" pitchFamily="49" charset="0"/>
              </a:rPr>
              <a:t>Solving </a:t>
            </a:r>
            <a:r>
              <a:rPr lang="en-GB" sz="3700" i="1" dirty="0" err="1">
                <a:solidFill>
                  <a:srgbClr val="AFABAB"/>
                </a:solidFill>
                <a:effectLst/>
                <a:latin typeface="Consolas" panose="020B0609020204030204" pitchFamily="49" charset="0"/>
              </a:rPr>
              <a:t>XoR</a:t>
            </a:r>
            <a:r>
              <a:rPr lang="en-GB" sz="3700" i="1" dirty="0">
                <a:solidFill>
                  <a:srgbClr val="AFABAB"/>
                </a:solidFill>
                <a:effectLst/>
                <a:latin typeface="Consolas" panose="020B0609020204030204" pitchFamily="49" charset="0"/>
              </a:rPr>
              <a:t> problem using MLP</a:t>
            </a:r>
            <a:r>
              <a:rPr lang="en-GB" sz="3700" dirty="0">
                <a:solidFill>
                  <a:srgbClr val="AFABAB"/>
                </a:solidFill>
                <a:effectLst/>
                <a:latin typeface="Consolas" panose="020B0609020204030204" pitchFamily="49" charset="0"/>
              </a:rPr>
              <a:t>. Available at: https://niser.ac.in/~smishra/teach/cs460/2020/lectures/lec19/ (Accessed: 11 September 2023). </a:t>
            </a:r>
          </a:p>
          <a:p>
            <a:r>
              <a:rPr lang="en-GB" sz="3700" dirty="0">
                <a:solidFill>
                  <a:srgbClr val="AFABAB"/>
                </a:solidFill>
                <a:effectLst/>
                <a:latin typeface="Consolas" panose="020B0609020204030204" pitchFamily="49" charset="0"/>
              </a:rPr>
              <a:t>Bouget, D. </a:t>
            </a:r>
            <a:r>
              <a:rPr lang="en-GB" sz="3700" i="1" dirty="0">
                <a:solidFill>
                  <a:srgbClr val="AFABAB"/>
                </a:solidFill>
                <a:effectLst/>
                <a:latin typeface="Consolas" panose="020B0609020204030204" pitchFamily="49" charset="0"/>
              </a:rPr>
              <a:t>et al.</a:t>
            </a:r>
            <a:r>
              <a:rPr lang="en-GB" sz="3700" dirty="0">
                <a:solidFill>
                  <a:srgbClr val="AFABAB"/>
                </a:solidFill>
                <a:effectLst/>
                <a:latin typeface="Consolas" panose="020B0609020204030204" pitchFamily="49" charset="0"/>
              </a:rPr>
              <a:t> (2022) ‘Preoperative Brain </a:t>
            </a:r>
            <a:r>
              <a:rPr lang="en-GB" sz="3700" dirty="0" err="1">
                <a:solidFill>
                  <a:srgbClr val="AFABAB"/>
                </a:solidFill>
                <a:effectLst/>
                <a:latin typeface="Consolas" panose="020B0609020204030204" pitchFamily="49" charset="0"/>
              </a:rPr>
              <a:t>Tumor</a:t>
            </a:r>
            <a:r>
              <a:rPr lang="en-GB" sz="3700" dirty="0">
                <a:solidFill>
                  <a:srgbClr val="AFABAB"/>
                </a:solidFill>
                <a:effectLst/>
                <a:latin typeface="Consolas" panose="020B0609020204030204" pitchFamily="49" charset="0"/>
              </a:rPr>
              <a:t> Imaging: Models and software for segmentation and standardized reporting’, </a:t>
            </a:r>
            <a:r>
              <a:rPr lang="en-GB" sz="3700" i="1" dirty="0">
                <a:solidFill>
                  <a:srgbClr val="AFABAB"/>
                </a:solidFill>
                <a:effectLst/>
                <a:latin typeface="Consolas" panose="020B0609020204030204" pitchFamily="49" charset="0"/>
              </a:rPr>
              <a:t>Frontiers in Neurology</a:t>
            </a:r>
            <a:r>
              <a:rPr lang="en-GB" sz="3700" dirty="0">
                <a:solidFill>
                  <a:srgbClr val="AFABAB"/>
                </a:solidFill>
                <a:effectLst/>
                <a:latin typeface="Consolas" panose="020B0609020204030204" pitchFamily="49" charset="0"/>
              </a:rPr>
              <a:t>, 13. doi:10.3389/fneur.2022.932219. </a:t>
            </a:r>
          </a:p>
          <a:p>
            <a:r>
              <a:rPr lang="en-GB" sz="3700" dirty="0" err="1">
                <a:solidFill>
                  <a:srgbClr val="AFABAB"/>
                </a:solidFill>
                <a:effectLst/>
                <a:latin typeface="Consolas" panose="020B0609020204030204" pitchFamily="49" charset="0"/>
              </a:rPr>
              <a:t>Faes</a:t>
            </a:r>
            <a:r>
              <a:rPr lang="en-GB" sz="3700" dirty="0">
                <a:solidFill>
                  <a:srgbClr val="AFABAB"/>
                </a:solidFill>
                <a:effectLst/>
                <a:latin typeface="Consolas" panose="020B0609020204030204" pitchFamily="49" charset="0"/>
              </a:rPr>
              <a:t>, L. </a:t>
            </a:r>
            <a:r>
              <a:rPr lang="en-GB" sz="3700" i="1" dirty="0">
                <a:solidFill>
                  <a:srgbClr val="AFABAB"/>
                </a:solidFill>
                <a:effectLst/>
                <a:latin typeface="Consolas" panose="020B0609020204030204" pitchFamily="49" charset="0"/>
              </a:rPr>
              <a:t>et al.</a:t>
            </a:r>
            <a:r>
              <a:rPr lang="en-GB" sz="3700" dirty="0">
                <a:solidFill>
                  <a:srgbClr val="AFABAB"/>
                </a:solidFill>
                <a:effectLst/>
                <a:latin typeface="Consolas" panose="020B0609020204030204" pitchFamily="49" charset="0"/>
              </a:rPr>
              <a:t> (2019) ‘Automated Deep Learning Design for medical image classification by health-care professionals with no coding experience: A feasibility study’, </a:t>
            </a:r>
            <a:r>
              <a:rPr lang="en-GB" sz="3700" i="1" dirty="0">
                <a:solidFill>
                  <a:srgbClr val="AFABAB"/>
                </a:solidFill>
                <a:effectLst/>
                <a:latin typeface="Consolas" panose="020B0609020204030204" pitchFamily="49" charset="0"/>
              </a:rPr>
              <a:t>The Lancet Digital Health</a:t>
            </a:r>
            <a:r>
              <a:rPr lang="en-GB" sz="3700" dirty="0">
                <a:solidFill>
                  <a:srgbClr val="AFABAB"/>
                </a:solidFill>
                <a:effectLst/>
                <a:latin typeface="Consolas" panose="020B0609020204030204" pitchFamily="49" charset="0"/>
              </a:rPr>
              <a:t>, 1(5). doi:10.1016/s2589-7500(19)30108-6. </a:t>
            </a:r>
          </a:p>
          <a:p>
            <a:r>
              <a:rPr lang="en-GB" sz="3700" dirty="0" err="1">
                <a:solidFill>
                  <a:srgbClr val="AFABAB"/>
                </a:solidFill>
                <a:effectLst/>
                <a:latin typeface="Consolas" panose="020B0609020204030204" pitchFamily="49" charset="0"/>
              </a:rPr>
              <a:t>jacek</a:t>
            </a:r>
            <a:r>
              <a:rPr lang="en-GB" sz="3700" dirty="0">
                <a:solidFill>
                  <a:srgbClr val="AFABAB"/>
                </a:solidFill>
                <a:effectLst/>
                <a:latin typeface="Consolas" panose="020B0609020204030204" pitchFamily="49" charset="0"/>
              </a:rPr>
              <a:t> (no date) </a:t>
            </a:r>
            <a:r>
              <a:rPr lang="en-GB" sz="3700" i="1" dirty="0">
                <a:solidFill>
                  <a:srgbClr val="AFABAB"/>
                </a:solidFill>
                <a:effectLst/>
                <a:latin typeface="Consolas" panose="020B0609020204030204" pitchFamily="49" charset="0"/>
              </a:rPr>
              <a:t>Coding games and programming challenges to code better</a:t>
            </a:r>
            <a:r>
              <a:rPr lang="en-GB" sz="3700" dirty="0">
                <a:solidFill>
                  <a:srgbClr val="AFABAB"/>
                </a:solidFill>
                <a:effectLst/>
                <a:latin typeface="Consolas" panose="020B0609020204030204" pitchFamily="49" charset="0"/>
              </a:rPr>
              <a:t>, </a:t>
            </a:r>
            <a:r>
              <a:rPr lang="en-GB" sz="3700" i="1" dirty="0" err="1">
                <a:solidFill>
                  <a:srgbClr val="AFABAB"/>
                </a:solidFill>
                <a:effectLst/>
                <a:latin typeface="Consolas" panose="020B0609020204030204" pitchFamily="49" charset="0"/>
              </a:rPr>
              <a:t>CodinGame</a:t>
            </a:r>
            <a:r>
              <a:rPr lang="en-GB" sz="3700" dirty="0">
                <a:solidFill>
                  <a:srgbClr val="AFABAB"/>
                </a:solidFill>
                <a:effectLst/>
                <a:latin typeface="Consolas" panose="020B0609020204030204" pitchFamily="49" charset="0"/>
              </a:rPr>
              <a:t>. Available at: https://www.codingame.com/playgrounds/59631/neural-network-xor-example-from-scratch-no-libs (Accessed: 11 September 2023). </a:t>
            </a:r>
          </a:p>
          <a:p>
            <a:r>
              <a:rPr lang="en-GB" sz="3700" dirty="0">
                <a:solidFill>
                  <a:srgbClr val="AFABAB"/>
                </a:solidFill>
                <a:effectLst/>
                <a:latin typeface="Consolas" panose="020B0609020204030204" pitchFamily="49" charset="0"/>
              </a:rPr>
              <a:t>NCI Staff (2020) ‘Artificial Intelligence Expedites Brain </a:t>
            </a:r>
            <a:r>
              <a:rPr lang="en-GB" sz="3700" dirty="0" err="1">
                <a:solidFill>
                  <a:srgbClr val="AFABAB"/>
                </a:solidFill>
                <a:effectLst/>
                <a:latin typeface="Consolas" panose="020B0609020204030204" pitchFamily="49" charset="0"/>
              </a:rPr>
              <a:t>Tumor</a:t>
            </a:r>
            <a:r>
              <a:rPr lang="en-GB" sz="3700" dirty="0">
                <a:solidFill>
                  <a:srgbClr val="AFABAB"/>
                </a:solidFill>
                <a:effectLst/>
                <a:latin typeface="Consolas" panose="020B0609020204030204" pitchFamily="49" charset="0"/>
              </a:rPr>
              <a:t> Diagnosis during Surgery’, </a:t>
            </a:r>
            <a:r>
              <a:rPr lang="en-GB" sz="3700" i="1" dirty="0">
                <a:solidFill>
                  <a:srgbClr val="AFABAB"/>
                </a:solidFill>
                <a:effectLst/>
                <a:latin typeface="Consolas" panose="020B0609020204030204" pitchFamily="49" charset="0"/>
              </a:rPr>
              <a:t>Cancer.gov</a:t>
            </a:r>
            <a:r>
              <a:rPr lang="en-GB" sz="3700" dirty="0">
                <a:solidFill>
                  <a:srgbClr val="AFABAB"/>
                </a:solidFill>
                <a:effectLst/>
                <a:latin typeface="Consolas" panose="020B0609020204030204" pitchFamily="49" charset="0"/>
              </a:rPr>
              <a:t>. NIH (National Cancer Institute), 12 February. Available at: https://www.cancer.gov/news-events/cancer-currents-blog/2020/artificial-intelligence-brain-tumor-diagnosis-surgery (Accessed: 11 September 2023). </a:t>
            </a:r>
          </a:p>
          <a:p>
            <a:r>
              <a:rPr lang="en-GB" sz="3700" dirty="0" err="1">
                <a:solidFill>
                  <a:srgbClr val="AFABAB"/>
                </a:solidFill>
                <a:effectLst/>
                <a:latin typeface="Consolas" panose="020B0609020204030204" pitchFamily="49" charset="0"/>
              </a:rPr>
              <a:t>Nickparvar</a:t>
            </a:r>
            <a:r>
              <a:rPr lang="en-GB" sz="3700" dirty="0">
                <a:solidFill>
                  <a:srgbClr val="AFABAB"/>
                </a:solidFill>
                <a:effectLst/>
                <a:latin typeface="Consolas" panose="020B0609020204030204" pitchFamily="49" charset="0"/>
              </a:rPr>
              <a:t>, M. (2021) </a:t>
            </a:r>
            <a:r>
              <a:rPr lang="en-GB" sz="3700" i="1" dirty="0">
                <a:solidFill>
                  <a:srgbClr val="AFABAB"/>
                </a:solidFill>
                <a:effectLst/>
                <a:latin typeface="Consolas" panose="020B0609020204030204" pitchFamily="49" charset="0"/>
              </a:rPr>
              <a:t>Brain </a:t>
            </a:r>
            <a:r>
              <a:rPr lang="en-GB" sz="3700" i="1" dirty="0" err="1">
                <a:solidFill>
                  <a:srgbClr val="AFABAB"/>
                </a:solidFill>
                <a:effectLst/>
                <a:latin typeface="Consolas" panose="020B0609020204030204" pitchFamily="49" charset="0"/>
              </a:rPr>
              <a:t>tumor</a:t>
            </a:r>
            <a:r>
              <a:rPr lang="en-GB" sz="3700" i="1" dirty="0">
                <a:solidFill>
                  <a:srgbClr val="AFABAB"/>
                </a:solidFill>
                <a:effectLst/>
                <a:latin typeface="Consolas" panose="020B0609020204030204" pitchFamily="49" charset="0"/>
              </a:rPr>
              <a:t> MRI dataset</a:t>
            </a:r>
            <a:r>
              <a:rPr lang="en-GB" sz="3700" dirty="0">
                <a:solidFill>
                  <a:srgbClr val="AFABAB"/>
                </a:solidFill>
                <a:effectLst/>
                <a:latin typeface="Consolas" panose="020B0609020204030204" pitchFamily="49" charset="0"/>
              </a:rPr>
              <a:t>, </a:t>
            </a:r>
            <a:r>
              <a:rPr lang="en-GB" sz="3700" i="1" dirty="0">
                <a:solidFill>
                  <a:srgbClr val="AFABAB"/>
                </a:solidFill>
                <a:effectLst/>
                <a:latin typeface="Consolas" panose="020B0609020204030204" pitchFamily="49" charset="0"/>
              </a:rPr>
              <a:t>Kaggle</a:t>
            </a:r>
            <a:r>
              <a:rPr lang="en-GB" sz="3700" dirty="0">
                <a:solidFill>
                  <a:srgbClr val="AFABAB"/>
                </a:solidFill>
                <a:effectLst/>
                <a:latin typeface="Consolas" panose="020B0609020204030204" pitchFamily="49" charset="0"/>
              </a:rPr>
              <a:t>. Available at: https://www.kaggle.com/datasets/masoudnickparvar/brain-tumor-mri-dataset?resource=download (Accessed: 11 September 2023). </a:t>
            </a:r>
          </a:p>
          <a:p>
            <a:r>
              <a:rPr lang="en-GB" sz="3800" dirty="0">
                <a:solidFill>
                  <a:srgbClr val="AFABAB"/>
                </a:solidFill>
                <a:effectLst/>
                <a:latin typeface="Consolas" panose="020B0609020204030204" pitchFamily="49" charset="0"/>
              </a:rPr>
              <a:t>Saeed, M. (2021) </a:t>
            </a:r>
            <a:r>
              <a:rPr lang="en-GB" sz="3800" i="1" dirty="0">
                <a:solidFill>
                  <a:srgbClr val="AFABAB"/>
                </a:solidFill>
                <a:effectLst/>
                <a:latin typeface="Consolas" panose="020B0609020204030204" pitchFamily="49" charset="0"/>
              </a:rPr>
              <a:t>A gentle introduction to sigmoid function</a:t>
            </a:r>
            <a:r>
              <a:rPr lang="en-GB" sz="3800" dirty="0">
                <a:solidFill>
                  <a:srgbClr val="AFABAB"/>
                </a:solidFill>
                <a:effectLst/>
                <a:latin typeface="Consolas" panose="020B0609020204030204" pitchFamily="49" charset="0"/>
              </a:rPr>
              <a:t>, </a:t>
            </a:r>
            <a:r>
              <a:rPr lang="en-GB" sz="3800" i="1" dirty="0">
                <a:solidFill>
                  <a:srgbClr val="AFABAB"/>
                </a:solidFill>
                <a:effectLst/>
                <a:latin typeface="Consolas" panose="020B0609020204030204" pitchFamily="49" charset="0"/>
              </a:rPr>
              <a:t>MachineLearningMastery.com</a:t>
            </a:r>
            <a:r>
              <a:rPr lang="en-GB" sz="3800" dirty="0">
                <a:solidFill>
                  <a:srgbClr val="AFABAB"/>
                </a:solidFill>
                <a:effectLst/>
                <a:latin typeface="Consolas" panose="020B0609020204030204" pitchFamily="49" charset="0"/>
              </a:rPr>
              <a:t>. Available at: https://machinelearningmastery.com/a-gentle-introduction-to-sigmoid-function/ (Accessed: 11 September 2023). </a:t>
            </a:r>
          </a:p>
          <a:p>
            <a:pPr marL="0" indent="0">
              <a:buNone/>
            </a:pPr>
            <a:endParaRPr lang="en-GB" dirty="0"/>
          </a:p>
        </p:txBody>
      </p:sp>
    </p:spTree>
    <p:extLst>
      <p:ext uri="{BB962C8B-B14F-4D97-AF65-F5344CB8AC3E}">
        <p14:creationId xmlns:p14="http://schemas.microsoft.com/office/powerpoint/2010/main" val="405061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9457-C7EB-2B52-03B9-D6145380BE74}"/>
              </a:ext>
            </a:extLst>
          </p:cNvPr>
          <p:cNvSpPr>
            <a:spLocks noGrp="1"/>
          </p:cNvSpPr>
          <p:nvPr>
            <p:ph type="title"/>
          </p:nvPr>
        </p:nvSpPr>
        <p:spPr>
          <a:xfrm>
            <a:off x="693738" y="35832"/>
            <a:ext cx="10515600" cy="1325563"/>
          </a:xfrm>
        </p:spPr>
        <p:txBody>
          <a:bodyPr/>
          <a:lstStyle/>
          <a:p>
            <a:pPr algn="ctr"/>
            <a:r>
              <a:rPr lang="en-GB" dirty="0">
                <a:solidFill>
                  <a:srgbClr val="AFABAB"/>
                </a:solidFill>
                <a:latin typeface="Consolas" panose="020B0609020204030204" pitchFamily="49" charset="0"/>
              </a:rPr>
              <a:t>Sigmoid Activation Function</a:t>
            </a:r>
          </a:p>
        </p:txBody>
      </p:sp>
      <p:sp>
        <p:nvSpPr>
          <p:cNvPr id="3" name="Content Placeholder 2">
            <a:extLst>
              <a:ext uri="{FF2B5EF4-FFF2-40B4-BE49-F238E27FC236}">
                <a16:creationId xmlns:a16="http://schemas.microsoft.com/office/drawing/2014/main" id="{6F2ACFCD-423D-A069-C909-99945EA1735B}"/>
              </a:ext>
            </a:extLst>
          </p:cNvPr>
          <p:cNvSpPr>
            <a:spLocks noGrp="1"/>
          </p:cNvSpPr>
          <p:nvPr>
            <p:ph idx="1"/>
          </p:nvPr>
        </p:nvSpPr>
        <p:spPr/>
        <p:txBody>
          <a:bodyPr/>
          <a:lstStyle/>
          <a:p>
            <a:endParaRPr lang="en-GB"/>
          </a:p>
        </p:txBody>
      </p:sp>
      <p:pic>
        <p:nvPicPr>
          <p:cNvPr id="5122" name="Picture 2" descr="A Gentle Introduction To Sigmoid Function - MachineLearningMastery.com">
            <a:extLst>
              <a:ext uri="{FF2B5EF4-FFF2-40B4-BE49-F238E27FC236}">
                <a16:creationId xmlns:a16="http://schemas.microsoft.com/office/drawing/2014/main" id="{F256FCBC-363A-49B5-8FCA-D07B48DED7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201" y="1259795"/>
            <a:ext cx="9203597" cy="514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14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E0D3-714D-7BEC-6885-BD7ECDC36D59}"/>
              </a:ext>
            </a:extLst>
          </p:cNvPr>
          <p:cNvSpPr>
            <a:spLocks noGrp="1"/>
          </p:cNvSpPr>
          <p:nvPr>
            <p:ph type="title"/>
          </p:nvPr>
        </p:nvSpPr>
        <p:spPr>
          <a:xfrm>
            <a:off x="379754" y="2700639"/>
            <a:ext cx="4807857" cy="1530011"/>
          </a:xfrm>
        </p:spPr>
        <p:txBody>
          <a:bodyPr>
            <a:noAutofit/>
          </a:bodyPr>
          <a:lstStyle/>
          <a:p>
            <a:pPr algn="ctr"/>
            <a:r>
              <a:rPr lang="en-GB" sz="4800" dirty="0">
                <a:solidFill>
                  <a:schemeClr val="bg2">
                    <a:lumMod val="75000"/>
                  </a:schemeClr>
                </a:solidFill>
                <a:latin typeface="Consolas" panose="020B0609020204030204" pitchFamily="49" charset="0"/>
              </a:rPr>
              <a:t>Linearly Separable Problem </a:t>
            </a:r>
          </a:p>
        </p:txBody>
      </p:sp>
      <p:pic>
        <p:nvPicPr>
          <p:cNvPr id="4098" name="Picture 2" descr="Graph for data">
            <a:extLst>
              <a:ext uri="{FF2B5EF4-FFF2-40B4-BE49-F238E27FC236}">
                <a16:creationId xmlns:a16="http://schemas.microsoft.com/office/drawing/2014/main" id="{55185308-BF1C-15E3-4EF8-873060057A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10" b="8225"/>
          <a:stretch/>
        </p:blipFill>
        <p:spPr bwMode="auto">
          <a:xfrm>
            <a:off x="5638348" y="917765"/>
            <a:ext cx="6252049" cy="5667829"/>
          </a:xfrm>
          <a:prstGeom prst="rect">
            <a:avLst/>
          </a:prstGeom>
          <a:noFill/>
          <a:ln w="34925">
            <a:solidFill>
              <a:schemeClr val="tx1"/>
            </a:solidFill>
          </a:ln>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A1EE1A0B-2ADB-18B6-A090-BAF8A499DF7F}"/>
              </a:ext>
            </a:extLst>
          </p:cNvPr>
          <p:cNvCxnSpPr>
            <a:cxnSpLocks/>
          </p:cNvCxnSpPr>
          <p:nvPr/>
        </p:nvCxnSpPr>
        <p:spPr>
          <a:xfrm flipH="1" flipV="1">
            <a:off x="6427572" y="1113972"/>
            <a:ext cx="4719399" cy="4630055"/>
          </a:xfrm>
          <a:prstGeom prst="line">
            <a:avLst/>
          </a:prstGeom>
          <a:ln w="47625"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FD6513B1-09AC-ADAF-30AB-DA9BBAA2AF18}"/>
              </a:ext>
            </a:extLst>
          </p:cNvPr>
          <p:cNvSpPr txBox="1">
            <a:spLocks/>
          </p:cNvSpPr>
          <p:nvPr/>
        </p:nvSpPr>
        <p:spPr>
          <a:xfrm>
            <a:off x="6416903" y="272406"/>
            <a:ext cx="4339770" cy="5028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a:solidFill>
                  <a:schemeClr val="bg2">
                    <a:lumMod val="75000"/>
                  </a:schemeClr>
                </a:solidFill>
                <a:latin typeface="Consolas" panose="020B0609020204030204" pitchFamily="49" charset="0"/>
              </a:rPr>
              <a:t>AND Logic Gate plot</a:t>
            </a:r>
          </a:p>
        </p:txBody>
      </p:sp>
      <p:sp>
        <p:nvSpPr>
          <p:cNvPr id="3" name="Rectangle 2">
            <a:extLst>
              <a:ext uri="{FF2B5EF4-FFF2-40B4-BE49-F238E27FC236}">
                <a16:creationId xmlns:a16="http://schemas.microsoft.com/office/drawing/2014/main" id="{053F3CB5-51C5-FD83-E29C-B8EA903967A1}"/>
              </a:ext>
            </a:extLst>
          </p:cNvPr>
          <p:cNvSpPr/>
          <p:nvPr/>
        </p:nvSpPr>
        <p:spPr>
          <a:xfrm>
            <a:off x="6096000" y="5573486"/>
            <a:ext cx="696686" cy="34834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020BCBEB-2C70-6E28-4EB7-2D0157DC4DAC}"/>
              </a:ext>
            </a:extLst>
          </p:cNvPr>
          <p:cNvCxnSpPr>
            <a:cxnSpLocks/>
          </p:cNvCxnSpPr>
          <p:nvPr/>
        </p:nvCxnSpPr>
        <p:spPr>
          <a:xfrm>
            <a:off x="6387875" y="5370286"/>
            <a:ext cx="0" cy="856343"/>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90C983-B998-515D-1A7C-B06A19E1A766}"/>
              </a:ext>
            </a:extLst>
          </p:cNvPr>
          <p:cNvCxnSpPr>
            <a:cxnSpLocks/>
          </p:cNvCxnSpPr>
          <p:nvPr/>
        </p:nvCxnSpPr>
        <p:spPr>
          <a:xfrm flipH="1">
            <a:off x="5951538" y="5744027"/>
            <a:ext cx="107405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1B3F64C-985D-B38E-6416-EA9E4EDF9F8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6149524" y="5442857"/>
            <a:ext cx="433094" cy="583010"/>
          </a:xfrm>
          <a:prstGeom prst="rect">
            <a:avLst/>
          </a:prstGeom>
        </p:spPr>
      </p:pic>
    </p:spTree>
    <p:extLst>
      <p:ext uri="{BB962C8B-B14F-4D97-AF65-F5344CB8AC3E}">
        <p14:creationId xmlns:p14="http://schemas.microsoft.com/office/powerpoint/2010/main" val="68678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E0D3-714D-7BEC-6885-BD7ECDC36D59}"/>
              </a:ext>
            </a:extLst>
          </p:cNvPr>
          <p:cNvSpPr>
            <a:spLocks noGrp="1"/>
          </p:cNvSpPr>
          <p:nvPr>
            <p:ph type="title"/>
          </p:nvPr>
        </p:nvSpPr>
        <p:spPr>
          <a:xfrm>
            <a:off x="423296" y="2482925"/>
            <a:ext cx="4807857" cy="1530011"/>
          </a:xfrm>
        </p:spPr>
        <p:txBody>
          <a:bodyPr>
            <a:noAutofit/>
          </a:bodyPr>
          <a:lstStyle/>
          <a:p>
            <a:pPr algn="ctr"/>
            <a:r>
              <a:rPr lang="en-GB" sz="4800" dirty="0">
                <a:solidFill>
                  <a:schemeClr val="bg2">
                    <a:lumMod val="75000"/>
                  </a:schemeClr>
                </a:solidFill>
                <a:latin typeface="Consolas" panose="020B0609020204030204" pitchFamily="49" charset="0"/>
              </a:rPr>
              <a:t>Limitation of a Single Perceptron</a:t>
            </a:r>
          </a:p>
        </p:txBody>
      </p:sp>
      <p:pic>
        <p:nvPicPr>
          <p:cNvPr id="4098" name="Picture 2" descr="Graph for data">
            <a:extLst>
              <a:ext uri="{FF2B5EF4-FFF2-40B4-BE49-F238E27FC236}">
                <a16:creationId xmlns:a16="http://schemas.microsoft.com/office/drawing/2014/main" id="{55185308-BF1C-15E3-4EF8-873060057A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10" b="8225"/>
          <a:stretch/>
        </p:blipFill>
        <p:spPr bwMode="auto">
          <a:xfrm>
            <a:off x="5638348" y="917765"/>
            <a:ext cx="6252049" cy="5667829"/>
          </a:xfrm>
          <a:prstGeom prst="rect">
            <a:avLst/>
          </a:prstGeom>
          <a:noFill/>
          <a:ln w="34925">
            <a:solidFill>
              <a:schemeClr val="tx1"/>
            </a:solidFill>
          </a:ln>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A1EE1A0B-2ADB-18B6-A090-BAF8A499DF7F}"/>
              </a:ext>
            </a:extLst>
          </p:cNvPr>
          <p:cNvCxnSpPr>
            <a:cxnSpLocks/>
          </p:cNvCxnSpPr>
          <p:nvPr/>
        </p:nvCxnSpPr>
        <p:spPr>
          <a:xfrm flipV="1">
            <a:off x="8662772" y="1164771"/>
            <a:ext cx="0" cy="4528457"/>
          </a:xfrm>
          <a:prstGeom prst="line">
            <a:avLst/>
          </a:prstGeom>
          <a:ln w="47625"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FD6513B1-09AC-ADAF-30AB-DA9BBAA2AF18}"/>
              </a:ext>
            </a:extLst>
          </p:cNvPr>
          <p:cNvSpPr txBox="1">
            <a:spLocks/>
          </p:cNvSpPr>
          <p:nvPr/>
        </p:nvSpPr>
        <p:spPr>
          <a:xfrm>
            <a:off x="6416903" y="272406"/>
            <a:ext cx="4339770" cy="5028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err="1">
                <a:solidFill>
                  <a:schemeClr val="bg2">
                    <a:lumMod val="75000"/>
                  </a:schemeClr>
                </a:solidFill>
                <a:latin typeface="Consolas" panose="020B0609020204030204" pitchFamily="49" charset="0"/>
              </a:rPr>
              <a:t>XOr</a:t>
            </a:r>
            <a:r>
              <a:rPr lang="en-GB" dirty="0">
                <a:solidFill>
                  <a:schemeClr val="bg2">
                    <a:lumMod val="75000"/>
                  </a:schemeClr>
                </a:solidFill>
                <a:latin typeface="Consolas" panose="020B0609020204030204" pitchFamily="49" charset="0"/>
              </a:rPr>
              <a:t> Logic Gate plot</a:t>
            </a:r>
          </a:p>
        </p:txBody>
      </p:sp>
      <p:sp>
        <p:nvSpPr>
          <p:cNvPr id="18" name="Content Placeholder 2">
            <a:extLst>
              <a:ext uri="{FF2B5EF4-FFF2-40B4-BE49-F238E27FC236}">
                <a16:creationId xmlns:a16="http://schemas.microsoft.com/office/drawing/2014/main" id="{1FB12A78-56E0-8E35-DED1-73E341A21A65}"/>
              </a:ext>
            </a:extLst>
          </p:cNvPr>
          <p:cNvSpPr txBox="1">
            <a:spLocks/>
          </p:cNvSpPr>
          <p:nvPr/>
        </p:nvSpPr>
        <p:spPr>
          <a:xfrm>
            <a:off x="641804" y="4821235"/>
            <a:ext cx="4370840" cy="110059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a:solidFill>
                  <a:schemeClr val="bg2">
                    <a:lumMod val="75000"/>
                  </a:schemeClr>
                </a:solidFill>
                <a:latin typeface="Consolas" panose="020B0609020204030204" pitchFamily="49" charset="0"/>
              </a:rPr>
              <a:t>Try to find a single straight line to group the outcome</a:t>
            </a:r>
          </a:p>
        </p:txBody>
      </p:sp>
    </p:spTree>
    <p:extLst>
      <p:ext uri="{BB962C8B-B14F-4D97-AF65-F5344CB8AC3E}">
        <p14:creationId xmlns:p14="http://schemas.microsoft.com/office/powerpoint/2010/main" val="227608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pic>
        <p:nvPicPr>
          <p:cNvPr id="4098" name="Picture 2" descr="Graph for data">
            <a:extLst>
              <a:ext uri="{FF2B5EF4-FFF2-40B4-BE49-F238E27FC236}">
                <a16:creationId xmlns:a16="http://schemas.microsoft.com/office/drawing/2014/main" id="{55185308-BF1C-15E3-4EF8-873060057A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10" b="8225"/>
          <a:stretch/>
        </p:blipFill>
        <p:spPr bwMode="auto">
          <a:xfrm>
            <a:off x="5638348" y="917765"/>
            <a:ext cx="6252049" cy="5667829"/>
          </a:xfrm>
          <a:prstGeom prst="rect">
            <a:avLst/>
          </a:prstGeom>
          <a:noFill/>
          <a:ln w="34925">
            <a:solidFill>
              <a:schemeClr val="tx1"/>
            </a:solidFill>
          </a:ln>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FD6513B1-09AC-ADAF-30AB-DA9BBAA2AF18}"/>
              </a:ext>
            </a:extLst>
          </p:cNvPr>
          <p:cNvSpPr txBox="1">
            <a:spLocks/>
          </p:cNvSpPr>
          <p:nvPr/>
        </p:nvSpPr>
        <p:spPr>
          <a:xfrm>
            <a:off x="6416903" y="272406"/>
            <a:ext cx="4339770" cy="5028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err="1">
                <a:solidFill>
                  <a:schemeClr val="bg2">
                    <a:lumMod val="75000"/>
                  </a:schemeClr>
                </a:solidFill>
                <a:latin typeface="Consolas" panose="020B0609020204030204" pitchFamily="49" charset="0"/>
              </a:rPr>
              <a:t>XOr</a:t>
            </a:r>
            <a:r>
              <a:rPr lang="en-GB" dirty="0">
                <a:solidFill>
                  <a:schemeClr val="bg2">
                    <a:lumMod val="75000"/>
                  </a:schemeClr>
                </a:solidFill>
                <a:latin typeface="Consolas" panose="020B0609020204030204" pitchFamily="49" charset="0"/>
              </a:rPr>
              <a:t> Logic Gate plot</a:t>
            </a:r>
          </a:p>
        </p:txBody>
      </p:sp>
      <p:cxnSp>
        <p:nvCxnSpPr>
          <p:cNvPr id="15" name="Straight Connector 14">
            <a:extLst>
              <a:ext uri="{FF2B5EF4-FFF2-40B4-BE49-F238E27FC236}">
                <a16:creationId xmlns:a16="http://schemas.microsoft.com/office/drawing/2014/main" id="{01D03929-4233-2B88-67BB-A16E0712D921}"/>
              </a:ext>
            </a:extLst>
          </p:cNvPr>
          <p:cNvCxnSpPr>
            <a:cxnSpLocks/>
          </p:cNvCxnSpPr>
          <p:nvPr/>
        </p:nvCxnSpPr>
        <p:spPr>
          <a:xfrm>
            <a:off x="6416903" y="3690258"/>
            <a:ext cx="4657497" cy="0"/>
          </a:xfrm>
          <a:prstGeom prst="line">
            <a:avLst/>
          </a:prstGeom>
          <a:ln w="47625"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EDEED62F-ED2C-5A89-1964-E533935FD828}"/>
              </a:ext>
            </a:extLst>
          </p:cNvPr>
          <p:cNvSpPr txBox="1">
            <a:spLocks/>
          </p:cNvSpPr>
          <p:nvPr/>
        </p:nvSpPr>
        <p:spPr>
          <a:xfrm>
            <a:off x="423296" y="2482925"/>
            <a:ext cx="4807857" cy="15300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dirty="0">
                <a:solidFill>
                  <a:schemeClr val="bg2">
                    <a:lumMod val="75000"/>
                  </a:schemeClr>
                </a:solidFill>
                <a:latin typeface="Consolas" panose="020B0609020204030204" pitchFamily="49" charset="0"/>
              </a:rPr>
              <a:t>Limitation of a Single Perceptron</a:t>
            </a:r>
          </a:p>
        </p:txBody>
      </p:sp>
    </p:spTree>
    <p:extLst>
      <p:ext uri="{BB962C8B-B14F-4D97-AF65-F5344CB8AC3E}">
        <p14:creationId xmlns:p14="http://schemas.microsoft.com/office/powerpoint/2010/main" val="341083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pic>
        <p:nvPicPr>
          <p:cNvPr id="4098" name="Picture 2" descr="Graph for data">
            <a:extLst>
              <a:ext uri="{FF2B5EF4-FFF2-40B4-BE49-F238E27FC236}">
                <a16:creationId xmlns:a16="http://schemas.microsoft.com/office/drawing/2014/main" id="{55185308-BF1C-15E3-4EF8-873060057A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10" b="8225"/>
          <a:stretch/>
        </p:blipFill>
        <p:spPr bwMode="auto">
          <a:xfrm>
            <a:off x="5638348" y="917765"/>
            <a:ext cx="6252049" cy="5667829"/>
          </a:xfrm>
          <a:prstGeom prst="rect">
            <a:avLst/>
          </a:prstGeom>
          <a:noFill/>
          <a:ln w="34925">
            <a:solidFill>
              <a:schemeClr val="tx1"/>
            </a:solidFill>
          </a:ln>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FD6513B1-09AC-ADAF-30AB-DA9BBAA2AF18}"/>
              </a:ext>
            </a:extLst>
          </p:cNvPr>
          <p:cNvSpPr txBox="1">
            <a:spLocks/>
          </p:cNvSpPr>
          <p:nvPr/>
        </p:nvSpPr>
        <p:spPr>
          <a:xfrm>
            <a:off x="6416903" y="272406"/>
            <a:ext cx="4339770" cy="5028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err="1">
                <a:solidFill>
                  <a:schemeClr val="bg2">
                    <a:lumMod val="75000"/>
                  </a:schemeClr>
                </a:solidFill>
                <a:latin typeface="Consolas" panose="020B0609020204030204" pitchFamily="49" charset="0"/>
              </a:rPr>
              <a:t>XOr</a:t>
            </a:r>
            <a:r>
              <a:rPr lang="en-GB" dirty="0">
                <a:solidFill>
                  <a:schemeClr val="bg2">
                    <a:lumMod val="75000"/>
                  </a:schemeClr>
                </a:solidFill>
                <a:latin typeface="Consolas" panose="020B0609020204030204" pitchFamily="49" charset="0"/>
              </a:rPr>
              <a:t> Logic Gate plot</a:t>
            </a:r>
          </a:p>
        </p:txBody>
      </p:sp>
      <p:cxnSp>
        <p:nvCxnSpPr>
          <p:cNvPr id="17" name="Straight Connector 16">
            <a:extLst>
              <a:ext uri="{FF2B5EF4-FFF2-40B4-BE49-F238E27FC236}">
                <a16:creationId xmlns:a16="http://schemas.microsoft.com/office/drawing/2014/main" id="{2400684A-799D-202C-A188-B93D290CFEEA}"/>
              </a:ext>
            </a:extLst>
          </p:cNvPr>
          <p:cNvCxnSpPr>
            <a:cxnSpLocks/>
          </p:cNvCxnSpPr>
          <p:nvPr/>
        </p:nvCxnSpPr>
        <p:spPr>
          <a:xfrm flipV="1">
            <a:off x="6416903" y="1458685"/>
            <a:ext cx="4006394" cy="4296229"/>
          </a:xfrm>
          <a:prstGeom prst="line">
            <a:avLst/>
          </a:prstGeom>
          <a:ln w="47625"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1FB12A78-56E0-8E35-DED1-73E341A21A65}"/>
              </a:ext>
            </a:extLst>
          </p:cNvPr>
          <p:cNvSpPr txBox="1">
            <a:spLocks/>
          </p:cNvSpPr>
          <p:nvPr/>
        </p:nvSpPr>
        <p:spPr>
          <a:xfrm>
            <a:off x="641804" y="4984522"/>
            <a:ext cx="4370840" cy="77039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chemeClr val="bg2">
                    <a:lumMod val="75000"/>
                  </a:schemeClr>
                </a:solidFill>
                <a:latin typeface="Consolas" panose="020B0609020204030204" pitchFamily="49" charset="0"/>
              </a:rPr>
              <a:t>Not linearly separable</a:t>
            </a:r>
          </a:p>
        </p:txBody>
      </p:sp>
      <p:sp>
        <p:nvSpPr>
          <p:cNvPr id="5" name="Title 1">
            <a:extLst>
              <a:ext uri="{FF2B5EF4-FFF2-40B4-BE49-F238E27FC236}">
                <a16:creationId xmlns:a16="http://schemas.microsoft.com/office/drawing/2014/main" id="{B8C1985E-C652-40EB-5B2D-616D47877B13}"/>
              </a:ext>
            </a:extLst>
          </p:cNvPr>
          <p:cNvSpPr txBox="1">
            <a:spLocks/>
          </p:cNvSpPr>
          <p:nvPr/>
        </p:nvSpPr>
        <p:spPr>
          <a:xfrm>
            <a:off x="423296" y="2482925"/>
            <a:ext cx="4807857" cy="15300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a:solidFill>
                  <a:schemeClr val="bg2">
                    <a:lumMod val="75000"/>
                  </a:schemeClr>
                </a:solidFill>
                <a:latin typeface="Consolas" panose="020B0609020204030204" pitchFamily="49" charset="0"/>
              </a:rPr>
              <a:t>Limitation of a Single Perceptron</a:t>
            </a:r>
            <a:endParaRPr lang="en-GB" sz="4800" dirty="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val="231520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146C-4B5F-1DA7-6B17-121FED9D7190}"/>
              </a:ext>
            </a:extLst>
          </p:cNvPr>
          <p:cNvSpPr>
            <a:spLocks noGrp="1"/>
          </p:cNvSpPr>
          <p:nvPr>
            <p:ph type="title"/>
          </p:nvPr>
        </p:nvSpPr>
        <p:spPr>
          <a:xfrm>
            <a:off x="838200" y="176441"/>
            <a:ext cx="10515600" cy="1325563"/>
          </a:xfrm>
        </p:spPr>
        <p:txBody>
          <a:bodyPr/>
          <a:lstStyle/>
          <a:p>
            <a:pPr algn="ctr"/>
            <a:r>
              <a:rPr lang="en-GB" dirty="0">
                <a:solidFill>
                  <a:schemeClr val="bg2">
                    <a:lumMod val="75000"/>
                  </a:schemeClr>
                </a:solidFill>
                <a:latin typeface="Consolas" panose="020B0609020204030204" pitchFamily="49" charset="0"/>
              </a:rPr>
              <a:t>Multi-Layered Perceptron</a:t>
            </a:r>
          </a:p>
        </p:txBody>
      </p:sp>
      <p:pic>
        <p:nvPicPr>
          <p:cNvPr id="5" name="Picture 4">
            <a:extLst>
              <a:ext uri="{FF2B5EF4-FFF2-40B4-BE49-F238E27FC236}">
                <a16:creationId xmlns:a16="http://schemas.microsoft.com/office/drawing/2014/main" id="{B4121782-6285-7C7B-E190-F1134317CD8D}"/>
              </a:ext>
            </a:extLst>
          </p:cNvPr>
          <p:cNvPicPr>
            <a:picLocks noChangeAspect="1"/>
          </p:cNvPicPr>
          <p:nvPr/>
        </p:nvPicPr>
        <p:blipFill>
          <a:blip r:embed="rId2"/>
          <a:stretch>
            <a:fillRect/>
          </a:stretch>
        </p:blipFill>
        <p:spPr>
          <a:xfrm>
            <a:off x="1233767" y="1714954"/>
            <a:ext cx="10003919" cy="4560886"/>
          </a:xfrm>
          <a:prstGeom prst="rect">
            <a:avLst/>
          </a:prstGeom>
          <a:ln w="38100">
            <a:solidFill>
              <a:schemeClr val="tx1"/>
            </a:solidFill>
          </a:ln>
        </p:spPr>
      </p:pic>
      <p:sp>
        <p:nvSpPr>
          <p:cNvPr id="6" name="Oval 5">
            <a:extLst>
              <a:ext uri="{FF2B5EF4-FFF2-40B4-BE49-F238E27FC236}">
                <a16:creationId xmlns:a16="http://schemas.microsoft.com/office/drawing/2014/main" id="{0F03E21F-D038-80EB-FA37-5D6713B924A8}"/>
              </a:ext>
            </a:extLst>
          </p:cNvPr>
          <p:cNvSpPr/>
          <p:nvPr/>
        </p:nvSpPr>
        <p:spPr>
          <a:xfrm>
            <a:off x="4513944" y="1451428"/>
            <a:ext cx="2917370" cy="493485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43772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3735</TotalTime>
  <Words>1161</Words>
  <Application>Microsoft Office PowerPoint</Application>
  <PresentationFormat>Widescreen</PresentationFormat>
  <Paragraphs>101</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Office Theme</vt:lpstr>
      <vt:lpstr>Leveraging Neural Networks for Advanced Image Classification in Healthcare</vt:lpstr>
      <vt:lpstr>The Foundation</vt:lpstr>
      <vt:lpstr>Perceptron </vt:lpstr>
      <vt:lpstr>Sigmoid Activation Function</vt:lpstr>
      <vt:lpstr>Linearly Separable Problem </vt:lpstr>
      <vt:lpstr>Limitation of a Single Perceptron</vt:lpstr>
      <vt:lpstr>PowerPoint Presentation</vt:lpstr>
      <vt:lpstr>PowerPoint Presentation</vt:lpstr>
      <vt:lpstr>Multi-Layered Perceptron</vt:lpstr>
      <vt:lpstr>Sigmoid Prime Activation Function</vt:lpstr>
      <vt:lpstr>XOr Gate Results</vt:lpstr>
      <vt:lpstr>Image Classification</vt:lpstr>
      <vt:lpstr>PowerPoint Presentation</vt:lpstr>
      <vt:lpstr>PowerPoint Presentation</vt:lpstr>
      <vt:lpstr>Greyscale Pixels</vt:lpstr>
      <vt:lpstr>PowerPoint Presentation</vt:lpstr>
      <vt:lpstr>PowerPoint Presentation</vt:lpstr>
      <vt:lpstr>PowerPoint Presentation</vt:lpstr>
      <vt:lpstr>PowerPoint Presentation</vt:lpstr>
      <vt:lpstr>PowerPoint Presentation</vt:lpstr>
      <vt:lpstr>PowerPoint Presentation</vt:lpstr>
      <vt:lpstr>Brain Tumour Detection</vt:lpstr>
      <vt:lpstr>Applying Previous Model</vt:lpstr>
      <vt:lpstr>Brain Tumour MRI Dataset</vt:lpstr>
      <vt:lpstr>Data Preprocessing</vt:lpstr>
      <vt:lpstr>PowerPoint Presentation</vt:lpstr>
      <vt:lpstr>Clinical Trial – SRH-AI Technology</vt:lpstr>
      <vt:lpstr>MRI-based Brain Tumour Classification study</vt:lpstr>
      <vt:lpstr>Limitations</vt:lpstr>
      <vt:lpstr>Limitations </vt:lpstr>
      <vt:lpstr>PowerPoint Presentation</vt:lpstr>
      <vt:lpstr>Thank you for your time, any 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Neural Networks for Advanced Image Classification in Healthcare</dc:title>
  <dc:creator>Al-Hashimi, Hyder</dc:creator>
  <cp:lastModifiedBy>Al-Hashimi, Hyder</cp:lastModifiedBy>
  <cp:revision>36</cp:revision>
  <dcterms:created xsi:type="dcterms:W3CDTF">2023-09-08T21:43:44Z</dcterms:created>
  <dcterms:modified xsi:type="dcterms:W3CDTF">2023-09-13T16:28:21Z</dcterms:modified>
</cp:coreProperties>
</file>