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7" r:id="rId5"/>
    <p:sldId id="259" r:id="rId6"/>
    <p:sldId id="260" r:id="rId7"/>
    <p:sldId id="268" r:id="rId8"/>
    <p:sldId id="261" r:id="rId9"/>
    <p:sldId id="262" r:id="rId10"/>
    <p:sldId id="269" r:id="rId11"/>
    <p:sldId id="270" r:id="rId12"/>
    <p:sldId id="271" r:id="rId13"/>
    <p:sldId id="263" r:id="rId14"/>
    <p:sldId id="272" r:id="rId15"/>
    <p:sldId id="273" r:id="rId16"/>
    <p:sldId id="264" r:id="rId17"/>
    <p:sldId id="274" r:id="rId18"/>
    <p:sldId id="275" r:id="rId19"/>
    <p:sldId id="276" r:id="rId20"/>
    <p:sldId id="277" r:id="rId21"/>
    <p:sldId id="278" r:id="rId22"/>
    <p:sldId id="265" r:id="rId23"/>
    <p:sldId id="266"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A68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2" d="100"/>
          <a:sy n="92" d="100"/>
        </p:scale>
        <p:origin x="5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43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00821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74875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365950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8505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501543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617058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785206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76041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512550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63794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8662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library.somaiya.edu/document/10062600"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youtube.com/watch?v=2tXOxlnWgU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07473" y="329043"/>
            <a:ext cx="7100454" cy="2912921"/>
          </a:xfrm>
          <a:prstGeom prst="rect">
            <a:avLst/>
          </a:prstGeom>
          <a:noFill/>
          <a:ln/>
        </p:spPr>
        <p:txBody>
          <a:bodyPr wrap="square" rtlCol="0" anchor="t"/>
          <a:lstStyle/>
          <a:p>
            <a:pPr algn="ctr"/>
            <a:r>
              <a:rPr lang="en-US" sz="3200" dirty="0">
                <a:solidFill>
                  <a:srgbClr val="1A6847"/>
                </a:solidFill>
                <a:effectLst/>
                <a:latin typeface="MS PGothic" panose="020B0600070205080204" pitchFamily="34" charset="-128"/>
                <a:ea typeface="MS PGothic" panose="020B0600070205080204" pitchFamily="34" charset="-128"/>
              </a:rPr>
              <a:t>3D animation face modeling and feature extraction based on computer graphics and image </a:t>
            </a:r>
            <a:r>
              <a:rPr lang="en-US" sz="3200" spc="-10" dirty="0">
                <a:solidFill>
                  <a:srgbClr val="1A6847"/>
                </a:solidFill>
                <a:effectLst/>
                <a:latin typeface="MS PGothic" panose="020B0600070205080204" pitchFamily="34" charset="-128"/>
                <a:ea typeface="MS PGothic" panose="020B0600070205080204" pitchFamily="34" charset="-128"/>
              </a:rPr>
              <a:t>technology</a:t>
            </a:r>
            <a:endParaRPr lang="en-IN" sz="3200" dirty="0">
              <a:solidFill>
                <a:srgbClr val="1A6847"/>
              </a:solidFill>
              <a:effectLst/>
              <a:latin typeface="MS PGothic" panose="020B0600070205080204" pitchFamily="34" charset="-128"/>
              <a:ea typeface="MS PGothic" panose="020B0600070205080204" pitchFamily="34" charset="-128"/>
            </a:endParaRPr>
          </a:p>
          <a:p>
            <a:pPr marL="0" indent="0" algn="ctr">
              <a:buNone/>
            </a:pPr>
            <a:r>
              <a:rPr lang="en-US" sz="3200" b="1" dirty="0">
                <a:solidFill>
                  <a:srgbClr val="1A6847"/>
                </a:solidFill>
                <a:latin typeface="Outfit" pitchFamily="34" charset="0"/>
                <a:ea typeface="Outfit" pitchFamily="34" charset="-122"/>
                <a:cs typeface="Outfit" pitchFamily="34" charset="-120"/>
              </a:rPr>
              <a:t>
</a:t>
            </a:r>
            <a:r>
              <a:rPr lang="en-US" sz="1100" dirty="0">
                <a:solidFill>
                  <a:srgbClr val="000000"/>
                </a:solidFill>
                <a:latin typeface="Outfit" pitchFamily="34" charset="0"/>
                <a:ea typeface="Outfit" pitchFamily="34" charset="-122"/>
                <a:cs typeface="Outfit" pitchFamily="34" charset="-120"/>
              </a:rPr>
              <a:t>Exploring Computer Graphics and Face Modeling Technology</a:t>
            </a:r>
            <a:endParaRPr lang="en-US" sz="3200" dirty="0"/>
          </a:p>
        </p:txBody>
      </p:sp>
      <p:sp>
        <p:nvSpPr>
          <p:cNvPr id="3" name="TextBox 2">
            <a:extLst>
              <a:ext uri="{FF2B5EF4-FFF2-40B4-BE49-F238E27FC236}">
                <a16:creationId xmlns:a16="http://schemas.microsoft.com/office/drawing/2014/main" id="{F5736426-1BCC-6676-F909-FB25BEA515A7}"/>
              </a:ext>
            </a:extLst>
          </p:cNvPr>
          <p:cNvSpPr txBox="1"/>
          <p:nvPr/>
        </p:nvSpPr>
        <p:spPr>
          <a:xfrm>
            <a:off x="1052945" y="3359727"/>
            <a:ext cx="6040582" cy="830997"/>
          </a:xfrm>
          <a:prstGeom prst="rect">
            <a:avLst/>
          </a:prstGeom>
          <a:noFill/>
        </p:spPr>
        <p:txBody>
          <a:bodyPr wrap="square" rtlCol="0">
            <a:spAutoFit/>
          </a:bodyPr>
          <a:lstStyle/>
          <a:p>
            <a:r>
              <a:rPr lang="en-US" sz="1200" dirty="0">
                <a:solidFill>
                  <a:srgbClr val="000000"/>
                </a:solidFill>
                <a:latin typeface="Outfit"/>
              </a:rPr>
              <a:t>Subject: Computer Graphics</a:t>
            </a:r>
          </a:p>
          <a:p>
            <a:r>
              <a:rPr lang="en-US" sz="1200" dirty="0">
                <a:solidFill>
                  <a:srgbClr val="000000"/>
                </a:solidFill>
                <a:latin typeface="Outfit"/>
              </a:rPr>
              <a:t>Student Name: Hyder Presswala</a:t>
            </a:r>
          </a:p>
          <a:p>
            <a:r>
              <a:rPr lang="en-US" sz="1200" dirty="0">
                <a:solidFill>
                  <a:srgbClr val="000000"/>
                </a:solidFill>
                <a:latin typeface="Outfit"/>
              </a:rPr>
              <a:t>Roll No.: 16010122151</a:t>
            </a:r>
          </a:p>
          <a:p>
            <a:r>
              <a:rPr lang="en-US" sz="1200" dirty="0">
                <a:solidFill>
                  <a:srgbClr val="000000"/>
                </a:solidFill>
                <a:latin typeface="Outfit"/>
              </a:rPr>
              <a:t>Faculty Name: Mr. Vaibhav </a:t>
            </a:r>
            <a:r>
              <a:rPr lang="en-US" sz="1200" dirty="0" err="1">
                <a:solidFill>
                  <a:srgbClr val="000000"/>
                </a:solidFill>
                <a:latin typeface="Outfit"/>
              </a:rPr>
              <a:t>Vasani</a:t>
            </a:r>
            <a:endParaRPr lang="en-IN" sz="1200" dirty="0">
              <a:solidFill>
                <a:srgbClr val="000000"/>
              </a:solidFill>
              <a:latin typeface="Outfi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775855"/>
            <a:ext cx="8030372" cy="4110470"/>
          </a:xfrm>
          <a:prstGeom prst="rect">
            <a:avLst/>
          </a:prstGeom>
          <a:noFill/>
          <a:ln/>
        </p:spPr>
        <p:txBody>
          <a:bodyPr wrap="square" rtlCol="0" anchor="t"/>
          <a:lstStyle/>
          <a:p>
            <a:r>
              <a:rPr lang="en-US" sz="1200" b="1" dirty="0"/>
              <a:t>C. Color Characteristic Analysis</a:t>
            </a:r>
            <a:br>
              <a:rPr lang="en-US" sz="1200" dirty="0"/>
            </a:br>
            <a:r>
              <a:rPr lang="en-US" sz="1200" dirty="0"/>
              <a:t>The color characteristics of different faces vary. Research indicates that skin color can appear differently in various environments, though it tends to remain relatively stable. In this analysis, a Gaussian distribution model probability algorithm is used to calculate the distribution parameters. Afterward, an edge detection algorithm is employed to better determine the facial contours, facilitating stable face region localization. The Sobel algorithm will be utilized for edge detection. However, since the computer’s image processing function is limited to binarization, pixel value determination requires the extraction of two thresholds.</a:t>
            </a:r>
          </a:p>
          <a:p>
            <a:endParaRPr lang="en-US" sz="1200" dirty="0"/>
          </a:p>
          <a:p>
            <a:pPr>
              <a:lnSpc>
                <a:spcPts val="2000"/>
              </a:lnSpc>
              <a:buSzPct val="100000"/>
            </a:pPr>
            <a:r>
              <a:rPr lang="en-US" sz="1200" dirty="0"/>
              <a:t>Formulae 1 :-  </a:t>
            </a:r>
          </a:p>
        </p:txBody>
      </p:sp>
      <p:pic>
        <p:nvPicPr>
          <p:cNvPr id="7" name="Picture 6">
            <a:extLst>
              <a:ext uri="{FF2B5EF4-FFF2-40B4-BE49-F238E27FC236}">
                <a16:creationId xmlns:a16="http://schemas.microsoft.com/office/drawing/2014/main" id="{CD5FB230-D1F6-831B-F190-E27519D155D0}"/>
              </a:ext>
            </a:extLst>
          </p:cNvPr>
          <p:cNvPicPr>
            <a:picLocks noChangeAspect="1"/>
          </p:cNvPicPr>
          <p:nvPr/>
        </p:nvPicPr>
        <p:blipFill>
          <a:blip r:embed="rId3"/>
          <a:stretch>
            <a:fillRect/>
          </a:stretch>
        </p:blipFill>
        <p:spPr>
          <a:xfrm>
            <a:off x="1508760" y="2241654"/>
            <a:ext cx="1866238" cy="1317344"/>
          </a:xfrm>
          <a:prstGeom prst="rect">
            <a:avLst/>
          </a:prstGeom>
        </p:spPr>
      </p:pic>
      <p:sp>
        <p:nvSpPr>
          <p:cNvPr id="9" name="TextBox 8">
            <a:extLst>
              <a:ext uri="{FF2B5EF4-FFF2-40B4-BE49-F238E27FC236}">
                <a16:creationId xmlns:a16="http://schemas.microsoft.com/office/drawing/2014/main" id="{1C0B1E95-CA5C-BCF0-F67B-E22F0C9D68F2}"/>
              </a:ext>
            </a:extLst>
          </p:cNvPr>
          <p:cNvSpPr txBox="1"/>
          <p:nvPr/>
        </p:nvSpPr>
        <p:spPr>
          <a:xfrm>
            <a:off x="4488873" y="2133600"/>
            <a:ext cx="3373582" cy="646331"/>
          </a:xfrm>
          <a:prstGeom prst="rect">
            <a:avLst/>
          </a:prstGeom>
          <a:noFill/>
        </p:spPr>
        <p:txBody>
          <a:bodyPr wrap="square" rtlCol="0">
            <a:spAutoFit/>
          </a:bodyPr>
          <a:lstStyle/>
          <a:p>
            <a:r>
              <a:rPr lang="en-US" sz="1800" dirty="0"/>
              <a:t>Formulae</a:t>
            </a:r>
            <a:r>
              <a:rPr lang="en-IN" dirty="0"/>
              <a:t> 2:-</a:t>
            </a:r>
          </a:p>
          <a:p>
            <a:endParaRPr lang="en-IN" dirty="0"/>
          </a:p>
        </p:txBody>
      </p:sp>
      <p:pic>
        <p:nvPicPr>
          <p:cNvPr id="11" name="Picture 10">
            <a:extLst>
              <a:ext uri="{FF2B5EF4-FFF2-40B4-BE49-F238E27FC236}">
                <a16:creationId xmlns:a16="http://schemas.microsoft.com/office/drawing/2014/main" id="{22935F48-8E05-D213-77A7-9AEA5E21FEB8}"/>
              </a:ext>
            </a:extLst>
          </p:cNvPr>
          <p:cNvPicPr>
            <a:picLocks noChangeAspect="1"/>
          </p:cNvPicPr>
          <p:nvPr/>
        </p:nvPicPr>
        <p:blipFill>
          <a:blip r:embed="rId4"/>
          <a:stretch>
            <a:fillRect/>
          </a:stretch>
        </p:blipFill>
        <p:spPr>
          <a:xfrm>
            <a:off x="4572000" y="2490975"/>
            <a:ext cx="3377846" cy="646331"/>
          </a:xfrm>
          <a:prstGeom prst="rect">
            <a:avLst/>
          </a:prstGeom>
        </p:spPr>
      </p:pic>
    </p:spTree>
    <p:extLst>
      <p:ext uri="{BB962C8B-B14F-4D97-AF65-F5344CB8AC3E}">
        <p14:creationId xmlns:p14="http://schemas.microsoft.com/office/powerpoint/2010/main" val="248009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9</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r>
              <a:rPr lang="en-US" sz="1200" b="1" dirty="0"/>
              <a:t>D. Determination of Animation Face Area</a:t>
            </a:r>
            <a:br>
              <a:rPr lang="en-US" sz="1200" dirty="0"/>
            </a:br>
            <a:r>
              <a:rPr lang="en-US" sz="1200" dirty="0"/>
              <a:t>Localization of the animation face region aims to define the basic boundaries of the face, avoiding overlap with the background. This process will involve calculating the vertical and horizontal directions using gray-scale integral projection.</a:t>
            </a:r>
          </a:p>
        </p:txBody>
      </p:sp>
      <p:pic>
        <p:nvPicPr>
          <p:cNvPr id="8" name="Picture 7">
            <a:extLst>
              <a:ext uri="{FF2B5EF4-FFF2-40B4-BE49-F238E27FC236}">
                <a16:creationId xmlns:a16="http://schemas.microsoft.com/office/drawing/2014/main" id="{6CCD6BB7-E907-B817-2E83-496D60EE2CAC}"/>
              </a:ext>
            </a:extLst>
          </p:cNvPr>
          <p:cNvPicPr>
            <a:picLocks noChangeAspect="1"/>
          </p:cNvPicPr>
          <p:nvPr/>
        </p:nvPicPr>
        <p:blipFill>
          <a:blip r:embed="rId3"/>
          <a:stretch>
            <a:fillRect/>
          </a:stretch>
        </p:blipFill>
        <p:spPr>
          <a:xfrm>
            <a:off x="2708562" y="1920357"/>
            <a:ext cx="2472860" cy="1918446"/>
          </a:xfrm>
          <a:prstGeom prst="rect">
            <a:avLst/>
          </a:prstGeom>
        </p:spPr>
      </p:pic>
    </p:spTree>
    <p:extLst>
      <p:ext uri="{BB962C8B-B14F-4D97-AF65-F5344CB8AC3E}">
        <p14:creationId xmlns:p14="http://schemas.microsoft.com/office/powerpoint/2010/main" val="149574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10</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r>
              <a:rPr lang="en-US" sz="1200" b="1" dirty="0"/>
              <a:t>E. The Best Proportion of Facial Organ Area</a:t>
            </a:r>
            <a:br>
              <a:rPr lang="en-US" sz="1200" dirty="0"/>
            </a:br>
            <a:r>
              <a:rPr lang="en-US" sz="1200" dirty="0"/>
              <a:t>The placement area of the eyebrows is positioned at the midpoint between the hairline and nose, while the nose is centered on the face. The lips are placed at the second bisector between the nose and chin, and the eyes are positioned at the vertical bisector between the hairline and mouth. The width of the eyes generally accounts for three-thirds of the face width, and the length of the chin is typically five-thirds the length of the face. The surface area of the nose comprises up to 5% of the total facial area. For men, the mouth width is generally half the face width, while for women, it also typically measures half the width of the face.</a:t>
            </a:r>
          </a:p>
          <a:p>
            <a:endParaRPr lang="en-US" sz="1200" dirty="0"/>
          </a:p>
          <a:p>
            <a:endParaRPr lang="en-US" sz="1200" dirty="0"/>
          </a:p>
        </p:txBody>
      </p:sp>
      <p:pic>
        <p:nvPicPr>
          <p:cNvPr id="7" name="Picture 6">
            <a:extLst>
              <a:ext uri="{FF2B5EF4-FFF2-40B4-BE49-F238E27FC236}">
                <a16:creationId xmlns:a16="http://schemas.microsoft.com/office/drawing/2014/main" id="{0C07B7BC-2DB4-2AF6-C387-ACF97AA4A021}"/>
              </a:ext>
            </a:extLst>
          </p:cNvPr>
          <p:cNvPicPr>
            <a:picLocks noChangeAspect="1"/>
          </p:cNvPicPr>
          <p:nvPr/>
        </p:nvPicPr>
        <p:blipFill>
          <a:blip r:embed="rId3"/>
          <a:stretch>
            <a:fillRect/>
          </a:stretch>
        </p:blipFill>
        <p:spPr>
          <a:xfrm>
            <a:off x="3442853" y="2422304"/>
            <a:ext cx="2099145" cy="2091427"/>
          </a:xfrm>
          <a:prstGeom prst="rect">
            <a:avLst/>
          </a:prstGeom>
        </p:spPr>
      </p:pic>
    </p:spTree>
    <p:extLst>
      <p:ext uri="{BB962C8B-B14F-4D97-AF65-F5344CB8AC3E}">
        <p14:creationId xmlns:p14="http://schemas.microsoft.com/office/powerpoint/2010/main" val="335450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11</a:t>
            </a:r>
            <a:endParaRPr lang="en-US" sz="1600" dirty="0"/>
          </a:p>
        </p:txBody>
      </p:sp>
      <p:sp>
        <p:nvSpPr>
          <p:cNvPr id="5" name="Text 3"/>
          <p:cNvSpPr/>
          <p:nvPr/>
        </p:nvSpPr>
        <p:spPr>
          <a:xfrm>
            <a:off x="1207008" y="505691"/>
            <a:ext cx="7296912" cy="1285875"/>
          </a:xfrm>
          <a:prstGeom prst="rect">
            <a:avLst/>
          </a:prstGeom>
          <a:noFill/>
          <a:ln/>
        </p:spPr>
        <p:txBody>
          <a:bodyPr wrap="square" rtlCol="0" anchor="ctr"/>
          <a:lstStyle/>
          <a:p>
            <a:pPr marL="0" indent="0">
              <a:buNone/>
            </a:pPr>
            <a:r>
              <a:rPr lang="en-US" sz="2800" dirty="0">
                <a:solidFill>
                  <a:srgbClr val="1A6847"/>
                </a:solidFill>
                <a:latin typeface="Outfit"/>
              </a:rPr>
              <a:t>Feature Extraction Algorithm of Animation Face Model Based on Computer Image Processing Technology</a:t>
            </a:r>
          </a:p>
        </p:txBody>
      </p:sp>
      <p:sp>
        <p:nvSpPr>
          <p:cNvPr id="6" name="Text 4"/>
          <p:cNvSpPr/>
          <p:nvPr/>
        </p:nvSpPr>
        <p:spPr>
          <a:xfrm>
            <a:off x="1207008" y="2036618"/>
            <a:ext cx="7315200" cy="2849707"/>
          </a:xfrm>
          <a:prstGeom prst="rect">
            <a:avLst/>
          </a:prstGeom>
          <a:noFill/>
          <a:ln/>
        </p:spPr>
        <p:txBody>
          <a:bodyPr wrap="square" rtlCol="0" anchor="t"/>
          <a:lstStyle/>
          <a:p>
            <a:r>
              <a:rPr lang="en-US" sz="1200" b="1" dirty="0"/>
              <a:t>A. Eye Boundary Feature Extraction</a:t>
            </a:r>
            <a:br>
              <a:rPr lang="en-US" sz="1200" dirty="0"/>
            </a:br>
            <a:r>
              <a:rPr lang="en-US" sz="1200" dirty="0"/>
              <a:t>In two-dimensional images, the characteristic shape of animated characters' eyes resembles a parabola. The least squares method can be utilized to fit a curve and obtain the equation describing the eye boundary:</a:t>
            </a:r>
          </a:p>
          <a:p>
            <a:pPr algn="just">
              <a:lnSpc>
                <a:spcPts val="2000"/>
              </a:lnSpc>
              <a:buSzPct val="100000"/>
            </a:pPr>
            <a:endParaRPr lang="en-US" sz="1200" dirty="0"/>
          </a:p>
        </p:txBody>
      </p:sp>
      <p:pic>
        <p:nvPicPr>
          <p:cNvPr id="8" name="Picture 7">
            <a:extLst>
              <a:ext uri="{FF2B5EF4-FFF2-40B4-BE49-F238E27FC236}">
                <a16:creationId xmlns:a16="http://schemas.microsoft.com/office/drawing/2014/main" id="{7C967EA1-FB0A-DFF2-3979-C8F47AE06D29}"/>
              </a:ext>
            </a:extLst>
          </p:cNvPr>
          <p:cNvPicPr>
            <a:picLocks noChangeAspect="1"/>
          </p:cNvPicPr>
          <p:nvPr/>
        </p:nvPicPr>
        <p:blipFill>
          <a:blip r:embed="rId3"/>
          <a:stretch>
            <a:fillRect/>
          </a:stretch>
        </p:blipFill>
        <p:spPr>
          <a:xfrm>
            <a:off x="2619612" y="2951827"/>
            <a:ext cx="2810267" cy="8192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r>
              <a:rPr lang="en-US" sz="1200" b="1" dirty="0"/>
              <a:t>B. Mouth Boundary Feature Extraction</a:t>
            </a:r>
            <a:br>
              <a:rPr lang="en-US" sz="1200" dirty="0"/>
            </a:br>
            <a:r>
              <a:rPr lang="en-US" sz="1200" dirty="0"/>
              <a:t>Similar to eye boundary extraction, the least squares method can also simulate the mouth's parabolic shape. However, mouth boundary segmentation requires fitting four parabolas:</a:t>
            </a:r>
          </a:p>
          <a:p>
            <a:endParaRPr lang="en-US" sz="1200" dirty="0"/>
          </a:p>
        </p:txBody>
      </p:sp>
      <p:pic>
        <p:nvPicPr>
          <p:cNvPr id="8" name="Picture 7">
            <a:extLst>
              <a:ext uri="{FF2B5EF4-FFF2-40B4-BE49-F238E27FC236}">
                <a16:creationId xmlns:a16="http://schemas.microsoft.com/office/drawing/2014/main" id="{A84C0E5E-FB29-D58A-5B98-7CA9FB84C0A0}"/>
              </a:ext>
            </a:extLst>
          </p:cNvPr>
          <p:cNvPicPr>
            <a:picLocks noChangeAspect="1"/>
          </p:cNvPicPr>
          <p:nvPr/>
        </p:nvPicPr>
        <p:blipFill>
          <a:blip r:embed="rId3"/>
          <a:stretch>
            <a:fillRect/>
          </a:stretch>
        </p:blipFill>
        <p:spPr>
          <a:xfrm>
            <a:off x="3338340" y="1814407"/>
            <a:ext cx="2467319" cy="1514686"/>
          </a:xfrm>
          <a:prstGeom prst="rect">
            <a:avLst/>
          </a:prstGeom>
        </p:spPr>
      </p:pic>
    </p:spTree>
    <p:extLst>
      <p:ext uri="{BB962C8B-B14F-4D97-AF65-F5344CB8AC3E}">
        <p14:creationId xmlns:p14="http://schemas.microsoft.com/office/powerpoint/2010/main" val="421989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r>
              <a:rPr lang="en-US" sz="1200" b="1" dirty="0"/>
              <a:t>C. Feature Extraction of Nose Region </a:t>
            </a:r>
            <a:br>
              <a:rPr lang="en-US" sz="1200" dirty="0"/>
            </a:br>
            <a:r>
              <a:rPr lang="en-US" sz="1200" dirty="0"/>
              <a:t>The nose region has a complex structure, leading to uneven changes in the Gauss map across different areas. This variability makes it challenging for a single fitting curve to encompass the entire region. Therefore, distinct calculation formulas must be employed for different parts of the nose, covering key areas such as the upper edge, tip, left edge, right edge, and lower edge of the nose.</a:t>
            </a:r>
          </a:p>
          <a:p>
            <a:endParaRPr lang="en-US" sz="1200" dirty="0"/>
          </a:p>
          <a:p>
            <a:endParaRPr lang="en-US" sz="1200" dirty="0"/>
          </a:p>
        </p:txBody>
      </p:sp>
      <p:pic>
        <p:nvPicPr>
          <p:cNvPr id="7" name="Picture 6">
            <a:extLst>
              <a:ext uri="{FF2B5EF4-FFF2-40B4-BE49-F238E27FC236}">
                <a16:creationId xmlns:a16="http://schemas.microsoft.com/office/drawing/2014/main" id="{E390526D-9CD6-4EFF-E009-D32282A2CA80}"/>
              </a:ext>
            </a:extLst>
          </p:cNvPr>
          <p:cNvPicPr>
            <a:picLocks noChangeAspect="1"/>
          </p:cNvPicPr>
          <p:nvPr/>
        </p:nvPicPr>
        <p:blipFill>
          <a:blip r:embed="rId3"/>
          <a:stretch>
            <a:fillRect/>
          </a:stretch>
        </p:blipFill>
        <p:spPr>
          <a:xfrm>
            <a:off x="3397204" y="1889291"/>
            <a:ext cx="2219635" cy="1752845"/>
          </a:xfrm>
          <a:prstGeom prst="rect">
            <a:avLst/>
          </a:prstGeom>
        </p:spPr>
      </p:pic>
    </p:spTree>
    <p:extLst>
      <p:ext uri="{BB962C8B-B14F-4D97-AF65-F5344CB8AC3E}">
        <p14:creationId xmlns:p14="http://schemas.microsoft.com/office/powerpoint/2010/main" val="55137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14</a:t>
            </a:r>
            <a:endParaRPr lang="en-US" sz="1600" dirty="0"/>
          </a:p>
        </p:txBody>
      </p:sp>
      <p:sp>
        <p:nvSpPr>
          <p:cNvPr id="5" name="Text 3"/>
          <p:cNvSpPr/>
          <p:nvPr/>
        </p:nvSpPr>
        <p:spPr>
          <a:xfrm>
            <a:off x="1220724" y="365760"/>
            <a:ext cx="7251192" cy="1406410"/>
          </a:xfrm>
          <a:prstGeom prst="rect">
            <a:avLst/>
          </a:prstGeom>
          <a:noFill/>
          <a:ln/>
        </p:spPr>
        <p:txBody>
          <a:bodyPr wrap="square" rtlCol="0" anchor="ctr"/>
          <a:lstStyle/>
          <a:p>
            <a:pPr marL="0" indent="0">
              <a:buNone/>
            </a:pPr>
            <a:r>
              <a:rPr lang="en-US" sz="2800" cap="small" dirty="0">
                <a:solidFill>
                  <a:srgbClr val="1A6847"/>
                </a:solidFill>
                <a:effectLst/>
                <a:latin typeface="Times New Roman" panose="02020603050405020304" pitchFamily="18" charset="0"/>
                <a:ea typeface="Times New Roman" panose="02020603050405020304" pitchFamily="18" charset="0"/>
              </a:rPr>
              <a:t>The final process of 3D</a:t>
            </a:r>
            <a:r>
              <a:rPr lang="en-US" sz="2800" cap="small" spc="-35" dirty="0">
                <a:solidFill>
                  <a:srgbClr val="1A6847"/>
                </a:solidFill>
                <a:effectLst/>
                <a:latin typeface="Times New Roman" panose="02020603050405020304" pitchFamily="18" charset="0"/>
                <a:ea typeface="Times New Roman" panose="02020603050405020304" pitchFamily="18" charset="0"/>
              </a:rPr>
              <a:t> </a:t>
            </a:r>
            <a:r>
              <a:rPr lang="en-US" sz="2800" cap="small" dirty="0">
                <a:solidFill>
                  <a:srgbClr val="1A6847"/>
                </a:solidFill>
                <a:effectLst/>
                <a:latin typeface="Times New Roman" panose="02020603050405020304" pitchFamily="18" charset="0"/>
                <a:ea typeface="Times New Roman" panose="02020603050405020304" pitchFamily="18" charset="0"/>
              </a:rPr>
              <a:t>animation face modeling</a:t>
            </a:r>
            <a:r>
              <a:rPr lang="en-US" sz="2800" cap="small" spc="200" dirty="0">
                <a:solidFill>
                  <a:srgbClr val="1A6847"/>
                </a:solidFill>
                <a:effectLst/>
                <a:latin typeface="Times New Roman" panose="02020603050405020304" pitchFamily="18" charset="0"/>
                <a:ea typeface="Times New Roman" panose="02020603050405020304" pitchFamily="18" charset="0"/>
              </a:rPr>
              <a:t> </a:t>
            </a:r>
            <a:r>
              <a:rPr lang="en-US" sz="2800" cap="small" dirty="0">
                <a:solidFill>
                  <a:srgbClr val="1A6847"/>
                </a:solidFill>
                <a:effectLst/>
                <a:latin typeface="Times New Roman" panose="02020603050405020304" pitchFamily="18" charset="0"/>
                <a:ea typeface="Times New Roman" panose="02020603050405020304" pitchFamily="18" charset="0"/>
              </a:rPr>
              <a:t>based on computer </a:t>
            </a:r>
            <a:r>
              <a:rPr lang="en-US" sz="2800" cap="small" dirty="0">
                <a:solidFill>
                  <a:srgbClr val="1A6847"/>
                </a:solidFill>
                <a:effectLst/>
                <a:latin typeface="Outfit"/>
                <a:ea typeface="Times New Roman" panose="02020603050405020304" pitchFamily="18" charset="0"/>
              </a:rPr>
              <a:t>graphics</a:t>
            </a:r>
            <a:r>
              <a:rPr lang="en-US" sz="2800" cap="small" dirty="0">
                <a:solidFill>
                  <a:srgbClr val="1A6847"/>
                </a:solidFill>
                <a:effectLst/>
                <a:latin typeface="Times New Roman" panose="02020603050405020304" pitchFamily="18" charset="0"/>
                <a:ea typeface="Times New Roman" panose="02020603050405020304" pitchFamily="18" charset="0"/>
              </a:rPr>
              <a:t> and image processing</a:t>
            </a:r>
            <a:r>
              <a:rPr lang="en-US" sz="2800" cap="small" spc="200" dirty="0">
                <a:solidFill>
                  <a:srgbClr val="1A6847"/>
                </a:solidFill>
                <a:effectLst/>
                <a:latin typeface="Times New Roman" panose="02020603050405020304" pitchFamily="18" charset="0"/>
                <a:ea typeface="Times New Roman" panose="02020603050405020304" pitchFamily="18" charset="0"/>
              </a:rPr>
              <a:t> </a:t>
            </a:r>
            <a:r>
              <a:rPr lang="en-US" sz="2800" cap="small" spc="-10" dirty="0">
                <a:solidFill>
                  <a:srgbClr val="1A6847"/>
                </a:solidFill>
                <a:effectLst/>
                <a:latin typeface="Times New Roman" panose="02020603050405020304" pitchFamily="18" charset="0"/>
                <a:ea typeface="Times New Roman" panose="02020603050405020304" pitchFamily="18" charset="0"/>
              </a:rPr>
              <a:t>technology</a:t>
            </a:r>
            <a:endParaRPr lang="en-US" sz="2800" dirty="0">
              <a:solidFill>
                <a:srgbClr val="1A6847"/>
              </a:solidFill>
            </a:endParaRPr>
          </a:p>
        </p:txBody>
      </p:sp>
      <p:sp>
        <p:nvSpPr>
          <p:cNvPr id="6" name="Text 4"/>
          <p:cNvSpPr/>
          <p:nvPr/>
        </p:nvSpPr>
        <p:spPr>
          <a:xfrm>
            <a:off x="1188720" y="2031683"/>
            <a:ext cx="7315200" cy="3343275"/>
          </a:xfrm>
          <a:prstGeom prst="rect">
            <a:avLst/>
          </a:prstGeom>
          <a:noFill/>
          <a:ln/>
        </p:spPr>
        <p:txBody>
          <a:bodyPr wrap="square" rtlCol="0" anchor="t"/>
          <a:lstStyle/>
          <a:p>
            <a:pPr marL="228600" indent="-228600" algn="just">
              <a:lnSpc>
                <a:spcPts val="2000"/>
              </a:lnSpc>
              <a:buSzPct val="100000"/>
              <a:buAutoNum type="alphaUcPeriod"/>
            </a:pPr>
            <a:r>
              <a:rPr lang="en-US" sz="1200" b="1" i="1" spc="-5" dirty="0">
                <a:effectLst/>
                <a:ea typeface="Times New Roman" panose="02020603050405020304" pitchFamily="18" charset="0"/>
              </a:rPr>
              <a:t>Fabrication</a:t>
            </a:r>
            <a:r>
              <a:rPr lang="en-US" sz="1200" b="1" i="1" spc="-40" dirty="0">
                <a:effectLst/>
                <a:ea typeface="Times New Roman" panose="02020603050405020304" pitchFamily="18" charset="0"/>
              </a:rPr>
              <a:t> </a:t>
            </a:r>
            <a:r>
              <a:rPr lang="en-US" sz="1200" b="1" i="1" spc="-5" dirty="0">
                <a:effectLst/>
                <a:ea typeface="Times New Roman" panose="02020603050405020304" pitchFamily="18" charset="0"/>
              </a:rPr>
              <a:t>of</a:t>
            </a:r>
            <a:r>
              <a:rPr lang="en-US" sz="1200" b="1" i="1" spc="-40" dirty="0">
                <a:effectLst/>
                <a:ea typeface="Times New Roman" panose="02020603050405020304" pitchFamily="18" charset="0"/>
              </a:rPr>
              <a:t> </a:t>
            </a:r>
            <a:r>
              <a:rPr lang="en-US" sz="1200" b="1" i="1" spc="-5" dirty="0">
                <a:effectLst/>
                <a:ea typeface="Times New Roman" panose="02020603050405020304" pitchFamily="18" charset="0"/>
              </a:rPr>
              <a:t>two-dimensional</a:t>
            </a:r>
            <a:r>
              <a:rPr lang="en-US" sz="1200" b="1" i="1" spc="-30" dirty="0">
                <a:effectLst/>
                <a:ea typeface="Times New Roman" panose="02020603050405020304" pitchFamily="18" charset="0"/>
              </a:rPr>
              <a:t> </a:t>
            </a:r>
            <a:r>
              <a:rPr lang="en-US" sz="1200" b="1" i="1" spc="-20" dirty="0">
                <a:effectLst/>
                <a:ea typeface="Times New Roman" panose="02020603050405020304" pitchFamily="18" charset="0"/>
              </a:rPr>
              <a:t>model</a:t>
            </a:r>
          </a:p>
          <a:p>
            <a:pPr algn="just">
              <a:lnSpc>
                <a:spcPts val="2000"/>
              </a:lnSpc>
              <a:buSzPct val="100000"/>
            </a:pPr>
            <a:r>
              <a:rPr lang="en-US" sz="1200" dirty="0"/>
              <a:t>The final process of creating a 3D animated face starts by first making a simple 2D drawing of the character. This involves carefully studying the character’s face, including key features like the eyes, nose, and mouth. Based on this, a basic 2D image is created. If the face is easy to draw, a single picture from the front is enough. But if the face is more complicated, you’ll need to draw it from different angles, like the front, side, and top views. This helps in ensuring the 3D model looks accurate when you move to the next step.</a:t>
            </a:r>
            <a:endParaRPr lang="en-US" sz="1200" b="1" i="1" spc="-20" dirty="0">
              <a:effectLst/>
              <a:ea typeface="Times New Roman" panose="02020603050405020304" pitchFamily="18" charset="0"/>
            </a:endParaRPr>
          </a:p>
          <a:p>
            <a:pPr algn="just">
              <a:lnSpc>
                <a:spcPts val="2000"/>
              </a:lnSpc>
              <a:buSzPct val="100000"/>
            </a:pPr>
            <a:endParaRPr lang="en-IN" sz="1200" b="1" spc="-5" dirty="0">
              <a:effectLst/>
              <a:ea typeface="Times New Roman" panose="02020603050405020304" pitchFamily="18" charset="0"/>
            </a:endParaRPr>
          </a:p>
          <a:p>
            <a:pPr algn="just">
              <a:lnSpc>
                <a:spcPts val="2000"/>
              </a:lnSpc>
              <a:buSzPct val="100000"/>
            </a:pPr>
            <a:endParaRPr lang="en-US" sz="1200" b="1" dirty="0"/>
          </a:p>
        </p:txBody>
      </p:sp>
      <p:pic>
        <p:nvPicPr>
          <p:cNvPr id="7" name="Image 17">
            <a:extLst>
              <a:ext uri="{FF2B5EF4-FFF2-40B4-BE49-F238E27FC236}">
                <a16:creationId xmlns:a16="http://schemas.microsoft.com/office/drawing/2014/main" id="{3F329F7D-643A-903D-52F3-531714AF3EA6}"/>
              </a:ext>
            </a:extLst>
          </p:cNvPr>
          <p:cNvPicPr>
            <a:picLocks/>
          </p:cNvPicPr>
          <p:nvPr/>
        </p:nvPicPr>
        <p:blipFill>
          <a:blip r:embed="rId3" cstate="print"/>
          <a:stretch>
            <a:fillRect/>
          </a:stretch>
        </p:blipFill>
        <p:spPr>
          <a:xfrm>
            <a:off x="5985164" y="3532909"/>
            <a:ext cx="1254270" cy="14161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15</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r>
              <a:rPr lang="en-US" sz="1200" b="1" dirty="0"/>
              <a:t>B. </a:t>
            </a:r>
            <a:r>
              <a:rPr lang="en-US" sz="1200" b="1" i="1" spc="-5" dirty="0">
                <a:effectLst/>
                <a:ea typeface="Times New Roman" panose="02020603050405020304" pitchFamily="18" charset="0"/>
                <a:cs typeface="Times New Roman" panose="02020603050405020304" pitchFamily="18" charset="0"/>
              </a:rPr>
              <a:t>Extracting information from two-dimensional pictures using three-dimensional software</a:t>
            </a:r>
            <a:endParaRPr lang="en-IN" sz="1200" b="1" spc="-5" dirty="0">
              <a:effectLst/>
              <a:ea typeface="Times New Roman" panose="02020603050405020304" pitchFamily="18" charset="0"/>
              <a:cs typeface="Times New Roman" panose="02020603050405020304" pitchFamily="18" charset="0"/>
            </a:endParaRPr>
          </a:p>
          <a:p>
            <a:br>
              <a:rPr lang="en-US" sz="1200" dirty="0"/>
            </a:br>
            <a:r>
              <a:rPr lang="en-US" sz="1200" dirty="0"/>
              <a:t>Extracting 3D information from 2D images falls under computer image processing technology, specifically focusing on machine vision to create a 3D representation of the human face. In this process, the </a:t>
            </a:r>
            <a:r>
              <a:rPr lang="en-US" sz="1200" b="1" dirty="0"/>
              <a:t>virtual camera method</a:t>
            </a:r>
            <a:r>
              <a:rPr lang="en-US" sz="1200" dirty="0"/>
              <a:t> is used. This method involves using two virtual cameras to "capture" the 2D image from different angles. Based on the images taken from these perspectives, an algorithm is applied to calculate the 3D information. This approach allows computers to generate a 3D sense of depth and shape from flat, 2D images.</a:t>
            </a:r>
          </a:p>
          <a:p>
            <a:endParaRPr lang="en-US" sz="1200" dirty="0"/>
          </a:p>
        </p:txBody>
      </p:sp>
      <p:pic>
        <p:nvPicPr>
          <p:cNvPr id="8" name="Picture 7">
            <a:extLst>
              <a:ext uri="{FF2B5EF4-FFF2-40B4-BE49-F238E27FC236}">
                <a16:creationId xmlns:a16="http://schemas.microsoft.com/office/drawing/2014/main" id="{E4A06CC1-F2B3-BCDF-F1EA-C662A2BFC515}"/>
              </a:ext>
            </a:extLst>
          </p:cNvPr>
          <p:cNvPicPr>
            <a:picLocks noChangeAspect="1"/>
          </p:cNvPicPr>
          <p:nvPr/>
        </p:nvPicPr>
        <p:blipFill>
          <a:blip r:embed="rId3"/>
          <a:stretch>
            <a:fillRect/>
          </a:stretch>
        </p:blipFill>
        <p:spPr>
          <a:xfrm>
            <a:off x="1280160" y="2513626"/>
            <a:ext cx="1409897" cy="523948"/>
          </a:xfrm>
          <a:prstGeom prst="rect">
            <a:avLst/>
          </a:prstGeom>
        </p:spPr>
      </p:pic>
      <p:pic>
        <p:nvPicPr>
          <p:cNvPr id="10" name="Picture 9">
            <a:extLst>
              <a:ext uri="{FF2B5EF4-FFF2-40B4-BE49-F238E27FC236}">
                <a16:creationId xmlns:a16="http://schemas.microsoft.com/office/drawing/2014/main" id="{D3FD99A5-56FE-31BC-7283-4D600CFF81C7}"/>
              </a:ext>
            </a:extLst>
          </p:cNvPr>
          <p:cNvPicPr>
            <a:picLocks noChangeAspect="1"/>
          </p:cNvPicPr>
          <p:nvPr/>
        </p:nvPicPr>
        <p:blipFill>
          <a:blip r:embed="rId4"/>
          <a:srcRect l="11900" t="13098" r="10551"/>
          <a:stretch/>
        </p:blipFill>
        <p:spPr>
          <a:xfrm>
            <a:off x="3754584" y="2205989"/>
            <a:ext cx="2223654" cy="1341121"/>
          </a:xfrm>
          <a:prstGeom prst="rect">
            <a:avLst/>
          </a:prstGeom>
        </p:spPr>
      </p:pic>
      <p:sp>
        <p:nvSpPr>
          <p:cNvPr id="11" name="TextBox 10">
            <a:extLst>
              <a:ext uri="{FF2B5EF4-FFF2-40B4-BE49-F238E27FC236}">
                <a16:creationId xmlns:a16="http://schemas.microsoft.com/office/drawing/2014/main" id="{B29C02A1-8BC8-58A9-75FC-1E85F0953F13}"/>
              </a:ext>
            </a:extLst>
          </p:cNvPr>
          <p:cNvSpPr txBox="1"/>
          <p:nvPr/>
        </p:nvSpPr>
        <p:spPr>
          <a:xfrm>
            <a:off x="1188719" y="3699164"/>
            <a:ext cx="6458989" cy="830997"/>
          </a:xfrm>
          <a:prstGeom prst="rect">
            <a:avLst/>
          </a:prstGeom>
          <a:noFill/>
        </p:spPr>
        <p:txBody>
          <a:bodyPr wrap="square" rtlCol="0">
            <a:spAutoFit/>
          </a:bodyPr>
          <a:lstStyle/>
          <a:p>
            <a:r>
              <a:rPr lang="en-US" sz="1200" i="1" dirty="0">
                <a:effectLst/>
                <a:ea typeface="Times New Roman" panose="02020603050405020304" pitchFamily="18" charset="0"/>
              </a:rPr>
              <a:t>D refers to the shooting distance of the camera, l refers to the focal length of the camera, and α</a:t>
            </a:r>
            <a:r>
              <a:rPr lang="en-US" sz="1200" i="1" spc="200" dirty="0">
                <a:effectLst/>
                <a:ea typeface="Times New Roman" panose="02020603050405020304" pitchFamily="18" charset="0"/>
              </a:rPr>
              <a:t> </a:t>
            </a:r>
            <a:r>
              <a:rPr lang="en-US" sz="1200" i="1" dirty="0">
                <a:effectLst/>
                <a:ea typeface="Times New Roman" panose="02020603050405020304" pitchFamily="18" charset="0"/>
              </a:rPr>
              <a:t>refers to the rotation angle. The above three parameters can be set artificially. If the rotation</a:t>
            </a:r>
            <a:r>
              <a:rPr lang="en-US" sz="1200" i="1" spc="-60" dirty="0">
                <a:effectLst/>
                <a:ea typeface="Times New Roman" panose="02020603050405020304" pitchFamily="18" charset="0"/>
              </a:rPr>
              <a:t> </a:t>
            </a:r>
            <a:r>
              <a:rPr lang="en-US" sz="1200" i="1" dirty="0">
                <a:effectLst/>
                <a:ea typeface="Times New Roman" panose="02020603050405020304" pitchFamily="18" charset="0"/>
              </a:rPr>
              <a:t>angle</a:t>
            </a:r>
            <a:r>
              <a:rPr lang="en-US" sz="1200" i="1" spc="-60" dirty="0">
                <a:effectLst/>
                <a:ea typeface="Times New Roman" panose="02020603050405020304" pitchFamily="18" charset="0"/>
              </a:rPr>
              <a:t> </a:t>
            </a:r>
            <a:r>
              <a:rPr lang="en-US" sz="1200" i="1" dirty="0">
                <a:effectLst/>
                <a:ea typeface="Times New Roman" panose="02020603050405020304" pitchFamily="18" charset="0"/>
              </a:rPr>
              <a:t>is</a:t>
            </a:r>
            <a:r>
              <a:rPr lang="en-US" sz="1200" i="1" spc="-60" dirty="0">
                <a:effectLst/>
                <a:ea typeface="Times New Roman" panose="02020603050405020304" pitchFamily="18" charset="0"/>
              </a:rPr>
              <a:t> </a:t>
            </a:r>
            <a:r>
              <a:rPr lang="en-US" sz="1200" i="1" dirty="0">
                <a:effectLst/>
                <a:ea typeface="Times New Roman" panose="02020603050405020304" pitchFamily="18" charset="0"/>
              </a:rPr>
              <a:t>90</a:t>
            </a:r>
            <a:r>
              <a:rPr lang="en-US" sz="1200" i="1" spc="-60" dirty="0">
                <a:effectLst/>
                <a:ea typeface="Times New Roman" panose="02020603050405020304" pitchFamily="18" charset="0"/>
              </a:rPr>
              <a:t> </a:t>
            </a:r>
            <a:r>
              <a:rPr lang="en-US" sz="1200" i="1" dirty="0">
                <a:effectLst/>
                <a:ea typeface="Times New Roman" panose="02020603050405020304" pitchFamily="18" charset="0"/>
              </a:rPr>
              <a:t>degrees,</a:t>
            </a:r>
            <a:r>
              <a:rPr lang="en-US" sz="1200" i="1" spc="-60" dirty="0">
                <a:effectLst/>
                <a:ea typeface="Times New Roman" panose="02020603050405020304" pitchFamily="18" charset="0"/>
              </a:rPr>
              <a:t> </a:t>
            </a:r>
            <a:r>
              <a:rPr lang="en-US" sz="1200" i="1" dirty="0">
                <a:effectLst/>
                <a:ea typeface="Times New Roman" panose="02020603050405020304" pitchFamily="18" charset="0"/>
              </a:rPr>
              <a:t>the</a:t>
            </a:r>
            <a:r>
              <a:rPr lang="en-US" sz="1200" i="1" spc="-60" dirty="0">
                <a:effectLst/>
                <a:ea typeface="Times New Roman" panose="02020603050405020304" pitchFamily="18" charset="0"/>
              </a:rPr>
              <a:t> </a:t>
            </a:r>
            <a:r>
              <a:rPr lang="en-US" sz="1200" i="1" dirty="0">
                <a:effectLst/>
                <a:ea typeface="Times New Roman" panose="02020603050405020304" pitchFamily="18" charset="0"/>
              </a:rPr>
              <a:t>above</a:t>
            </a:r>
            <a:r>
              <a:rPr lang="en-US" sz="1200" i="1" spc="-60" dirty="0">
                <a:effectLst/>
                <a:ea typeface="Times New Roman" panose="02020603050405020304" pitchFamily="18" charset="0"/>
              </a:rPr>
              <a:t> </a:t>
            </a:r>
            <a:r>
              <a:rPr lang="en-US" sz="1200" i="1" dirty="0">
                <a:effectLst/>
                <a:ea typeface="Times New Roman" panose="02020603050405020304" pitchFamily="18" charset="0"/>
              </a:rPr>
              <a:t>formula</a:t>
            </a:r>
            <a:r>
              <a:rPr lang="en-US" sz="1200" i="1" spc="-55" dirty="0">
                <a:effectLst/>
                <a:ea typeface="Times New Roman" panose="02020603050405020304" pitchFamily="18" charset="0"/>
              </a:rPr>
              <a:t> </a:t>
            </a:r>
            <a:r>
              <a:rPr lang="en-US" sz="1200" i="1" dirty="0">
                <a:effectLst/>
                <a:ea typeface="Times New Roman" panose="02020603050405020304" pitchFamily="18" charset="0"/>
              </a:rPr>
              <a:t>can</a:t>
            </a:r>
            <a:r>
              <a:rPr lang="en-US" sz="1200" i="1" spc="-60" dirty="0">
                <a:effectLst/>
                <a:ea typeface="Times New Roman" panose="02020603050405020304" pitchFamily="18" charset="0"/>
              </a:rPr>
              <a:t> </a:t>
            </a:r>
            <a:r>
              <a:rPr lang="en-US" sz="1200" i="1" dirty="0">
                <a:effectLst/>
                <a:ea typeface="Times New Roman" panose="02020603050405020304" pitchFamily="18" charset="0"/>
              </a:rPr>
              <a:t>be</a:t>
            </a:r>
            <a:r>
              <a:rPr lang="en-US" sz="1200" i="1" spc="-60" dirty="0">
                <a:effectLst/>
                <a:ea typeface="Times New Roman" panose="02020603050405020304" pitchFamily="18" charset="0"/>
              </a:rPr>
              <a:t> </a:t>
            </a:r>
            <a:r>
              <a:rPr lang="en-US" sz="1200" i="1" dirty="0">
                <a:effectLst/>
                <a:ea typeface="Times New Roman" panose="02020603050405020304" pitchFamily="18" charset="0"/>
              </a:rPr>
              <a:t>expressed </a:t>
            </a:r>
            <a:r>
              <a:rPr lang="en-US" sz="1200" i="1" spc="-20" dirty="0">
                <a:effectLst/>
                <a:ea typeface="Times New Roman" panose="02020603050405020304" pitchFamily="18" charset="0"/>
              </a:rPr>
              <a:t>as:</a:t>
            </a:r>
            <a:endParaRPr lang="en-IN" sz="1200" i="1" dirty="0">
              <a:effectLst/>
              <a:ea typeface="Times New Roman" panose="02020603050405020304" pitchFamily="18" charset="0"/>
            </a:endParaRPr>
          </a:p>
          <a:p>
            <a:endParaRPr lang="en-IN" sz="1200" i="1" dirty="0"/>
          </a:p>
        </p:txBody>
      </p:sp>
    </p:spTree>
    <p:extLst>
      <p:ext uri="{BB962C8B-B14F-4D97-AF65-F5344CB8AC3E}">
        <p14:creationId xmlns:p14="http://schemas.microsoft.com/office/powerpoint/2010/main" val="216913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16</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endParaRPr lang="en-US" sz="1200" dirty="0"/>
          </a:p>
        </p:txBody>
      </p:sp>
      <p:pic>
        <p:nvPicPr>
          <p:cNvPr id="9" name="Picture 8">
            <a:extLst>
              <a:ext uri="{FF2B5EF4-FFF2-40B4-BE49-F238E27FC236}">
                <a16:creationId xmlns:a16="http://schemas.microsoft.com/office/drawing/2014/main" id="{6FEFAF32-01A6-E34E-7631-72D3B4605664}"/>
              </a:ext>
            </a:extLst>
          </p:cNvPr>
          <p:cNvPicPr>
            <a:picLocks noChangeAspect="1"/>
          </p:cNvPicPr>
          <p:nvPr/>
        </p:nvPicPr>
        <p:blipFill>
          <a:blip r:embed="rId3"/>
          <a:stretch>
            <a:fillRect/>
          </a:stretch>
        </p:blipFill>
        <p:spPr>
          <a:xfrm>
            <a:off x="3124815" y="1058314"/>
            <a:ext cx="2894369" cy="2848668"/>
          </a:xfrm>
          <a:prstGeom prst="rect">
            <a:avLst/>
          </a:prstGeom>
        </p:spPr>
      </p:pic>
    </p:spTree>
    <p:extLst>
      <p:ext uri="{BB962C8B-B14F-4D97-AF65-F5344CB8AC3E}">
        <p14:creationId xmlns:p14="http://schemas.microsoft.com/office/powerpoint/2010/main" val="384249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r>
              <a:rPr lang="en-US" sz="1200" b="1" dirty="0"/>
              <a:t>C. </a:t>
            </a:r>
            <a:r>
              <a:rPr lang="en-US" sz="1200" b="1" i="1" spc="-5" dirty="0">
                <a:effectLst/>
                <a:ea typeface="Times New Roman" panose="02020603050405020304" pitchFamily="18" charset="0"/>
                <a:cs typeface="Times New Roman" panose="02020603050405020304" pitchFamily="18" charset="0"/>
              </a:rPr>
              <a:t>Overall</a:t>
            </a:r>
            <a:r>
              <a:rPr lang="en-US" sz="1200" b="1" i="1" spc="-30" dirty="0">
                <a:effectLst/>
                <a:ea typeface="Times New Roman" panose="02020603050405020304" pitchFamily="18" charset="0"/>
                <a:cs typeface="Times New Roman" panose="02020603050405020304" pitchFamily="18" charset="0"/>
              </a:rPr>
              <a:t> </a:t>
            </a:r>
            <a:r>
              <a:rPr lang="en-US" sz="1200" b="1" i="1" spc="-5" dirty="0">
                <a:effectLst/>
                <a:ea typeface="Times New Roman" panose="02020603050405020304" pitchFamily="18" charset="0"/>
                <a:cs typeface="Times New Roman" panose="02020603050405020304" pitchFamily="18" charset="0"/>
              </a:rPr>
              <a:t>deformation</a:t>
            </a:r>
            <a:r>
              <a:rPr lang="en-US" sz="1200" b="1" i="1" spc="-25" dirty="0">
                <a:effectLst/>
                <a:ea typeface="Times New Roman" panose="02020603050405020304" pitchFamily="18" charset="0"/>
                <a:cs typeface="Times New Roman" panose="02020603050405020304" pitchFamily="18" charset="0"/>
              </a:rPr>
              <a:t> </a:t>
            </a:r>
            <a:r>
              <a:rPr lang="en-US" sz="1200" b="1" i="1" spc="-5" dirty="0">
                <a:effectLst/>
                <a:ea typeface="Times New Roman" panose="02020603050405020304" pitchFamily="18" charset="0"/>
                <a:cs typeface="Times New Roman" panose="02020603050405020304" pitchFamily="18" charset="0"/>
              </a:rPr>
              <a:t>of</a:t>
            </a:r>
            <a:r>
              <a:rPr lang="en-US" sz="1200" b="1" i="1" spc="-30" dirty="0">
                <a:effectLst/>
                <a:ea typeface="Times New Roman" panose="02020603050405020304" pitchFamily="18" charset="0"/>
                <a:cs typeface="Times New Roman" panose="02020603050405020304" pitchFamily="18" charset="0"/>
              </a:rPr>
              <a:t> </a:t>
            </a:r>
            <a:r>
              <a:rPr lang="en-US" sz="1200" b="1" i="1" spc="-5" dirty="0">
                <a:effectLst/>
                <a:ea typeface="Times New Roman" panose="02020603050405020304" pitchFamily="18" charset="0"/>
                <a:cs typeface="Times New Roman" panose="02020603050405020304" pitchFamily="18" charset="0"/>
              </a:rPr>
              <a:t>animation</a:t>
            </a:r>
            <a:r>
              <a:rPr lang="en-US" sz="1200" b="1" i="1" spc="-20" dirty="0">
                <a:effectLst/>
                <a:ea typeface="Times New Roman" panose="02020603050405020304" pitchFamily="18" charset="0"/>
                <a:cs typeface="Times New Roman" panose="02020603050405020304" pitchFamily="18" charset="0"/>
              </a:rPr>
              <a:t> face</a:t>
            </a:r>
            <a:endParaRPr lang="en-IN" sz="1200" b="1" spc="-5" dirty="0">
              <a:effectLst/>
              <a:ea typeface="Times New Roman" panose="02020603050405020304" pitchFamily="18" charset="0"/>
              <a:cs typeface="Times New Roman" panose="02020603050405020304" pitchFamily="18" charset="0"/>
            </a:endParaRPr>
          </a:p>
          <a:p>
            <a:r>
              <a:rPr lang="en-US" sz="1200" b="1" dirty="0"/>
              <a:t>Global deformation</a:t>
            </a:r>
            <a:r>
              <a:rPr lang="en-US" sz="1200" dirty="0"/>
              <a:t> refers to changing the size of a 3D model by expanding or contracting it along the three coordinate axes (X, Y, and Z). This process is also known as </a:t>
            </a:r>
            <a:r>
              <a:rPr lang="en-US" sz="1200" b="1" dirty="0"/>
              <a:t>scaling up</a:t>
            </a:r>
            <a:r>
              <a:rPr lang="en-US" sz="1200" dirty="0"/>
              <a:t> or </a:t>
            </a:r>
            <a:r>
              <a:rPr lang="en-US" sz="1200" b="1" dirty="0"/>
              <a:t>scaling down</a:t>
            </a:r>
            <a:r>
              <a:rPr lang="en-US" sz="1200" dirty="0"/>
              <a:t> the model. After converting a 2D graphic into a 3D model, the following coordinate transformation algorithm is used to adjust the size of the model.</a:t>
            </a:r>
            <a:br>
              <a:rPr lang="en-US" sz="1200" dirty="0"/>
            </a:br>
            <a:endParaRPr lang="en-US" sz="1200" dirty="0"/>
          </a:p>
          <a:p>
            <a:endParaRPr lang="en-US" sz="1200" dirty="0"/>
          </a:p>
        </p:txBody>
      </p:sp>
      <p:pic>
        <p:nvPicPr>
          <p:cNvPr id="2" name="Image 35">
            <a:extLst>
              <a:ext uri="{FF2B5EF4-FFF2-40B4-BE49-F238E27FC236}">
                <a16:creationId xmlns:a16="http://schemas.microsoft.com/office/drawing/2014/main" id="{E0818BAF-E100-BD4E-ED6E-2696B4D9E78D}"/>
              </a:ext>
            </a:extLst>
          </p:cNvPr>
          <p:cNvPicPr>
            <a:picLocks/>
          </p:cNvPicPr>
          <p:nvPr/>
        </p:nvPicPr>
        <p:blipFill>
          <a:blip r:embed="rId3" cstate="print"/>
          <a:stretch>
            <a:fillRect/>
          </a:stretch>
        </p:blipFill>
        <p:spPr>
          <a:xfrm>
            <a:off x="1188720" y="1947256"/>
            <a:ext cx="2620010" cy="1554480"/>
          </a:xfrm>
          <a:prstGeom prst="rect">
            <a:avLst/>
          </a:prstGeom>
        </p:spPr>
      </p:pic>
      <p:pic>
        <p:nvPicPr>
          <p:cNvPr id="9" name="Picture 8">
            <a:extLst>
              <a:ext uri="{FF2B5EF4-FFF2-40B4-BE49-F238E27FC236}">
                <a16:creationId xmlns:a16="http://schemas.microsoft.com/office/drawing/2014/main" id="{8D239AF2-72FC-1600-D59D-2913A3EDE480}"/>
              </a:ext>
            </a:extLst>
          </p:cNvPr>
          <p:cNvPicPr>
            <a:picLocks noChangeAspect="1"/>
          </p:cNvPicPr>
          <p:nvPr/>
        </p:nvPicPr>
        <p:blipFill>
          <a:blip r:embed="rId4"/>
          <a:stretch>
            <a:fillRect/>
          </a:stretch>
        </p:blipFill>
        <p:spPr>
          <a:xfrm>
            <a:off x="4306069" y="2253787"/>
            <a:ext cx="1390844" cy="1247949"/>
          </a:xfrm>
          <a:prstGeom prst="rect">
            <a:avLst/>
          </a:prstGeom>
        </p:spPr>
      </p:pic>
      <p:sp>
        <p:nvSpPr>
          <p:cNvPr id="10" name="TextBox 9">
            <a:extLst>
              <a:ext uri="{FF2B5EF4-FFF2-40B4-BE49-F238E27FC236}">
                <a16:creationId xmlns:a16="http://schemas.microsoft.com/office/drawing/2014/main" id="{BEF6622C-4262-F56A-DAF3-E804D28F27F2}"/>
              </a:ext>
            </a:extLst>
          </p:cNvPr>
          <p:cNvSpPr txBox="1"/>
          <p:nvPr/>
        </p:nvSpPr>
        <p:spPr>
          <a:xfrm>
            <a:off x="824345" y="3920836"/>
            <a:ext cx="6539346" cy="461665"/>
          </a:xfrm>
          <a:prstGeom prst="rect">
            <a:avLst/>
          </a:prstGeom>
          <a:noFill/>
        </p:spPr>
        <p:txBody>
          <a:bodyPr wrap="square" rtlCol="0">
            <a:spAutoFit/>
          </a:bodyPr>
          <a:lstStyle/>
          <a:p>
            <a:r>
              <a:rPr lang="en-US" sz="1200" dirty="0">
                <a:effectLst/>
                <a:ea typeface="Times New Roman" panose="02020603050405020304" pitchFamily="18" charset="0"/>
                <a:cs typeface="Times New Roman" panose="02020603050405020304" pitchFamily="18" charset="0"/>
              </a:rPr>
              <a:t>After</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a</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specific</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stretching</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ratio</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is</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adopted,</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the</a:t>
            </a:r>
            <a:r>
              <a:rPr lang="en-US" sz="1200" spc="200" dirty="0">
                <a:effectLst/>
                <a:ea typeface="Times New Roman" panose="02020603050405020304" pitchFamily="18" charset="0"/>
                <a:cs typeface="Times New Roman" panose="02020603050405020304" pitchFamily="18" charset="0"/>
              </a:rPr>
              <a:t> </a:t>
            </a:r>
            <a:r>
              <a:rPr lang="en-US" sz="1200" dirty="0">
                <a:effectLst/>
                <a:ea typeface="Times New Roman" panose="02020603050405020304" pitchFamily="18" charset="0"/>
                <a:cs typeface="Times New Roman" panose="02020603050405020304" pitchFamily="18" charset="0"/>
              </a:rPr>
              <a:t>above formula can be rewritten as follows:</a:t>
            </a:r>
            <a:endParaRPr lang="en-IN" sz="1200" dirty="0">
              <a:effectLst/>
              <a:ea typeface="Times New Roman" panose="02020603050405020304" pitchFamily="18" charset="0"/>
              <a:cs typeface="Times New Roman" panose="02020603050405020304" pitchFamily="18" charset="0"/>
            </a:endParaRPr>
          </a:p>
          <a:p>
            <a:endParaRPr lang="en-IN" sz="1200" dirty="0">
              <a:cs typeface="Times New Roman" panose="02020603050405020304" pitchFamily="18" charset="0"/>
            </a:endParaRPr>
          </a:p>
        </p:txBody>
      </p:sp>
    </p:spTree>
    <p:extLst>
      <p:ext uri="{BB962C8B-B14F-4D97-AF65-F5344CB8AC3E}">
        <p14:creationId xmlns:p14="http://schemas.microsoft.com/office/powerpoint/2010/main" val="235843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IN" sz="1200" dirty="0">
                <a:solidFill>
                  <a:srgbClr val="000000"/>
                </a:solidFill>
                <a:latin typeface="Outfit" pitchFamily="34" charset="0"/>
                <a:ea typeface="Outfit" pitchFamily="34" charset="-122"/>
              </a:rPr>
              <a:t>Learning Outcomes</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IN" sz="1200" dirty="0">
                <a:solidFill>
                  <a:srgbClr val="000000"/>
                </a:solidFill>
                <a:latin typeface="Outfit" pitchFamily="34" charset="0"/>
                <a:ea typeface="Outfit" pitchFamily="34" charset="-122"/>
                <a:cs typeface="Outfit" pitchFamily="34" charset="-120"/>
              </a:rPr>
              <a:t>Introduction </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a:rPr>
              <a:t>Creating Realistic 3D Animated Facial Models</a:t>
            </a:r>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a:spcBef>
                <a:spcPts val="795"/>
              </a:spcBef>
              <a:buSzPts val="950"/>
              <a:tabLst>
                <a:tab pos="548640" algn="l"/>
              </a:tabLst>
            </a:pPr>
            <a:r>
              <a:rPr lang="en-US" sz="1200" cap="small" spc="-5" dirty="0">
                <a:solidFill>
                  <a:srgbClr val="000000"/>
                </a:solidFill>
                <a:effectLst/>
                <a:latin typeface="Outfit"/>
                <a:ea typeface="Times New Roman" panose="02020603050405020304" pitchFamily="18" charset="0"/>
              </a:rPr>
              <a:t>Graphics</a:t>
            </a:r>
            <a:r>
              <a:rPr lang="en-US" sz="1200" cap="small" spc="15" dirty="0">
                <a:solidFill>
                  <a:srgbClr val="000000"/>
                </a:solidFill>
                <a:effectLst/>
                <a:latin typeface="Outfit"/>
                <a:ea typeface="Times New Roman" panose="02020603050405020304" pitchFamily="18" charset="0"/>
              </a:rPr>
              <a:t> </a:t>
            </a:r>
            <a:r>
              <a:rPr lang="en-US" sz="1200" cap="small" spc="-5" dirty="0">
                <a:solidFill>
                  <a:srgbClr val="000000"/>
                </a:solidFill>
                <a:effectLst/>
                <a:latin typeface="Outfit"/>
                <a:ea typeface="Times New Roman" panose="02020603050405020304" pitchFamily="18" charset="0"/>
              </a:rPr>
              <a:t>foundation</a:t>
            </a:r>
            <a:r>
              <a:rPr lang="en-US" sz="1200" cap="small" spc="15" dirty="0">
                <a:solidFill>
                  <a:srgbClr val="000000"/>
                </a:solidFill>
                <a:effectLst/>
                <a:latin typeface="Outfit"/>
                <a:ea typeface="Times New Roman" panose="02020603050405020304" pitchFamily="18" charset="0"/>
              </a:rPr>
              <a:t> </a:t>
            </a:r>
            <a:r>
              <a:rPr lang="en-US" sz="1200" cap="small" spc="-5" dirty="0">
                <a:solidFill>
                  <a:srgbClr val="000000"/>
                </a:solidFill>
                <a:effectLst/>
                <a:latin typeface="Outfit"/>
                <a:ea typeface="Times New Roman" panose="02020603050405020304" pitchFamily="18" charset="0"/>
              </a:rPr>
              <a:t>of</a:t>
            </a:r>
            <a:r>
              <a:rPr lang="en-US" sz="1200" cap="small" spc="15" dirty="0">
                <a:solidFill>
                  <a:srgbClr val="000000"/>
                </a:solidFill>
                <a:effectLst/>
                <a:latin typeface="Outfit"/>
                <a:ea typeface="Times New Roman" panose="02020603050405020304" pitchFamily="18" charset="0"/>
              </a:rPr>
              <a:t> </a:t>
            </a:r>
            <a:r>
              <a:rPr lang="en-US" sz="1200" cap="small" spc="-5" dirty="0">
                <a:solidFill>
                  <a:srgbClr val="000000"/>
                </a:solidFill>
                <a:effectLst/>
                <a:latin typeface="Outfit"/>
                <a:ea typeface="Times New Roman" panose="02020603050405020304" pitchFamily="18" charset="0"/>
              </a:rPr>
              <a:t>3D</a:t>
            </a:r>
            <a:r>
              <a:rPr lang="en-US" sz="1200" cap="small" spc="-40" dirty="0">
                <a:solidFill>
                  <a:srgbClr val="000000"/>
                </a:solidFill>
                <a:effectLst/>
                <a:latin typeface="Outfit"/>
                <a:ea typeface="Times New Roman" panose="02020603050405020304" pitchFamily="18" charset="0"/>
              </a:rPr>
              <a:t> </a:t>
            </a:r>
            <a:r>
              <a:rPr lang="en-US" sz="1200" cap="small" spc="-5" dirty="0">
                <a:solidFill>
                  <a:srgbClr val="000000"/>
                </a:solidFill>
                <a:effectLst/>
                <a:latin typeface="Outfit"/>
                <a:ea typeface="Times New Roman" panose="02020603050405020304" pitchFamily="18" charset="0"/>
              </a:rPr>
              <a:t>animation</a:t>
            </a:r>
            <a:r>
              <a:rPr lang="en-US" sz="1200" cap="small" spc="15" dirty="0">
                <a:solidFill>
                  <a:srgbClr val="000000"/>
                </a:solidFill>
                <a:effectLst/>
                <a:latin typeface="Outfit"/>
                <a:ea typeface="Times New Roman" panose="02020603050405020304" pitchFamily="18" charset="0"/>
              </a:rPr>
              <a:t> </a:t>
            </a:r>
            <a:r>
              <a:rPr lang="en-US" sz="1200" cap="small" spc="-20" dirty="0">
                <a:solidFill>
                  <a:srgbClr val="000000"/>
                </a:solidFill>
                <a:effectLst/>
                <a:latin typeface="Outfit"/>
                <a:ea typeface="Times New Roman" panose="02020603050405020304" pitchFamily="18" charset="0"/>
              </a:rPr>
              <a:t>face</a:t>
            </a:r>
            <a:endParaRPr lang="en-IN" sz="1200" dirty="0">
              <a:solidFill>
                <a:srgbClr val="000000"/>
              </a:solidFill>
              <a:effectLst/>
              <a:latin typeface="Outfit"/>
              <a:ea typeface="Times New Roman" panose="02020603050405020304" pitchFamily="18" charset="0"/>
            </a:endParaRPr>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r>
              <a:rPr lang="en-US" sz="1200" dirty="0"/>
              <a:t>Preparation Process of Face Model Based on CG</a:t>
            </a:r>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r>
              <a:rPr lang="en-US" sz="1200" dirty="0"/>
              <a:t>Feature Extraction Algorithm of Animation Face Model Based on Computer Image Processing Technology </a:t>
            </a:r>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r>
              <a:rPr lang="en-US" sz="1200" dirty="0"/>
              <a:t>The final process of 3D animation face modeling based on computer graphics and image processing technology </a:t>
            </a:r>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Summary</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IN" sz="1200" dirty="0">
                <a:solidFill>
                  <a:srgbClr val="000000"/>
                </a:solidFill>
                <a:latin typeface="Outfit" pitchFamily="34" charset="0"/>
                <a:ea typeface="Outfit" pitchFamily="34" charset="-122"/>
              </a:rPr>
              <a:t>References </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Thank You</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endParaRPr lang="en-US" sz="1200" dirty="0"/>
          </a:p>
        </p:txBody>
      </p:sp>
      <p:pic>
        <p:nvPicPr>
          <p:cNvPr id="7" name="Picture 6">
            <a:extLst>
              <a:ext uri="{FF2B5EF4-FFF2-40B4-BE49-F238E27FC236}">
                <a16:creationId xmlns:a16="http://schemas.microsoft.com/office/drawing/2014/main" id="{81583BD0-FAFE-1E33-D351-A903C618A896}"/>
              </a:ext>
            </a:extLst>
          </p:cNvPr>
          <p:cNvPicPr>
            <a:picLocks noChangeAspect="1"/>
          </p:cNvPicPr>
          <p:nvPr/>
        </p:nvPicPr>
        <p:blipFill>
          <a:blip r:embed="rId3"/>
          <a:srcRect l="8712" r="20279" b="24937"/>
          <a:stretch/>
        </p:blipFill>
        <p:spPr>
          <a:xfrm>
            <a:off x="2223655" y="1082285"/>
            <a:ext cx="1655618" cy="606339"/>
          </a:xfrm>
          <a:prstGeom prst="rect">
            <a:avLst/>
          </a:prstGeom>
        </p:spPr>
      </p:pic>
      <p:pic>
        <p:nvPicPr>
          <p:cNvPr id="10" name="Picture 9">
            <a:extLst>
              <a:ext uri="{FF2B5EF4-FFF2-40B4-BE49-F238E27FC236}">
                <a16:creationId xmlns:a16="http://schemas.microsoft.com/office/drawing/2014/main" id="{F7C39667-4D55-5B25-AF4E-5C134023BCC5}"/>
              </a:ext>
            </a:extLst>
          </p:cNvPr>
          <p:cNvPicPr>
            <a:picLocks noChangeAspect="1"/>
          </p:cNvPicPr>
          <p:nvPr/>
        </p:nvPicPr>
        <p:blipFill>
          <a:blip r:embed="rId4"/>
          <a:srcRect l="19478" t="23508" r="15284" b="3539"/>
          <a:stretch/>
        </p:blipFill>
        <p:spPr>
          <a:xfrm>
            <a:off x="2043545" y="1533901"/>
            <a:ext cx="1454728" cy="807778"/>
          </a:xfrm>
          <a:prstGeom prst="rect">
            <a:avLst/>
          </a:prstGeom>
        </p:spPr>
      </p:pic>
    </p:spTree>
    <p:extLst>
      <p:ext uri="{BB962C8B-B14F-4D97-AF65-F5344CB8AC3E}">
        <p14:creationId xmlns:p14="http://schemas.microsoft.com/office/powerpoint/2010/main" val="2448590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19</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872836"/>
            <a:ext cx="8030372" cy="4013489"/>
          </a:xfrm>
          <a:prstGeom prst="rect">
            <a:avLst/>
          </a:prstGeom>
          <a:noFill/>
          <a:ln/>
        </p:spPr>
        <p:txBody>
          <a:bodyPr wrap="square" rtlCol="0" anchor="t"/>
          <a:lstStyle/>
          <a:p>
            <a:r>
              <a:rPr lang="en-US" sz="1200" b="1" dirty="0"/>
              <a:t>D. </a:t>
            </a:r>
            <a:r>
              <a:rPr lang="en-US" sz="1200" b="1" i="1" spc="-5" dirty="0">
                <a:effectLst/>
                <a:ea typeface="Times New Roman" panose="02020603050405020304" pitchFamily="18" charset="0"/>
                <a:cs typeface="Times New Roman" panose="02020603050405020304" pitchFamily="18" charset="0"/>
              </a:rPr>
              <a:t>Final</a:t>
            </a:r>
            <a:r>
              <a:rPr lang="en-US" sz="1200" b="1" i="1" spc="-20" dirty="0">
                <a:effectLst/>
                <a:ea typeface="Times New Roman" panose="02020603050405020304" pitchFamily="18" charset="0"/>
                <a:cs typeface="Times New Roman" panose="02020603050405020304" pitchFamily="18" charset="0"/>
              </a:rPr>
              <a:t> </a:t>
            </a:r>
            <a:r>
              <a:rPr lang="en-US" sz="1200" b="1" i="1" spc="-5" dirty="0">
                <a:effectLst/>
                <a:ea typeface="Times New Roman" panose="02020603050405020304" pitchFamily="18" charset="0"/>
                <a:cs typeface="Times New Roman" panose="02020603050405020304" pitchFamily="18" charset="0"/>
              </a:rPr>
              <a:t>model</a:t>
            </a:r>
            <a:r>
              <a:rPr lang="en-US" sz="1200" b="1" i="1" spc="-20" dirty="0">
                <a:effectLst/>
                <a:ea typeface="Times New Roman" panose="02020603050405020304" pitchFamily="18" charset="0"/>
                <a:cs typeface="Times New Roman" panose="02020603050405020304" pitchFamily="18" charset="0"/>
              </a:rPr>
              <a:t> </a:t>
            </a:r>
            <a:r>
              <a:rPr lang="en-US" sz="1200" b="1" i="1" spc="-10" dirty="0">
                <a:effectLst/>
                <a:ea typeface="Times New Roman" panose="02020603050405020304" pitchFamily="18" charset="0"/>
                <a:cs typeface="Times New Roman" panose="02020603050405020304" pitchFamily="18" charset="0"/>
              </a:rPr>
              <a:t>design</a:t>
            </a:r>
            <a:endParaRPr lang="en-IN" sz="1200" b="1" spc="-5" dirty="0">
              <a:effectLst/>
              <a:ea typeface="Times New Roman" panose="02020603050405020304" pitchFamily="18" charset="0"/>
              <a:cs typeface="Times New Roman" panose="02020603050405020304" pitchFamily="18" charset="0"/>
            </a:endParaRPr>
          </a:p>
          <a:p>
            <a:br>
              <a:rPr lang="en-US" sz="1200" dirty="0"/>
            </a:br>
            <a:r>
              <a:rPr lang="en-US" sz="1200" dirty="0"/>
              <a:t>Through the calculation of different algorithms, the face area of animation characters is evenly divided, and the proportion of five organs can be determined. The basic two-dimensional graphics can be made in the form of fitting curve, and then the three-dimensional model can be created according to the steps of virtual camera method.</a:t>
            </a:r>
          </a:p>
          <a:p>
            <a:endParaRPr lang="en-US" sz="1200" dirty="0"/>
          </a:p>
        </p:txBody>
      </p:sp>
    </p:spTree>
    <p:extLst>
      <p:ext uri="{BB962C8B-B14F-4D97-AF65-F5344CB8AC3E}">
        <p14:creationId xmlns:p14="http://schemas.microsoft.com/office/powerpoint/2010/main" val="115648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20</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Summary</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algn="just">
              <a:lnSpc>
                <a:spcPts val="2000"/>
              </a:lnSpc>
              <a:buSzPct val="100000"/>
            </a:pPr>
            <a:r>
              <a:rPr lang="en-US" sz="1200" dirty="0"/>
              <a:t>This paper discusses how computer graphics and image processing technology can be used to create 2D images of animated characters. By analyzing the features and extracting key data, the face's proportions and the placement of facial features can be determined accurately. Methods like the </a:t>
            </a:r>
            <a:r>
              <a:rPr lang="en-US" sz="1200" b="1" dirty="0"/>
              <a:t>least square method</a:t>
            </a:r>
            <a:r>
              <a:rPr lang="en-US" sz="1200" dirty="0"/>
              <a:t> and 3D production techniques are essential for achieving this. However, there are clear limitations in this experiment. The algorithm used is more theoretical, and its performance in real-world applications isn't ideal. Additionally, the character models designed are static, meaning they don't perform well in dynamic environments or animations. Moving forward, specific improvements need to be developed to address these issues and enhance the design process for computer-generated animation models. This will lead to better outcomes in both the modeling and animation stages.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21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IN" sz="2800" b="1" dirty="0">
                <a:solidFill>
                  <a:srgbClr val="1A6847"/>
                </a:solidFill>
                <a:latin typeface="Outfit" pitchFamily="34" charset="0"/>
                <a:ea typeface="Outfit" pitchFamily="34" charset="-122"/>
                <a:cs typeface="Outfit" pitchFamily="34" charset="-120"/>
              </a:rPr>
              <a:t>References </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IN" sz="1200" dirty="0"/>
              <a:t>Research Paper Link :- </a:t>
            </a:r>
            <a:r>
              <a:rPr lang="en-IN" sz="1200" dirty="0">
                <a:hlinkClick r:id="rId3"/>
              </a:rPr>
              <a:t>https://ieeexplore-ieee-org.library.somaiya.edu/document/10062600</a:t>
            </a:r>
            <a:endParaRPr lang="en-IN" sz="1200" dirty="0"/>
          </a:p>
          <a:p>
            <a:pPr marL="342900" indent="-342900" algn="just">
              <a:lnSpc>
                <a:spcPts val="2000"/>
              </a:lnSpc>
              <a:buSzPct val="100000"/>
              <a:buChar char="•"/>
            </a:pPr>
            <a:r>
              <a:rPr lang="en-US" sz="1200" dirty="0">
                <a:hlinkClick r:id="rId4"/>
              </a:rPr>
              <a:t>https://www.youtube.com/watch?v=2tXOxlnWgUM</a:t>
            </a:r>
            <a:endParaRPr lang="en-US" sz="1200" dirty="0"/>
          </a:p>
          <a:p>
            <a:pPr marL="342900" indent="-342900" algn="just">
              <a:lnSpc>
                <a:spcPts val="2000"/>
              </a:lnSpc>
              <a:buSzPct val="100000"/>
              <a:buChar char="•"/>
            </a:pPr>
            <a:r>
              <a:rPr lang="en-US" sz="1200" dirty="0"/>
              <a:t>https://en.wikipedia.org/wiki/Digital_image_processing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IN" sz="2800" dirty="0">
                <a:solidFill>
                  <a:srgbClr val="1A6847"/>
                </a:solidFill>
                <a:latin typeface="Outfit"/>
              </a:rPr>
              <a:t>Learning Outcomes</a:t>
            </a:r>
            <a:endParaRPr lang="en-US" sz="2800" dirty="0">
              <a:solidFill>
                <a:srgbClr val="1A6847"/>
              </a:solidFill>
              <a:latin typeface="Outfit"/>
            </a:endParaRPr>
          </a:p>
        </p:txBody>
      </p:sp>
      <p:sp>
        <p:nvSpPr>
          <p:cNvPr id="6" name="Text 4"/>
          <p:cNvSpPr/>
          <p:nvPr/>
        </p:nvSpPr>
        <p:spPr>
          <a:xfrm>
            <a:off x="1073728" y="1543050"/>
            <a:ext cx="6670964" cy="3070514"/>
          </a:xfrm>
          <a:prstGeom prst="rect">
            <a:avLst/>
          </a:prstGeom>
          <a:noFill/>
          <a:ln/>
        </p:spPr>
        <p:txBody>
          <a:bodyPr wrap="square" rtlCol="0" anchor="t"/>
          <a:lstStyle/>
          <a:p>
            <a:pPr marL="342900" indent="-342900">
              <a:lnSpc>
                <a:spcPts val="2000"/>
              </a:lnSpc>
              <a:buSzPct val="100000"/>
              <a:buChar char="•"/>
            </a:pPr>
            <a:r>
              <a:rPr lang="en-US" sz="1200" b="1" dirty="0"/>
              <a:t>Understanding of 3D Vision Technology:-</a:t>
            </a:r>
            <a:br>
              <a:rPr lang="en-US" sz="1200" dirty="0"/>
            </a:br>
            <a:r>
              <a:rPr lang="en-US" sz="1200" dirty="0"/>
              <a:t>We will learn the foundational principles and significance of 3D vision technology in the animation industry.</a:t>
            </a:r>
          </a:p>
          <a:p>
            <a:pPr marL="342900" indent="-342900">
              <a:lnSpc>
                <a:spcPts val="2000"/>
              </a:lnSpc>
              <a:buSzPct val="100000"/>
              <a:buChar char="•"/>
            </a:pPr>
            <a:r>
              <a:rPr lang="en-US" sz="1200" b="1" dirty="0"/>
              <a:t>Proficiency in Computer Graphics and Image Processing:-</a:t>
            </a:r>
            <a:br>
              <a:rPr lang="en-US" sz="1200" dirty="0"/>
            </a:br>
            <a:r>
              <a:rPr lang="en-US" sz="1200" dirty="0"/>
              <a:t>We will gain skills in key concepts of computer graphics and image processing techniques essential for creating 3D animations</a:t>
            </a:r>
          </a:p>
          <a:p>
            <a:pPr marL="342900" indent="-342900">
              <a:lnSpc>
                <a:spcPts val="2000"/>
              </a:lnSpc>
              <a:buSzPct val="100000"/>
              <a:buChar char="•"/>
            </a:pPr>
            <a:r>
              <a:rPr lang="en-US" sz="1200" b="1" dirty="0"/>
              <a:t>Face Modeling Techniques:-</a:t>
            </a:r>
            <a:br>
              <a:rPr lang="en-US" sz="1200" dirty="0"/>
            </a:br>
            <a:r>
              <a:rPr lang="en-US" sz="1200" dirty="0"/>
              <a:t>We will acquire knowledge of the specific processes involved in 3D face modeling, including the use of algorithms for accuracy and detail.</a:t>
            </a:r>
          </a:p>
          <a:p>
            <a:pPr marL="342900" indent="-342900">
              <a:lnSpc>
                <a:spcPts val="2000"/>
              </a:lnSpc>
              <a:buSzPct val="100000"/>
              <a:buChar char="•"/>
            </a:pPr>
            <a:r>
              <a:rPr lang="en-US" sz="1200" b="1" dirty="0"/>
              <a:t>Realism in Animation Design:-</a:t>
            </a:r>
            <a:br>
              <a:rPr lang="en-US" sz="1200" dirty="0"/>
            </a:br>
            <a:r>
              <a:rPr lang="en-US" sz="1200" dirty="0"/>
              <a:t>We will learn to incorporate design requirements that promote realism, improving our overall animation quality.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a:t>
            </a:r>
            <a:endParaRPr lang="en-US" sz="2800" dirty="0"/>
          </a:p>
        </p:txBody>
      </p:sp>
      <p:sp>
        <p:nvSpPr>
          <p:cNvPr id="6" name="Text 4"/>
          <p:cNvSpPr/>
          <p:nvPr/>
        </p:nvSpPr>
        <p:spPr>
          <a:xfrm>
            <a:off x="1207008" y="1543051"/>
            <a:ext cx="7205472" cy="3049732"/>
          </a:xfrm>
          <a:prstGeom prst="rect">
            <a:avLst/>
          </a:prstGeom>
          <a:noFill/>
          <a:ln/>
        </p:spPr>
        <p:txBody>
          <a:bodyPr wrap="square" rtlCol="0" anchor="t"/>
          <a:lstStyle/>
          <a:p>
            <a:pPr marL="171450" indent="-171450">
              <a:buFont typeface="Arial" panose="020B0604020202020204" pitchFamily="34" charset="0"/>
              <a:buChar char="•"/>
            </a:pPr>
            <a:r>
              <a:rPr lang="en-US" sz="1200" dirty="0"/>
              <a:t>With the advancement of computer graphics and image processing technology, three-dimensional animation has achieved remarkable progress, particularly in the realm of facial modeling. The simulation and artistry of three-dimensional animation character modeling have become increasingly sophisticated, producing transformative effects across animation art, film, gaming, and virtual reality (VR).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Animation faces serve as the primary medium for expression and communication, making them a crucial focus in computer graphics research. Creating animated facial models requires establishing a basic structural model, determining key points, and using image processing technology to refine parameters. Feature extraction techniques further enhance the accuracy of facial models, improving surface curvature for more natural results.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This paper examines the specific processes and algorithms of 3D animation face modeling technology, focusing on computer graphics and image processing applications. By analyzing these techniques, we aim to contribute to the development of more realistic and artistically compelling animated characters.</a:t>
            </a:r>
          </a:p>
        </p:txBody>
      </p:sp>
    </p:spTree>
    <p:extLst>
      <p:ext uri="{BB962C8B-B14F-4D97-AF65-F5344CB8AC3E}">
        <p14:creationId xmlns:p14="http://schemas.microsoft.com/office/powerpoint/2010/main" val="153163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3</a:t>
            </a:r>
            <a:endParaRPr lang="en-US" sz="1600" dirty="0"/>
          </a:p>
        </p:txBody>
      </p:sp>
      <p:sp>
        <p:nvSpPr>
          <p:cNvPr id="5" name="Text 3"/>
          <p:cNvSpPr/>
          <p:nvPr/>
        </p:nvSpPr>
        <p:spPr>
          <a:xfrm>
            <a:off x="1207008" y="644236"/>
            <a:ext cx="7296912" cy="795944"/>
          </a:xfrm>
          <a:prstGeom prst="rect">
            <a:avLst/>
          </a:prstGeom>
          <a:noFill/>
          <a:ln/>
        </p:spPr>
        <p:txBody>
          <a:bodyPr wrap="square" rtlCol="0" anchor="ctr"/>
          <a:lstStyle/>
          <a:p>
            <a:pPr marL="0" indent="0">
              <a:buNone/>
            </a:pPr>
            <a:r>
              <a:rPr lang="en-US" sz="2800" dirty="0">
                <a:solidFill>
                  <a:srgbClr val="1A6847"/>
                </a:solidFill>
                <a:latin typeface="Outfit"/>
              </a:rPr>
              <a:t>Creating Realistic 3D Animated Facial Models involves several critical steps:-</a:t>
            </a:r>
          </a:p>
        </p:txBody>
      </p:sp>
      <p:sp>
        <p:nvSpPr>
          <p:cNvPr id="6" name="Text 4"/>
          <p:cNvSpPr/>
          <p:nvPr/>
        </p:nvSpPr>
        <p:spPr>
          <a:xfrm>
            <a:off x="1226404" y="1954357"/>
            <a:ext cx="5006756" cy="1234786"/>
          </a:xfrm>
          <a:prstGeom prst="rect">
            <a:avLst/>
          </a:prstGeom>
          <a:noFill/>
          <a:ln/>
        </p:spPr>
        <p:txBody>
          <a:bodyPr wrap="square" rtlCol="0" anchor="t"/>
          <a:lstStyle/>
          <a:p>
            <a:pPr marL="342900" indent="-342900" algn="just">
              <a:lnSpc>
                <a:spcPts val="2000"/>
              </a:lnSpc>
              <a:buSzPct val="100000"/>
              <a:buChar char="•"/>
            </a:pPr>
            <a:r>
              <a:rPr lang="en-US" sz="1200" dirty="0"/>
              <a:t>Establishing a basic structural model </a:t>
            </a:r>
          </a:p>
          <a:p>
            <a:pPr marL="342900" indent="-342900" algn="just">
              <a:lnSpc>
                <a:spcPts val="2000"/>
              </a:lnSpc>
              <a:buSzPct val="100000"/>
              <a:buChar char="•"/>
            </a:pPr>
            <a:r>
              <a:rPr lang="en-US" sz="1200" dirty="0"/>
              <a:t>Determining key feature points</a:t>
            </a:r>
          </a:p>
          <a:p>
            <a:pPr marL="342900" indent="-342900" algn="just">
              <a:lnSpc>
                <a:spcPts val="2000"/>
              </a:lnSpc>
              <a:buSzPct val="100000"/>
              <a:buChar char="•"/>
            </a:pPr>
            <a:r>
              <a:rPr lang="en-US" sz="1200" dirty="0"/>
              <a:t>Utilizing image processing technology to refine model parameters</a:t>
            </a:r>
          </a:p>
          <a:p>
            <a:pPr marL="342900" indent="-342900" algn="just">
              <a:lnSpc>
                <a:spcPts val="2000"/>
              </a:lnSpc>
              <a:buSzPct val="100000"/>
              <a:buChar char="•"/>
            </a:pPr>
            <a:r>
              <a:rPr lang="en-US" sz="1200" dirty="0"/>
              <a:t>Implementing feature extraction algorithms to enhance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4</a:t>
            </a:r>
            <a:endParaRPr lang="en-US" sz="1600" dirty="0"/>
          </a:p>
        </p:txBody>
      </p:sp>
      <p:sp>
        <p:nvSpPr>
          <p:cNvPr id="5" name="Text 3"/>
          <p:cNvSpPr/>
          <p:nvPr/>
        </p:nvSpPr>
        <p:spPr>
          <a:xfrm>
            <a:off x="1188719" y="533401"/>
            <a:ext cx="6057207" cy="1009649"/>
          </a:xfrm>
          <a:prstGeom prst="rect">
            <a:avLst/>
          </a:prstGeom>
          <a:noFill/>
          <a:ln/>
        </p:spPr>
        <p:txBody>
          <a:bodyPr wrap="square" rtlCol="0" anchor="ctr"/>
          <a:lstStyle/>
          <a:p>
            <a:pPr>
              <a:spcBef>
                <a:spcPts val="795"/>
              </a:spcBef>
              <a:buSzPts val="950"/>
              <a:tabLst>
                <a:tab pos="548640" algn="l"/>
              </a:tabLst>
            </a:pPr>
            <a:r>
              <a:rPr lang="en-US" sz="2500" cap="small" spc="-5" dirty="0">
                <a:solidFill>
                  <a:srgbClr val="1A6847"/>
                </a:solidFill>
                <a:effectLst/>
                <a:latin typeface="Outfit"/>
                <a:ea typeface="Times New Roman" panose="02020603050405020304" pitchFamily="18" charset="0"/>
              </a:rPr>
              <a:t>Graphics</a:t>
            </a:r>
            <a:r>
              <a:rPr lang="en-US" sz="2500" cap="small" spc="15" dirty="0">
                <a:solidFill>
                  <a:srgbClr val="1A6847"/>
                </a:solidFill>
                <a:effectLst/>
                <a:latin typeface="Outfit"/>
                <a:ea typeface="Times New Roman" panose="02020603050405020304" pitchFamily="18" charset="0"/>
              </a:rPr>
              <a:t> </a:t>
            </a:r>
            <a:r>
              <a:rPr lang="en-US" sz="2500" cap="small" spc="-5" dirty="0">
                <a:solidFill>
                  <a:srgbClr val="1A6847"/>
                </a:solidFill>
                <a:effectLst/>
                <a:latin typeface="Outfit"/>
                <a:ea typeface="Times New Roman" panose="02020603050405020304" pitchFamily="18" charset="0"/>
              </a:rPr>
              <a:t>foundation</a:t>
            </a:r>
            <a:r>
              <a:rPr lang="en-US" sz="2500" cap="small" spc="15" dirty="0">
                <a:solidFill>
                  <a:srgbClr val="1A6847"/>
                </a:solidFill>
                <a:effectLst/>
                <a:latin typeface="Outfit"/>
                <a:ea typeface="Times New Roman" panose="02020603050405020304" pitchFamily="18" charset="0"/>
              </a:rPr>
              <a:t> </a:t>
            </a:r>
            <a:r>
              <a:rPr lang="en-US" sz="2500" cap="small" spc="-5" dirty="0">
                <a:solidFill>
                  <a:srgbClr val="1A6847"/>
                </a:solidFill>
                <a:effectLst/>
                <a:latin typeface="Outfit"/>
                <a:ea typeface="Times New Roman" panose="02020603050405020304" pitchFamily="18" charset="0"/>
              </a:rPr>
              <a:t>of</a:t>
            </a:r>
            <a:r>
              <a:rPr lang="en-US" sz="2500" cap="small" spc="15" dirty="0">
                <a:solidFill>
                  <a:srgbClr val="1A6847"/>
                </a:solidFill>
                <a:effectLst/>
                <a:latin typeface="Outfit"/>
                <a:ea typeface="Times New Roman" panose="02020603050405020304" pitchFamily="18" charset="0"/>
              </a:rPr>
              <a:t> </a:t>
            </a:r>
            <a:r>
              <a:rPr lang="en-US" sz="2500" cap="small" spc="-5" dirty="0">
                <a:solidFill>
                  <a:srgbClr val="1A6847"/>
                </a:solidFill>
                <a:effectLst/>
                <a:latin typeface="Outfit"/>
                <a:ea typeface="Times New Roman" panose="02020603050405020304" pitchFamily="18" charset="0"/>
              </a:rPr>
              <a:t>3D</a:t>
            </a:r>
            <a:r>
              <a:rPr lang="en-US" sz="2500" cap="small" spc="-40" dirty="0">
                <a:solidFill>
                  <a:srgbClr val="1A6847"/>
                </a:solidFill>
                <a:effectLst/>
                <a:latin typeface="Outfit"/>
                <a:ea typeface="Times New Roman" panose="02020603050405020304" pitchFamily="18" charset="0"/>
              </a:rPr>
              <a:t> </a:t>
            </a:r>
            <a:r>
              <a:rPr lang="en-US" sz="2500" cap="small" spc="-5" dirty="0">
                <a:solidFill>
                  <a:srgbClr val="1A6847"/>
                </a:solidFill>
                <a:effectLst/>
                <a:latin typeface="Outfit"/>
                <a:ea typeface="Times New Roman" panose="02020603050405020304" pitchFamily="18" charset="0"/>
              </a:rPr>
              <a:t>animation</a:t>
            </a:r>
            <a:r>
              <a:rPr lang="en-US" sz="2500" cap="small" spc="15" dirty="0">
                <a:solidFill>
                  <a:srgbClr val="1A6847"/>
                </a:solidFill>
                <a:effectLst/>
                <a:latin typeface="Outfit"/>
                <a:ea typeface="Times New Roman" panose="02020603050405020304" pitchFamily="18" charset="0"/>
              </a:rPr>
              <a:t> </a:t>
            </a:r>
            <a:r>
              <a:rPr lang="en-US" sz="2500" cap="small" spc="-20" dirty="0">
                <a:solidFill>
                  <a:srgbClr val="1A6847"/>
                </a:solidFill>
                <a:effectLst/>
                <a:latin typeface="Outfit"/>
                <a:ea typeface="Times New Roman" panose="02020603050405020304" pitchFamily="18" charset="0"/>
              </a:rPr>
              <a:t>face</a:t>
            </a:r>
            <a:endParaRPr lang="en-IN" sz="2500" dirty="0">
              <a:solidFill>
                <a:srgbClr val="1A6847"/>
              </a:solidFill>
              <a:effectLst/>
              <a:latin typeface="Outfit"/>
              <a:ea typeface="Times New Roman" panose="02020603050405020304" pitchFamily="18" charset="0"/>
            </a:endParaRPr>
          </a:p>
          <a:p>
            <a:pPr lvl="0">
              <a:spcBef>
                <a:spcPts val="795"/>
              </a:spcBef>
              <a:spcAft>
                <a:spcPts val="0"/>
              </a:spcAft>
              <a:buSzPts val="950"/>
              <a:tabLst>
                <a:tab pos="548640" algn="l"/>
              </a:tabLst>
            </a:pPr>
            <a:r>
              <a:rPr lang="en-US" sz="2500" i="1" dirty="0">
                <a:solidFill>
                  <a:srgbClr val="1A6847"/>
                </a:solidFill>
                <a:effectLst/>
                <a:latin typeface="Outfit"/>
                <a:ea typeface="Times New Roman" panose="02020603050405020304" pitchFamily="18" charset="0"/>
              </a:rPr>
              <a:t>   </a:t>
            </a:r>
            <a:endParaRPr lang="en-IN" sz="2500" i="1" dirty="0">
              <a:solidFill>
                <a:srgbClr val="1A6847"/>
              </a:solidFill>
              <a:effectLst/>
              <a:latin typeface="Outfit"/>
              <a:ea typeface="Times New Roman" panose="02020603050405020304" pitchFamily="18" charset="0"/>
            </a:endParaRPr>
          </a:p>
        </p:txBody>
      </p:sp>
      <p:sp>
        <p:nvSpPr>
          <p:cNvPr id="6" name="Text 4"/>
          <p:cNvSpPr/>
          <p:nvPr/>
        </p:nvSpPr>
        <p:spPr>
          <a:xfrm>
            <a:off x="1207008" y="1543050"/>
            <a:ext cx="7315200" cy="2412423"/>
          </a:xfrm>
          <a:prstGeom prst="rect">
            <a:avLst/>
          </a:prstGeom>
          <a:noFill/>
          <a:ln/>
        </p:spPr>
        <p:txBody>
          <a:bodyPr wrap="square" rtlCol="0" anchor="t"/>
          <a:lstStyle/>
          <a:p>
            <a:r>
              <a:rPr lang="en-US" sz="1200" b="1" dirty="0"/>
              <a:t>A. Basic Structure</a:t>
            </a:r>
            <a:br>
              <a:rPr lang="en-US" sz="1200" dirty="0"/>
            </a:br>
            <a:r>
              <a:rPr lang="en-US" sz="1200" dirty="0"/>
              <a:t>The basic framework of a head is divided into the brain and face, forming the foundational structure for animated characters. The coordination of facial muscles enables the creation of various expressions, necessitating that each muscle design adhere to specific shapes and construction standards (as shown in Figure 1). It is essential to accurately represent the basic structure of the human face during character design.</a:t>
            </a:r>
          </a:p>
          <a:p>
            <a:endParaRPr lang="en-US" sz="1200" dirty="0"/>
          </a:p>
          <a:p>
            <a:r>
              <a:rPr lang="en-US" sz="1200" b="1" dirty="0"/>
              <a:t>B. Major Organs</a:t>
            </a:r>
            <a:br>
              <a:rPr lang="en-US" sz="1200" dirty="0"/>
            </a:br>
            <a:r>
              <a:rPr lang="en-US" sz="1200" dirty="0"/>
              <a:t>When designing animated characters' faces, the forms of facial features vary based on character backgrounds, but the appearance of anthropomorphic organs must remain consistent. To align with aesthetic expectations, the overall proportions of these features should not be altered. For instance, the width of the ears should be half their length. Additionally, attention must be given to skin details, such as wrinkles and scars, to enhance realism (as shown in Figure 2).</a:t>
            </a:r>
          </a:p>
          <a:p>
            <a:pPr algn="just">
              <a:lnSpc>
                <a:spcPts val="2000"/>
              </a:lnSpc>
              <a:buSzPct val="100000"/>
            </a:pP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7E7420B-995E-D812-8B31-4CE40D7CD14E}"/>
              </a:ext>
            </a:extLst>
          </p:cNvPr>
          <p:cNvPicPr>
            <a:picLocks/>
          </p:cNvPicPr>
          <p:nvPr/>
        </p:nvPicPr>
        <p:blipFill>
          <a:blip r:embed="rId2" cstate="print"/>
          <a:stretch>
            <a:fillRect/>
          </a:stretch>
        </p:blipFill>
        <p:spPr>
          <a:xfrm>
            <a:off x="1447800" y="797141"/>
            <a:ext cx="1401590" cy="1952481"/>
          </a:xfrm>
          <a:prstGeom prst="rect">
            <a:avLst/>
          </a:prstGeom>
        </p:spPr>
      </p:pic>
      <p:pic>
        <p:nvPicPr>
          <p:cNvPr id="5" name="Image 6">
            <a:extLst>
              <a:ext uri="{FF2B5EF4-FFF2-40B4-BE49-F238E27FC236}">
                <a16:creationId xmlns:a16="http://schemas.microsoft.com/office/drawing/2014/main" id="{475AB349-2483-FB84-4B95-F2742686885B}"/>
              </a:ext>
            </a:extLst>
          </p:cNvPr>
          <p:cNvPicPr>
            <a:picLocks/>
          </p:cNvPicPr>
          <p:nvPr/>
        </p:nvPicPr>
        <p:blipFill>
          <a:blip r:embed="rId3" cstate="print"/>
          <a:stretch>
            <a:fillRect/>
          </a:stretch>
        </p:blipFill>
        <p:spPr>
          <a:xfrm>
            <a:off x="4906356" y="586220"/>
            <a:ext cx="2448560" cy="2447925"/>
          </a:xfrm>
          <a:prstGeom prst="rect">
            <a:avLst/>
          </a:prstGeom>
        </p:spPr>
      </p:pic>
      <p:sp>
        <p:nvSpPr>
          <p:cNvPr id="7" name="TextBox 6">
            <a:extLst>
              <a:ext uri="{FF2B5EF4-FFF2-40B4-BE49-F238E27FC236}">
                <a16:creationId xmlns:a16="http://schemas.microsoft.com/office/drawing/2014/main" id="{9FDCF4E1-03A1-CD4D-3278-729550C621D9}"/>
              </a:ext>
            </a:extLst>
          </p:cNvPr>
          <p:cNvSpPr txBox="1"/>
          <p:nvPr/>
        </p:nvSpPr>
        <p:spPr>
          <a:xfrm>
            <a:off x="5791200" y="3034145"/>
            <a:ext cx="2805546" cy="369332"/>
          </a:xfrm>
          <a:prstGeom prst="rect">
            <a:avLst/>
          </a:prstGeom>
          <a:noFill/>
        </p:spPr>
        <p:txBody>
          <a:bodyPr wrap="square" rtlCol="0">
            <a:spAutoFit/>
          </a:bodyPr>
          <a:lstStyle/>
          <a:p>
            <a:r>
              <a:rPr lang="en-IN" dirty="0">
                <a:solidFill>
                  <a:srgbClr val="1A6847"/>
                </a:solidFill>
              </a:rPr>
              <a:t>Figure 2</a:t>
            </a:r>
          </a:p>
        </p:txBody>
      </p:sp>
      <p:sp>
        <p:nvSpPr>
          <p:cNvPr id="8" name="TextBox 7">
            <a:extLst>
              <a:ext uri="{FF2B5EF4-FFF2-40B4-BE49-F238E27FC236}">
                <a16:creationId xmlns:a16="http://schemas.microsoft.com/office/drawing/2014/main" id="{0AFB1C4E-BAF4-51F4-B742-40C97E6FC73B}"/>
              </a:ext>
            </a:extLst>
          </p:cNvPr>
          <p:cNvSpPr txBox="1"/>
          <p:nvPr/>
        </p:nvSpPr>
        <p:spPr>
          <a:xfrm>
            <a:off x="1620982" y="2849479"/>
            <a:ext cx="1898073" cy="369332"/>
          </a:xfrm>
          <a:prstGeom prst="rect">
            <a:avLst/>
          </a:prstGeom>
          <a:noFill/>
        </p:spPr>
        <p:txBody>
          <a:bodyPr wrap="square" rtlCol="0">
            <a:spAutoFit/>
          </a:bodyPr>
          <a:lstStyle/>
          <a:p>
            <a:r>
              <a:rPr lang="en-IN" dirty="0">
                <a:solidFill>
                  <a:srgbClr val="1A6847"/>
                </a:solidFill>
              </a:rPr>
              <a:t>Figure 1</a:t>
            </a:r>
          </a:p>
        </p:txBody>
      </p:sp>
      <p:sp>
        <p:nvSpPr>
          <p:cNvPr id="10" name="Shape 1">
            <a:extLst>
              <a:ext uri="{FF2B5EF4-FFF2-40B4-BE49-F238E27FC236}">
                <a16:creationId xmlns:a16="http://schemas.microsoft.com/office/drawing/2014/main" id="{01EE8211-AC92-0284-B14D-E5692D2E5FA7}"/>
              </a:ext>
            </a:extLst>
          </p:cNvPr>
          <p:cNvSpPr/>
          <p:nvPr/>
        </p:nvSpPr>
        <p:spPr>
          <a:xfrm>
            <a:off x="1280160" y="0"/>
            <a:ext cx="457200" cy="365760"/>
          </a:xfrm>
          <a:prstGeom prst="rect">
            <a:avLst/>
          </a:prstGeom>
          <a:solidFill>
            <a:srgbClr val="1A6847"/>
          </a:solidFill>
          <a:ln w="12700">
            <a:solidFill>
              <a:srgbClr val="1A6847"/>
            </a:solidFill>
            <a:prstDash val="solid"/>
          </a:ln>
        </p:spPr>
        <p:txBody>
          <a:bodyPr/>
          <a:lstStyle/>
          <a:p>
            <a:r>
              <a:rPr lang="en-US" sz="1800" b="1" dirty="0">
                <a:solidFill>
                  <a:srgbClr val="FFD600"/>
                </a:solidFill>
                <a:latin typeface="Outfit" pitchFamily="34" charset="0"/>
                <a:ea typeface="Outfit" pitchFamily="34" charset="-122"/>
              </a:rPr>
              <a:t> 5</a:t>
            </a:r>
            <a:endParaRPr lang="en-IN" dirty="0"/>
          </a:p>
        </p:txBody>
      </p:sp>
    </p:spTree>
    <p:extLst>
      <p:ext uri="{BB962C8B-B14F-4D97-AF65-F5344CB8AC3E}">
        <p14:creationId xmlns:p14="http://schemas.microsoft.com/office/powerpoint/2010/main" val="422668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6</a:t>
            </a:r>
            <a:endParaRPr lang="en-US" sz="1600" dirty="0"/>
          </a:p>
        </p:txBody>
      </p:sp>
      <p:sp>
        <p:nvSpPr>
          <p:cNvPr id="5" name="Text 3"/>
          <p:cNvSpPr/>
          <p:nvPr/>
        </p:nvSpPr>
        <p:spPr>
          <a:xfrm>
            <a:off x="1280160" y="595745"/>
            <a:ext cx="7223760" cy="844435"/>
          </a:xfrm>
          <a:prstGeom prst="rect">
            <a:avLst/>
          </a:prstGeom>
          <a:noFill/>
          <a:ln/>
        </p:spPr>
        <p:txBody>
          <a:bodyPr wrap="square" rtlCol="0" anchor="ctr"/>
          <a:lstStyle/>
          <a:p>
            <a:pPr marL="0" indent="0">
              <a:buNone/>
            </a:pPr>
            <a:r>
              <a:rPr lang="en-US" sz="2800" dirty="0">
                <a:solidFill>
                  <a:srgbClr val="1A6847"/>
                </a:solidFill>
                <a:latin typeface="Outfit"/>
              </a:rPr>
              <a:t>Preparation Process of Face Model Based on Computer Graphics</a:t>
            </a:r>
          </a:p>
        </p:txBody>
      </p:sp>
      <p:sp>
        <p:nvSpPr>
          <p:cNvPr id="6" name="Text 4"/>
          <p:cNvSpPr/>
          <p:nvPr/>
        </p:nvSpPr>
        <p:spPr>
          <a:xfrm>
            <a:off x="1097280" y="1798493"/>
            <a:ext cx="7315200" cy="3343275"/>
          </a:xfrm>
          <a:prstGeom prst="rect">
            <a:avLst/>
          </a:prstGeom>
          <a:noFill/>
          <a:ln/>
        </p:spPr>
        <p:txBody>
          <a:bodyPr wrap="square" rtlCol="0" anchor="t"/>
          <a:lstStyle/>
          <a:p>
            <a:pPr>
              <a:lnSpc>
                <a:spcPts val="2000"/>
              </a:lnSpc>
              <a:buSzPct val="100000"/>
            </a:pPr>
            <a:r>
              <a:rPr lang="en-US" sz="1200" b="1" dirty="0"/>
              <a:t>A. Calibration Process of Feature Points</a:t>
            </a:r>
            <a:br>
              <a:rPr lang="en-US" sz="1200" dirty="0"/>
            </a:br>
            <a:r>
              <a:rPr lang="en-US" sz="1200" dirty="0"/>
              <a:t>In the animation industry, there are two types of parameters used to describe human faces: animation parameters and definition parameters. Before creating a face model, we must obtain the specific values of the defined parameters, which relies on the calibration process of feature points. Arabic numerals are used to denote the order of points, with the lowest value representing the first decimal place. The main calibration targets include the overall contour, face contour, eye contour, mouth contour, eyebrow contour, ear contour, and nose contour (as shown in Figure ).</a:t>
            </a:r>
          </a:p>
        </p:txBody>
      </p:sp>
      <p:pic>
        <p:nvPicPr>
          <p:cNvPr id="7" name="Image 10">
            <a:extLst>
              <a:ext uri="{FF2B5EF4-FFF2-40B4-BE49-F238E27FC236}">
                <a16:creationId xmlns:a16="http://schemas.microsoft.com/office/drawing/2014/main" id="{71F0C9FA-37C8-FB8E-A8A1-DC46F436CDDC}"/>
              </a:ext>
            </a:extLst>
          </p:cNvPr>
          <p:cNvPicPr>
            <a:picLocks/>
          </p:cNvPicPr>
          <p:nvPr/>
        </p:nvPicPr>
        <p:blipFill>
          <a:blip r:embed="rId3" cstate="print"/>
          <a:stretch>
            <a:fillRect/>
          </a:stretch>
        </p:blipFill>
        <p:spPr>
          <a:xfrm>
            <a:off x="5964383" y="3525983"/>
            <a:ext cx="1541288" cy="13374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rPr>
              <a:t>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endParaRPr lang="en-US" sz="2800" dirty="0"/>
          </a:p>
        </p:txBody>
      </p:sp>
      <p:sp>
        <p:nvSpPr>
          <p:cNvPr id="6" name="Text 4"/>
          <p:cNvSpPr/>
          <p:nvPr/>
        </p:nvSpPr>
        <p:spPr>
          <a:xfrm>
            <a:off x="491836" y="775855"/>
            <a:ext cx="8030372" cy="4110470"/>
          </a:xfrm>
          <a:prstGeom prst="rect">
            <a:avLst/>
          </a:prstGeom>
          <a:noFill/>
          <a:ln/>
        </p:spPr>
        <p:txBody>
          <a:bodyPr wrap="square" rtlCol="0" anchor="t"/>
          <a:lstStyle/>
          <a:p>
            <a:pPr>
              <a:lnSpc>
                <a:spcPts val="2000"/>
              </a:lnSpc>
              <a:buSzPct val="100000"/>
            </a:pPr>
            <a:r>
              <a:rPr lang="en-US" sz="1200" b="1" dirty="0"/>
              <a:t>B. Normalization of Face Image</a:t>
            </a:r>
            <a:br>
              <a:rPr lang="en-US" sz="1200" dirty="0"/>
            </a:br>
            <a:r>
              <a:rPr lang="en-US" sz="1200" dirty="0"/>
              <a:t>The horizontal line of the eye center and the horizontal line of the mouth center serve as accurate reference axes for coordinate positioning. After establishing these coordinate axes, profile photos of the face can be normalized through coordinate transformations (as shown in Figure).</a:t>
            </a:r>
          </a:p>
          <a:p>
            <a:pPr>
              <a:lnSpc>
                <a:spcPts val="2000"/>
              </a:lnSpc>
              <a:buSzPct val="100000"/>
            </a:pPr>
            <a:endParaRPr lang="en-US" sz="1200" dirty="0"/>
          </a:p>
        </p:txBody>
      </p:sp>
      <p:pic>
        <p:nvPicPr>
          <p:cNvPr id="8" name="Image 7">
            <a:extLst>
              <a:ext uri="{FF2B5EF4-FFF2-40B4-BE49-F238E27FC236}">
                <a16:creationId xmlns:a16="http://schemas.microsoft.com/office/drawing/2014/main" id="{E72802AE-23C9-26E7-3FEE-B1DA0E4ED92A}"/>
              </a:ext>
            </a:extLst>
          </p:cNvPr>
          <p:cNvPicPr>
            <a:picLocks/>
          </p:cNvPicPr>
          <p:nvPr/>
        </p:nvPicPr>
        <p:blipFill>
          <a:blip r:embed="rId3" cstate="print"/>
          <a:stretch>
            <a:fillRect/>
          </a:stretch>
        </p:blipFill>
        <p:spPr>
          <a:xfrm>
            <a:off x="3421092" y="2210117"/>
            <a:ext cx="1609090" cy="19062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1924</Words>
  <Application>Microsoft Office PowerPoint</Application>
  <PresentationFormat>On-screen Show (16:9)</PresentationFormat>
  <Paragraphs>123</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MS PGothic</vt:lpstr>
      <vt:lpstr>Arial</vt:lpstr>
      <vt:lpstr>Outfit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Hyder Presswala</cp:lastModifiedBy>
  <cp:revision>6</cp:revision>
  <dcterms:created xsi:type="dcterms:W3CDTF">2024-10-02T10:46:09Z</dcterms:created>
  <dcterms:modified xsi:type="dcterms:W3CDTF">2024-10-04T16:06:06Z</dcterms:modified>
</cp:coreProperties>
</file>