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9" r:id="rId4"/>
    <p:sldId id="257" r:id="rId5"/>
    <p:sldId id="260" r:id="rId6"/>
    <p:sldId id="264" r:id="rId7"/>
    <p:sldId id="261" r:id="rId8"/>
    <p:sldId id="262" r:id="rId9"/>
    <p:sldId id="263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50A2B3"/>
    <a:srgbClr val="6260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B4495-3B58-4118-A86C-B293295BD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F665A-EFD2-48CD-9698-FB67E9F9D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B6D1F-80C8-4E40-AE29-07DBA59E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0797-5CCF-4096-A2A7-AA1AA316A6E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E1F80-7E1C-4C50-B76F-AFD45BD3D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8D2E2-0E54-4C21-AD34-C9FE5AD1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F28D-0C20-4D1B-9E4B-FFECFE74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1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C219-51AA-47F9-A4A9-B443A2634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72BB1-2148-40B4-8383-08DC0C8559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5F4EC-F4CA-415D-8F26-794A0F18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0797-5CCF-4096-A2A7-AA1AA316A6E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CEB0C-58AA-4993-8F29-4E21BD5B7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F260-3459-4C2B-99E6-9C3C9165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F28D-0C20-4D1B-9E4B-FFECFE74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31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161124-DA23-4495-A856-2001992EA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24E0E-ECD3-4B07-9C00-3C9789733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FB21F-4FCC-47DB-8A6B-CD79B0CA7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0797-5CCF-4096-A2A7-AA1AA316A6E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FEA73-51E0-4989-B053-5904746BF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63764-4AC6-4CA3-818D-714D00007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F28D-0C20-4D1B-9E4B-FFECFE74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56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249F0-178F-4E8E-896F-009CABDFA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886CA-EF47-4802-A354-6DD61489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8B49A-3C84-4E27-B9CE-3C1CECA0E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0797-5CCF-4096-A2A7-AA1AA316A6E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A009-1EB2-4BDA-B8C2-9E6D4FCDE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F5D11-D4E2-48E5-904C-271E9EC8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F28D-0C20-4D1B-9E4B-FFECFE74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92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48EF-9001-464D-A5E3-497444924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9345F-4C2E-4B5A-9F2B-DC27CFBF2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FDB88-A9E0-4E92-9A49-EB42243C1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0797-5CCF-4096-A2A7-AA1AA316A6E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7CD5B-CD12-46B4-ADAA-EBEEDBCDD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A34B1-1F3D-4116-89CD-662D69F75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F28D-0C20-4D1B-9E4B-FFECFE74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688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540B-EEFF-4EC3-9D0C-637B4F44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55BAA-7D7B-4DCD-92CC-73CA044263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0B33D9-758D-4712-8510-0B68EDEE6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18E2C4-C825-45F7-8B26-262E6524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0797-5CCF-4096-A2A7-AA1AA316A6E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1EE74D-B701-44DA-93F4-045D0B647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2F128-DAB2-480F-AB36-C61EA49C9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F28D-0C20-4D1B-9E4B-FFECFE74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45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E9FA5-3683-40A3-81F9-0C03C377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7E862-CA2D-4136-A16B-C921CD956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7CBFC-8CA8-4E88-B358-1985D5964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4BF3CF-07FC-414F-A183-FA836134A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9AD0AD-28A7-4CC9-A049-02515C8FDE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32232-F562-446E-8D1E-186500DCC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0797-5CCF-4096-A2A7-AA1AA316A6E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F3177D-A0F8-4079-B060-712B7A1BB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4CC660-674F-4C3E-896A-8A1CB455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F28D-0C20-4D1B-9E4B-FFECFE74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081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050DC-5675-4598-8D6A-D94078B8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782A12-98B4-485B-B0C9-A3674A92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0797-5CCF-4096-A2A7-AA1AA316A6E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0F15F-395A-4927-9CE3-7304C962F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9CE5F-E671-4417-AAE7-24A1E62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F28D-0C20-4D1B-9E4B-FFECFE74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9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28EC73-DBBF-436D-8445-485F8694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0797-5CCF-4096-A2A7-AA1AA316A6E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049EE6-1764-44D6-9DDF-14459B8A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D13B0-C4D8-41DD-AC33-292D13131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F28D-0C20-4D1B-9E4B-FFECFE74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84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4855-DB69-4138-AA45-CCFE8ABD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194F-9B04-4873-9564-E96F9ACBF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104B9-8EE6-4838-87BB-1F8E73391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CF1E6-B850-4A99-ACCC-CB6D48E9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0797-5CCF-4096-A2A7-AA1AA316A6E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345EFF-8948-4F41-B18C-0EAC288D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8F662-E8A6-43FA-819C-F51CF1030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F28D-0C20-4D1B-9E4B-FFECFE74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81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F4FEB-39AA-434C-834A-AA8C10893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983D2-F062-4CAB-94A0-5D33E2FEEB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A1B589-4BA7-488A-89AD-30E41424F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84107-BBF9-4DE0-875F-153E43FA9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B0797-5CCF-4096-A2A7-AA1AA316A6E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D5B0E-FAF7-438D-BE0F-9496162FB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DD7FC-B11E-48BC-BA9E-A46946505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2F28D-0C20-4D1B-9E4B-FFECFE74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004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52566-9B7F-4DB8-8666-A81612D6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506CB1-9B24-4F67-82B0-2745F09B6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37D8-74C5-43AF-9230-D10DDCCD3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B0797-5CCF-4096-A2A7-AA1AA316A6E7}" type="datetimeFigureOut">
              <a:rPr lang="en-US" smtClean="0"/>
              <a:t>2/7/2023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F6D17-B48E-4A03-8846-B6D5F808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46219-E952-474C-BDFC-74EFD31A2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2F28D-0C20-4D1B-9E4B-FFECFE741A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3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6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25CBF7-33BB-47AA-830A-C2ACDF81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7" y="0"/>
            <a:ext cx="12192000" cy="685800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633527-0774-4420-BE5B-80397A1CC99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25" y="194440"/>
            <a:ext cx="9703676" cy="6469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1FC5A1-948F-4B48-B1A6-8651EE35BB02}"/>
              </a:ext>
            </a:extLst>
          </p:cNvPr>
          <p:cNvSpPr txBox="1"/>
          <p:nvPr/>
        </p:nvSpPr>
        <p:spPr>
          <a:xfrm>
            <a:off x="2648606" y="1721018"/>
            <a:ext cx="4627180" cy="3415963"/>
          </a:xfrm>
          <a:prstGeom prst="snip2DiagRect">
            <a:avLst/>
          </a:prstGeom>
          <a:solidFill>
            <a:schemeClr val="accent5">
              <a:alpha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DOOR </a:t>
            </a:r>
            <a:r>
              <a:rPr lang="en-US" sz="2800" b="0" i="0" dirty="0">
                <a:solidFill>
                  <a:srgbClr val="D1D5DB"/>
                </a:solidFill>
                <a:effectLst/>
                <a:latin typeface="Arial Black" panose="020B0A04020102020204" pitchFamily="34" charset="0"/>
              </a:rPr>
              <a:t>SECURITY ENHANCED</a:t>
            </a:r>
            <a:r>
              <a:rPr lang="en-US" sz="28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 WITH RFID MODULE AND TEMPERATURE SENSOR /: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  <a:latin typeface="Arial Black" panose="020B0A04020102020204" pitchFamily="34" charset="0"/>
            </a:endParaRPr>
          </a:p>
          <a:p>
            <a:r>
              <a:rPr lang="en-US" sz="1600" dirty="0"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ME (Sec: B)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9ACF8D-5087-4CDC-B5E8-E779C8AEE6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0313" y="6526306"/>
            <a:ext cx="215614" cy="192539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65A82F-4501-4540-8A01-7B56EA7CC0B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4" b="6536"/>
          <a:stretch/>
        </p:blipFill>
        <p:spPr>
          <a:xfrm>
            <a:off x="11916569" y="6133753"/>
            <a:ext cx="179358" cy="253398"/>
          </a:xfrm>
          <a:custGeom>
            <a:avLst/>
            <a:gdLst>
              <a:gd name="connsiteX0" fmla="*/ 0 w 179358"/>
              <a:gd name="connsiteY0" fmla="*/ 0 h 253398"/>
              <a:gd name="connsiteX1" fmla="*/ 179358 w 179358"/>
              <a:gd name="connsiteY1" fmla="*/ 0 h 253398"/>
              <a:gd name="connsiteX2" fmla="*/ 179358 w 179358"/>
              <a:gd name="connsiteY2" fmla="*/ 253398 h 253398"/>
              <a:gd name="connsiteX3" fmla="*/ 0 w 179358"/>
              <a:gd name="connsiteY3" fmla="*/ 253398 h 253398"/>
              <a:gd name="connsiteX4" fmla="*/ 0 w 179358"/>
              <a:gd name="connsiteY4" fmla="*/ 0 h 25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358" h="253398" fill="none" extrusionOk="0">
                <a:moveTo>
                  <a:pt x="0" y="0"/>
                </a:moveTo>
                <a:cubicBezTo>
                  <a:pt x="84947" y="4329"/>
                  <a:pt x="133227" y="-2378"/>
                  <a:pt x="179358" y="0"/>
                </a:cubicBezTo>
                <a:cubicBezTo>
                  <a:pt x="173080" y="64074"/>
                  <a:pt x="183029" y="173076"/>
                  <a:pt x="179358" y="253398"/>
                </a:cubicBezTo>
                <a:cubicBezTo>
                  <a:pt x="124828" y="254000"/>
                  <a:pt x="74136" y="246480"/>
                  <a:pt x="0" y="253398"/>
                </a:cubicBezTo>
                <a:cubicBezTo>
                  <a:pt x="-3873" y="172485"/>
                  <a:pt x="-9581" y="56674"/>
                  <a:pt x="0" y="0"/>
                </a:cubicBezTo>
                <a:close/>
              </a:path>
              <a:path w="179358" h="253398" stroke="0" extrusionOk="0">
                <a:moveTo>
                  <a:pt x="0" y="0"/>
                </a:moveTo>
                <a:cubicBezTo>
                  <a:pt x="77310" y="-7166"/>
                  <a:pt x="101615" y="7454"/>
                  <a:pt x="179358" y="0"/>
                </a:cubicBezTo>
                <a:cubicBezTo>
                  <a:pt x="177518" y="51059"/>
                  <a:pt x="188619" y="188724"/>
                  <a:pt x="179358" y="253398"/>
                </a:cubicBezTo>
                <a:cubicBezTo>
                  <a:pt x="127183" y="247731"/>
                  <a:pt x="78021" y="247068"/>
                  <a:pt x="0" y="253398"/>
                </a:cubicBezTo>
                <a:cubicBezTo>
                  <a:pt x="-4182" y="193100"/>
                  <a:pt x="-9153" y="99281"/>
                  <a:pt x="0" y="0"/>
                </a:cubicBezTo>
                <a:close/>
              </a:path>
            </a:pathLst>
          </a:custGeom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6749916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406610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9A5AAC-F40A-4F84-AA63-EF8E7ABC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88A75-3FA4-495E-A5CD-744CD6C2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195" y="6542068"/>
            <a:ext cx="215614" cy="192539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464A2-2772-4CB1-AA5D-ED038B36340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04800"/>
            <a:ext cx="11447078" cy="623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2836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9A5AAC-F40A-4F84-AA63-EF8E7ABC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88A75-3FA4-495E-A5CD-744CD6C2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195" y="6542068"/>
            <a:ext cx="215614" cy="192539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464A2-2772-4CB1-AA5D-ED038B36340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04800"/>
            <a:ext cx="11447078" cy="623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45564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9A5AAC-F40A-4F84-AA63-EF8E7ABC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88A75-3FA4-495E-A5CD-744CD6C2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195" y="6542068"/>
            <a:ext cx="215614" cy="192539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464A2-2772-4CB1-AA5D-ED038B36340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04800"/>
            <a:ext cx="11447078" cy="623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3885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9A5AAC-F40A-4F84-AA63-EF8E7ABC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88A75-3FA4-495E-A5CD-744CD6C2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195" y="6542068"/>
            <a:ext cx="215614" cy="192539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464A2-2772-4CB1-AA5D-ED038B36340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04800"/>
            <a:ext cx="11447078" cy="623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6174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60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625CBF7-33BB-47AA-830A-C2ACDF81CB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71C92A-7453-4909-B0AD-2BC44F05879C}"/>
              </a:ext>
            </a:extLst>
          </p:cNvPr>
          <p:cNvSpPr txBox="1"/>
          <p:nvPr/>
        </p:nvSpPr>
        <p:spPr>
          <a:xfrm>
            <a:off x="7503651" y="1812845"/>
            <a:ext cx="4482225" cy="3232309"/>
          </a:xfrm>
          <a:prstGeom prst="snip2DiagRect">
            <a:avLst/>
          </a:prstGeom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u="sng" spc="50" dirty="0">
                <a:ln w="9525" cmpd="sng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Arial Black" panose="020B0A04020102020204" pitchFamily="34" charset="0"/>
              </a:rPr>
              <a:t>OBJECTIVE:</a:t>
            </a:r>
          </a:p>
          <a:p>
            <a:endParaRPr lang="en-US" sz="1600" u="sng" dirty="0">
              <a:solidFill>
                <a:schemeClr val="bg1">
                  <a:lumMod val="65000"/>
                </a:schemeClr>
              </a:solidFill>
              <a:latin typeface="Arial Black" panose="020B0A04020102020204" pitchFamily="34" charset="0"/>
            </a:endParaRPr>
          </a:p>
          <a:p>
            <a:pPr algn="just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design and implement a secure and efficient system for locking and unlocking doors using RFID technology, providing convenience, reliability, and accessibility for authorized users, while maintaining the safety and privacy of the premises.</a:t>
            </a:r>
            <a:endParaRPr lang="en-US" b="1" dirty="0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7632AF-8E6B-475D-8192-8D07EF1E0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84" y="432423"/>
            <a:ext cx="6767146" cy="60431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87D8C8-9485-4AD6-ADE6-33AA4B0F92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4" b="6536"/>
          <a:stretch/>
        </p:blipFill>
        <p:spPr>
          <a:xfrm>
            <a:off x="11916569" y="6496362"/>
            <a:ext cx="179358" cy="253398"/>
          </a:xfrm>
          <a:custGeom>
            <a:avLst/>
            <a:gdLst>
              <a:gd name="connsiteX0" fmla="*/ 0 w 179358"/>
              <a:gd name="connsiteY0" fmla="*/ 0 h 253398"/>
              <a:gd name="connsiteX1" fmla="*/ 179358 w 179358"/>
              <a:gd name="connsiteY1" fmla="*/ 0 h 253398"/>
              <a:gd name="connsiteX2" fmla="*/ 179358 w 179358"/>
              <a:gd name="connsiteY2" fmla="*/ 253398 h 253398"/>
              <a:gd name="connsiteX3" fmla="*/ 0 w 179358"/>
              <a:gd name="connsiteY3" fmla="*/ 253398 h 253398"/>
              <a:gd name="connsiteX4" fmla="*/ 0 w 179358"/>
              <a:gd name="connsiteY4" fmla="*/ 0 h 253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9358" h="253398" fill="none" extrusionOk="0">
                <a:moveTo>
                  <a:pt x="0" y="0"/>
                </a:moveTo>
                <a:cubicBezTo>
                  <a:pt x="84947" y="4329"/>
                  <a:pt x="133227" y="-2378"/>
                  <a:pt x="179358" y="0"/>
                </a:cubicBezTo>
                <a:cubicBezTo>
                  <a:pt x="173080" y="64074"/>
                  <a:pt x="183029" y="173076"/>
                  <a:pt x="179358" y="253398"/>
                </a:cubicBezTo>
                <a:cubicBezTo>
                  <a:pt x="124828" y="254000"/>
                  <a:pt x="74136" y="246480"/>
                  <a:pt x="0" y="253398"/>
                </a:cubicBezTo>
                <a:cubicBezTo>
                  <a:pt x="-3873" y="172485"/>
                  <a:pt x="-9581" y="56674"/>
                  <a:pt x="0" y="0"/>
                </a:cubicBezTo>
                <a:close/>
              </a:path>
              <a:path w="179358" h="253398" stroke="0" extrusionOk="0">
                <a:moveTo>
                  <a:pt x="0" y="0"/>
                </a:moveTo>
                <a:cubicBezTo>
                  <a:pt x="77310" y="-7166"/>
                  <a:pt x="101615" y="7454"/>
                  <a:pt x="179358" y="0"/>
                </a:cubicBezTo>
                <a:cubicBezTo>
                  <a:pt x="177518" y="51059"/>
                  <a:pt x="188619" y="188724"/>
                  <a:pt x="179358" y="253398"/>
                </a:cubicBezTo>
                <a:cubicBezTo>
                  <a:pt x="127183" y="247731"/>
                  <a:pt x="78021" y="247068"/>
                  <a:pt x="0" y="253398"/>
                </a:cubicBezTo>
                <a:cubicBezTo>
                  <a:pt x="-4182" y="193100"/>
                  <a:pt x="-9153" y="99281"/>
                  <a:pt x="0" y="0"/>
                </a:cubicBezTo>
                <a:close/>
              </a:path>
            </a:pathLst>
          </a:custGeom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6749916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7841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9A5AAC-F40A-4F84-AA63-EF8E7ABC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88A75-3FA4-495E-A5CD-744CD6C2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2430" y="6534188"/>
            <a:ext cx="215614" cy="192539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5CF2A2-55BB-47C5-9D9B-B8A295671B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7" r="16667"/>
          <a:stretch/>
        </p:blipFill>
        <p:spPr>
          <a:xfrm>
            <a:off x="282060" y="300519"/>
            <a:ext cx="7006830" cy="62569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FCF700-95F2-416B-96FE-8F52DE1EB5D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4" b="6536"/>
          <a:stretch/>
        </p:blipFill>
        <p:spPr>
          <a:xfrm>
            <a:off x="7949672" y="685799"/>
            <a:ext cx="3883343" cy="5486401"/>
          </a:xfrm>
          <a:custGeom>
            <a:avLst/>
            <a:gdLst>
              <a:gd name="connsiteX0" fmla="*/ 0 w 3883343"/>
              <a:gd name="connsiteY0" fmla="*/ 0 h 5486401"/>
              <a:gd name="connsiteX1" fmla="*/ 686057 w 3883343"/>
              <a:gd name="connsiteY1" fmla="*/ 0 h 5486401"/>
              <a:gd name="connsiteX2" fmla="*/ 1372115 w 3883343"/>
              <a:gd name="connsiteY2" fmla="*/ 0 h 5486401"/>
              <a:gd name="connsiteX3" fmla="*/ 1902838 w 3883343"/>
              <a:gd name="connsiteY3" fmla="*/ 0 h 5486401"/>
              <a:gd name="connsiteX4" fmla="*/ 2588895 w 3883343"/>
              <a:gd name="connsiteY4" fmla="*/ 0 h 5486401"/>
              <a:gd name="connsiteX5" fmla="*/ 3158452 w 3883343"/>
              <a:gd name="connsiteY5" fmla="*/ 0 h 5486401"/>
              <a:gd name="connsiteX6" fmla="*/ 3883343 w 3883343"/>
              <a:gd name="connsiteY6" fmla="*/ 0 h 5486401"/>
              <a:gd name="connsiteX7" fmla="*/ 3883343 w 3883343"/>
              <a:gd name="connsiteY7" fmla="*/ 521208 h 5486401"/>
              <a:gd name="connsiteX8" fmla="*/ 3883343 w 3883343"/>
              <a:gd name="connsiteY8" fmla="*/ 1097280 h 5486401"/>
              <a:gd name="connsiteX9" fmla="*/ 3883343 w 3883343"/>
              <a:gd name="connsiteY9" fmla="*/ 1728216 h 5486401"/>
              <a:gd name="connsiteX10" fmla="*/ 3883343 w 3883343"/>
              <a:gd name="connsiteY10" fmla="*/ 2249424 h 5486401"/>
              <a:gd name="connsiteX11" fmla="*/ 3883343 w 3883343"/>
              <a:gd name="connsiteY11" fmla="*/ 2825497 h 5486401"/>
              <a:gd name="connsiteX12" fmla="*/ 3883343 w 3883343"/>
              <a:gd name="connsiteY12" fmla="*/ 3401569 h 5486401"/>
              <a:gd name="connsiteX13" fmla="*/ 3883343 w 3883343"/>
              <a:gd name="connsiteY13" fmla="*/ 3977641 h 5486401"/>
              <a:gd name="connsiteX14" fmla="*/ 3883343 w 3883343"/>
              <a:gd name="connsiteY14" fmla="*/ 4663441 h 5486401"/>
              <a:gd name="connsiteX15" fmla="*/ 3883343 w 3883343"/>
              <a:gd name="connsiteY15" fmla="*/ 5486401 h 5486401"/>
              <a:gd name="connsiteX16" fmla="*/ 3274953 w 3883343"/>
              <a:gd name="connsiteY16" fmla="*/ 5486401 h 5486401"/>
              <a:gd name="connsiteX17" fmla="*/ 2705396 w 3883343"/>
              <a:gd name="connsiteY17" fmla="*/ 5486401 h 5486401"/>
              <a:gd name="connsiteX18" fmla="*/ 2097005 w 3883343"/>
              <a:gd name="connsiteY18" fmla="*/ 5486401 h 5486401"/>
              <a:gd name="connsiteX19" fmla="*/ 1372115 w 3883343"/>
              <a:gd name="connsiteY19" fmla="*/ 5486401 h 5486401"/>
              <a:gd name="connsiteX20" fmla="*/ 841391 w 3883343"/>
              <a:gd name="connsiteY20" fmla="*/ 5486401 h 5486401"/>
              <a:gd name="connsiteX21" fmla="*/ 0 w 3883343"/>
              <a:gd name="connsiteY21" fmla="*/ 5486401 h 5486401"/>
              <a:gd name="connsiteX22" fmla="*/ 0 w 3883343"/>
              <a:gd name="connsiteY22" fmla="*/ 4690873 h 5486401"/>
              <a:gd name="connsiteX23" fmla="*/ 0 w 3883343"/>
              <a:gd name="connsiteY23" fmla="*/ 3950209 h 5486401"/>
              <a:gd name="connsiteX24" fmla="*/ 0 w 3883343"/>
              <a:gd name="connsiteY24" fmla="*/ 3429001 h 5486401"/>
              <a:gd name="connsiteX25" fmla="*/ 0 w 3883343"/>
              <a:gd name="connsiteY25" fmla="*/ 2743201 h 5486401"/>
              <a:gd name="connsiteX26" fmla="*/ 0 w 3883343"/>
              <a:gd name="connsiteY26" fmla="*/ 2057400 h 5486401"/>
              <a:gd name="connsiteX27" fmla="*/ 0 w 3883343"/>
              <a:gd name="connsiteY27" fmla="*/ 1536192 h 5486401"/>
              <a:gd name="connsiteX28" fmla="*/ 0 w 3883343"/>
              <a:gd name="connsiteY28" fmla="*/ 960120 h 5486401"/>
              <a:gd name="connsiteX29" fmla="*/ 0 w 3883343"/>
              <a:gd name="connsiteY29" fmla="*/ 0 h 54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83343" h="5486401" fill="none" extrusionOk="0">
                <a:moveTo>
                  <a:pt x="0" y="0"/>
                </a:moveTo>
                <a:cubicBezTo>
                  <a:pt x="206447" y="-33408"/>
                  <a:pt x="535228" y="11436"/>
                  <a:pt x="686057" y="0"/>
                </a:cubicBezTo>
                <a:cubicBezTo>
                  <a:pt x="836886" y="-11436"/>
                  <a:pt x="1187226" y="-19298"/>
                  <a:pt x="1372115" y="0"/>
                </a:cubicBezTo>
                <a:cubicBezTo>
                  <a:pt x="1557004" y="19298"/>
                  <a:pt x="1714748" y="20011"/>
                  <a:pt x="1902838" y="0"/>
                </a:cubicBezTo>
                <a:cubicBezTo>
                  <a:pt x="2090928" y="-20011"/>
                  <a:pt x="2393423" y="29331"/>
                  <a:pt x="2588895" y="0"/>
                </a:cubicBezTo>
                <a:cubicBezTo>
                  <a:pt x="2784367" y="-29331"/>
                  <a:pt x="2939845" y="-6497"/>
                  <a:pt x="3158452" y="0"/>
                </a:cubicBezTo>
                <a:cubicBezTo>
                  <a:pt x="3377059" y="6497"/>
                  <a:pt x="3570142" y="-1987"/>
                  <a:pt x="3883343" y="0"/>
                </a:cubicBezTo>
                <a:cubicBezTo>
                  <a:pt x="3873799" y="188290"/>
                  <a:pt x="3887938" y="352310"/>
                  <a:pt x="3883343" y="521208"/>
                </a:cubicBezTo>
                <a:cubicBezTo>
                  <a:pt x="3878748" y="690106"/>
                  <a:pt x="3896186" y="851312"/>
                  <a:pt x="3883343" y="1097280"/>
                </a:cubicBezTo>
                <a:cubicBezTo>
                  <a:pt x="3870500" y="1343248"/>
                  <a:pt x="3864755" y="1507442"/>
                  <a:pt x="3883343" y="1728216"/>
                </a:cubicBezTo>
                <a:cubicBezTo>
                  <a:pt x="3901931" y="1948990"/>
                  <a:pt x="3891897" y="2050295"/>
                  <a:pt x="3883343" y="2249424"/>
                </a:cubicBezTo>
                <a:cubicBezTo>
                  <a:pt x="3874789" y="2448553"/>
                  <a:pt x="3879281" y="2662478"/>
                  <a:pt x="3883343" y="2825497"/>
                </a:cubicBezTo>
                <a:cubicBezTo>
                  <a:pt x="3887405" y="2988516"/>
                  <a:pt x="3863717" y="3258780"/>
                  <a:pt x="3883343" y="3401569"/>
                </a:cubicBezTo>
                <a:cubicBezTo>
                  <a:pt x="3902969" y="3544358"/>
                  <a:pt x="3890757" y="3715307"/>
                  <a:pt x="3883343" y="3977641"/>
                </a:cubicBezTo>
                <a:cubicBezTo>
                  <a:pt x="3875929" y="4239975"/>
                  <a:pt x="3904226" y="4355615"/>
                  <a:pt x="3883343" y="4663441"/>
                </a:cubicBezTo>
                <a:cubicBezTo>
                  <a:pt x="3862460" y="4971267"/>
                  <a:pt x="3872289" y="5181366"/>
                  <a:pt x="3883343" y="5486401"/>
                </a:cubicBezTo>
                <a:cubicBezTo>
                  <a:pt x="3702103" y="5512898"/>
                  <a:pt x="3542110" y="5483667"/>
                  <a:pt x="3274953" y="5486401"/>
                </a:cubicBezTo>
                <a:cubicBezTo>
                  <a:pt x="3007796" y="5489136"/>
                  <a:pt x="2825862" y="5461080"/>
                  <a:pt x="2705396" y="5486401"/>
                </a:cubicBezTo>
                <a:cubicBezTo>
                  <a:pt x="2584930" y="5511722"/>
                  <a:pt x="2272791" y="5474305"/>
                  <a:pt x="2097005" y="5486401"/>
                </a:cubicBezTo>
                <a:cubicBezTo>
                  <a:pt x="1921219" y="5498497"/>
                  <a:pt x="1561528" y="5464621"/>
                  <a:pt x="1372115" y="5486401"/>
                </a:cubicBezTo>
                <a:cubicBezTo>
                  <a:pt x="1182702" y="5508182"/>
                  <a:pt x="959180" y="5477884"/>
                  <a:pt x="841391" y="5486401"/>
                </a:cubicBezTo>
                <a:cubicBezTo>
                  <a:pt x="723602" y="5494918"/>
                  <a:pt x="313651" y="5486114"/>
                  <a:pt x="0" y="5486401"/>
                </a:cubicBezTo>
                <a:cubicBezTo>
                  <a:pt x="17666" y="5219776"/>
                  <a:pt x="23869" y="5006188"/>
                  <a:pt x="0" y="4690873"/>
                </a:cubicBezTo>
                <a:cubicBezTo>
                  <a:pt x="-23869" y="4375558"/>
                  <a:pt x="17762" y="4197794"/>
                  <a:pt x="0" y="3950209"/>
                </a:cubicBezTo>
                <a:cubicBezTo>
                  <a:pt x="-17762" y="3702624"/>
                  <a:pt x="-17215" y="3560074"/>
                  <a:pt x="0" y="3429001"/>
                </a:cubicBezTo>
                <a:cubicBezTo>
                  <a:pt x="17215" y="3297928"/>
                  <a:pt x="30982" y="3064677"/>
                  <a:pt x="0" y="2743201"/>
                </a:cubicBezTo>
                <a:cubicBezTo>
                  <a:pt x="-30982" y="2421725"/>
                  <a:pt x="-9770" y="2332746"/>
                  <a:pt x="0" y="2057400"/>
                </a:cubicBezTo>
                <a:cubicBezTo>
                  <a:pt x="9770" y="1782054"/>
                  <a:pt x="-14360" y="1759356"/>
                  <a:pt x="0" y="1536192"/>
                </a:cubicBezTo>
                <a:cubicBezTo>
                  <a:pt x="14360" y="1313028"/>
                  <a:pt x="-25469" y="1212251"/>
                  <a:pt x="0" y="960120"/>
                </a:cubicBezTo>
                <a:cubicBezTo>
                  <a:pt x="25469" y="707989"/>
                  <a:pt x="-45664" y="269151"/>
                  <a:pt x="0" y="0"/>
                </a:cubicBezTo>
                <a:close/>
              </a:path>
              <a:path w="3883343" h="5486401" stroke="0" extrusionOk="0">
                <a:moveTo>
                  <a:pt x="0" y="0"/>
                </a:moveTo>
                <a:cubicBezTo>
                  <a:pt x="217412" y="-17396"/>
                  <a:pt x="266272" y="-26026"/>
                  <a:pt x="530724" y="0"/>
                </a:cubicBezTo>
                <a:cubicBezTo>
                  <a:pt x="795176" y="26026"/>
                  <a:pt x="850386" y="26571"/>
                  <a:pt x="1100281" y="0"/>
                </a:cubicBezTo>
                <a:cubicBezTo>
                  <a:pt x="1350176" y="-26571"/>
                  <a:pt x="1502711" y="-8571"/>
                  <a:pt x="1631004" y="0"/>
                </a:cubicBezTo>
                <a:cubicBezTo>
                  <a:pt x="1759297" y="8571"/>
                  <a:pt x="2048844" y="-22214"/>
                  <a:pt x="2161728" y="0"/>
                </a:cubicBezTo>
                <a:cubicBezTo>
                  <a:pt x="2274612" y="22214"/>
                  <a:pt x="2550803" y="4954"/>
                  <a:pt x="2770118" y="0"/>
                </a:cubicBezTo>
                <a:cubicBezTo>
                  <a:pt x="2989433" y="-4954"/>
                  <a:pt x="3469713" y="-52560"/>
                  <a:pt x="3883343" y="0"/>
                </a:cubicBezTo>
                <a:cubicBezTo>
                  <a:pt x="3910687" y="262303"/>
                  <a:pt x="3903845" y="438069"/>
                  <a:pt x="3883343" y="630936"/>
                </a:cubicBezTo>
                <a:cubicBezTo>
                  <a:pt x="3862841" y="823803"/>
                  <a:pt x="3859874" y="1100839"/>
                  <a:pt x="3883343" y="1261872"/>
                </a:cubicBezTo>
                <a:cubicBezTo>
                  <a:pt x="3906812" y="1422905"/>
                  <a:pt x="3859658" y="1737596"/>
                  <a:pt x="3883343" y="1947672"/>
                </a:cubicBezTo>
                <a:cubicBezTo>
                  <a:pt x="3907028" y="2157748"/>
                  <a:pt x="3855412" y="2532433"/>
                  <a:pt x="3883343" y="2688336"/>
                </a:cubicBezTo>
                <a:cubicBezTo>
                  <a:pt x="3911274" y="2844239"/>
                  <a:pt x="3899253" y="3163466"/>
                  <a:pt x="3883343" y="3429001"/>
                </a:cubicBezTo>
                <a:cubicBezTo>
                  <a:pt x="3867433" y="3694536"/>
                  <a:pt x="3919411" y="4065174"/>
                  <a:pt x="3883343" y="4224529"/>
                </a:cubicBezTo>
                <a:cubicBezTo>
                  <a:pt x="3847275" y="4383884"/>
                  <a:pt x="3844226" y="4911847"/>
                  <a:pt x="3883343" y="5486401"/>
                </a:cubicBezTo>
                <a:cubicBezTo>
                  <a:pt x="3624226" y="5495298"/>
                  <a:pt x="3428466" y="5476232"/>
                  <a:pt x="3274953" y="5486401"/>
                </a:cubicBezTo>
                <a:cubicBezTo>
                  <a:pt x="3121440" y="5496571"/>
                  <a:pt x="2921823" y="5482828"/>
                  <a:pt x="2627729" y="5486401"/>
                </a:cubicBezTo>
                <a:cubicBezTo>
                  <a:pt x="2333635" y="5489974"/>
                  <a:pt x="2069586" y="5477100"/>
                  <a:pt x="1902838" y="5486401"/>
                </a:cubicBezTo>
                <a:cubicBezTo>
                  <a:pt x="1736090" y="5495702"/>
                  <a:pt x="1483234" y="5479273"/>
                  <a:pt x="1216781" y="5486401"/>
                </a:cubicBezTo>
                <a:cubicBezTo>
                  <a:pt x="950328" y="5493529"/>
                  <a:pt x="504660" y="5466382"/>
                  <a:pt x="0" y="5486401"/>
                </a:cubicBezTo>
                <a:cubicBezTo>
                  <a:pt x="-2568" y="5230251"/>
                  <a:pt x="11511" y="5140470"/>
                  <a:pt x="0" y="4965193"/>
                </a:cubicBezTo>
                <a:cubicBezTo>
                  <a:pt x="-11511" y="4789916"/>
                  <a:pt x="-14994" y="4557687"/>
                  <a:pt x="0" y="4169665"/>
                </a:cubicBezTo>
                <a:cubicBezTo>
                  <a:pt x="14994" y="3781643"/>
                  <a:pt x="14509" y="3822700"/>
                  <a:pt x="0" y="3648457"/>
                </a:cubicBezTo>
                <a:cubicBezTo>
                  <a:pt x="-14509" y="3474214"/>
                  <a:pt x="5351" y="3232294"/>
                  <a:pt x="0" y="3127249"/>
                </a:cubicBezTo>
                <a:cubicBezTo>
                  <a:pt x="-5351" y="3022204"/>
                  <a:pt x="14589" y="2668593"/>
                  <a:pt x="0" y="2551176"/>
                </a:cubicBezTo>
                <a:cubicBezTo>
                  <a:pt x="-14589" y="2433759"/>
                  <a:pt x="20730" y="2138280"/>
                  <a:pt x="0" y="2029968"/>
                </a:cubicBezTo>
                <a:cubicBezTo>
                  <a:pt x="-20730" y="1921656"/>
                  <a:pt x="-29041" y="1612422"/>
                  <a:pt x="0" y="1399032"/>
                </a:cubicBezTo>
                <a:cubicBezTo>
                  <a:pt x="29041" y="1185642"/>
                  <a:pt x="4700" y="968085"/>
                  <a:pt x="0" y="768096"/>
                </a:cubicBezTo>
                <a:cubicBezTo>
                  <a:pt x="-4700" y="568107"/>
                  <a:pt x="-10107" y="180151"/>
                  <a:pt x="0" y="0"/>
                </a:cubicBezTo>
                <a:close/>
              </a:path>
            </a:pathLst>
          </a:custGeom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6749916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0B1B0CC-935D-4168-A3DF-1AB919583FD1}"/>
              </a:ext>
            </a:extLst>
          </p:cNvPr>
          <p:cNvSpPr/>
          <p:nvPr/>
        </p:nvSpPr>
        <p:spPr>
          <a:xfrm>
            <a:off x="8560674" y="2601310"/>
            <a:ext cx="1395249" cy="1411014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7809DF-1C95-4220-B998-59FD48A91589}"/>
              </a:ext>
            </a:extLst>
          </p:cNvPr>
          <p:cNvCxnSpPr>
            <a:cxnSpLocks/>
            <a:stCxn id="4" idx="7"/>
          </p:cNvCxnSpPr>
          <p:nvPr/>
        </p:nvCxnSpPr>
        <p:spPr>
          <a:xfrm flipH="1" flipV="1">
            <a:off x="7315266" y="300520"/>
            <a:ext cx="2436328" cy="250742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95B1D0-937F-4C69-9F44-BA5BD1107EDD}"/>
              </a:ext>
            </a:extLst>
          </p:cNvPr>
          <p:cNvCxnSpPr>
            <a:cxnSpLocks/>
            <a:stCxn id="4" idx="5"/>
          </p:cNvCxnSpPr>
          <p:nvPr/>
        </p:nvCxnSpPr>
        <p:spPr>
          <a:xfrm flipH="1">
            <a:off x="7315266" y="3805686"/>
            <a:ext cx="2436328" cy="27517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E339128-4014-4268-BA93-B259FE304E07}"/>
              </a:ext>
            </a:extLst>
          </p:cNvPr>
          <p:cNvSpPr txBox="1"/>
          <p:nvPr/>
        </p:nvSpPr>
        <p:spPr>
          <a:xfrm>
            <a:off x="606972" y="583324"/>
            <a:ext cx="6424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7468EC-954F-49A3-BE2E-133300E12838}"/>
              </a:ext>
            </a:extLst>
          </p:cNvPr>
          <p:cNvSpPr txBox="1"/>
          <p:nvPr/>
        </p:nvSpPr>
        <p:spPr>
          <a:xfrm>
            <a:off x="910458" y="1832550"/>
            <a:ext cx="581747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Install RC522 RFID reader and MLX90614 temperature sensor to the door lock system.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Store multiple slave tags in the master tag for multiple user access.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Program the system to read the temperature using the MLX90614 sensor.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If the temperature readings exceed a certain threshold, the door will not open.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The system will check for a valid RFID tag and compare it with the stored tags in the master tag.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If a match is found, the door will unlock. If not, the door remains locked.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öhne"/>
              </a:rPr>
              <a:t>Repeat the process for every door access attempt.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130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9A5AAC-F40A-4F84-AA63-EF8E7ABC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1531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116B35-CC1F-40D6-8818-6DF4C301158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64" b="6536"/>
          <a:stretch/>
        </p:blipFill>
        <p:spPr>
          <a:xfrm>
            <a:off x="614943" y="685799"/>
            <a:ext cx="3883343" cy="5486401"/>
          </a:xfrm>
          <a:custGeom>
            <a:avLst/>
            <a:gdLst>
              <a:gd name="connsiteX0" fmla="*/ 0 w 3883343"/>
              <a:gd name="connsiteY0" fmla="*/ 0 h 5486401"/>
              <a:gd name="connsiteX1" fmla="*/ 686057 w 3883343"/>
              <a:gd name="connsiteY1" fmla="*/ 0 h 5486401"/>
              <a:gd name="connsiteX2" fmla="*/ 1372115 w 3883343"/>
              <a:gd name="connsiteY2" fmla="*/ 0 h 5486401"/>
              <a:gd name="connsiteX3" fmla="*/ 1902838 w 3883343"/>
              <a:gd name="connsiteY3" fmla="*/ 0 h 5486401"/>
              <a:gd name="connsiteX4" fmla="*/ 2588895 w 3883343"/>
              <a:gd name="connsiteY4" fmla="*/ 0 h 5486401"/>
              <a:gd name="connsiteX5" fmla="*/ 3158452 w 3883343"/>
              <a:gd name="connsiteY5" fmla="*/ 0 h 5486401"/>
              <a:gd name="connsiteX6" fmla="*/ 3883343 w 3883343"/>
              <a:gd name="connsiteY6" fmla="*/ 0 h 5486401"/>
              <a:gd name="connsiteX7" fmla="*/ 3883343 w 3883343"/>
              <a:gd name="connsiteY7" fmla="*/ 521208 h 5486401"/>
              <a:gd name="connsiteX8" fmla="*/ 3883343 w 3883343"/>
              <a:gd name="connsiteY8" fmla="*/ 1097280 h 5486401"/>
              <a:gd name="connsiteX9" fmla="*/ 3883343 w 3883343"/>
              <a:gd name="connsiteY9" fmla="*/ 1728216 h 5486401"/>
              <a:gd name="connsiteX10" fmla="*/ 3883343 w 3883343"/>
              <a:gd name="connsiteY10" fmla="*/ 2249424 h 5486401"/>
              <a:gd name="connsiteX11" fmla="*/ 3883343 w 3883343"/>
              <a:gd name="connsiteY11" fmla="*/ 2825497 h 5486401"/>
              <a:gd name="connsiteX12" fmla="*/ 3883343 w 3883343"/>
              <a:gd name="connsiteY12" fmla="*/ 3401569 h 5486401"/>
              <a:gd name="connsiteX13" fmla="*/ 3883343 w 3883343"/>
              <a:gd name="connsiteY13" fmla="*/ 3977641 h 5486401"/>
              <a:gd name="connsiteX14" fmla="*/ 3883343 w 3883343"/>
              <a:gd name="connsiteY14" fmla="*/ 4663441 h 5486401"/>
              <a:gd name="connsiteX15" fmla="*/ 3883343 w 3883343"/>
              <a:gd name="connsiteY15" fmla="*/ 5486401 h 5486401"/>
              <a:gd name="connsiteX16" fmla="*/ 3274953 w 3883343"/>
              <a:gd name="connsiteY16" fmla="*/ 5486401 h 5486401"/>
              <a:gd name="connsiteX17" fmla="*/ 2705396 w 3883343"/>
              <a:gd name="connsiteY17" fmla="*/ 5486401 h 5486401"/>
              <a:gd name="connsiteX18" fmla="*/ 2097005 w 3883343"/>
              <a:gd name="connsiteY18" fmla="*/ 5486401 h 5486401"/>
              <a:gd name="connsiteX19" fmla="*/ 1372115 w 3883343"/>
              <a:gd name="connsiteY19" fmla="*/ 5486401 h 5486401"/>
              <a:gd name="connsiteX20" fmla="*/ 841391 w 3883343"/>
              <a:gd name="connsiteY20" fmla="*/ 5486401 h 5486401"/>
              <a:gd name="connsiteX21" fmla="*/ 0 w 3883343"/>
              <a:gd name="connsiteY21" fmla="*/ 5486401 h 5486401"/>
              <a:gd name="connsiteX22" fmla="*/ 0 w 3883343"/>
              <a:gd name="connsiteY22" fmla="*/ 4690873 h 5486401"/>
              <a:gd name="connsiteX23" fmla="*/ 0 w 3883343"/>
              <a:gd name="connsiteY23" fmla="*/ 3950209 h 5486401"/>
              <a:gd name="connsiteX24" fmla="*/ 0 w 3883343"/>
              <a:gd name="connsiteY24" fmla="*/ 3429001 h 5486401"/>
              <a:gd name="connsiteX25" fmla="*/ 0 w 3883343"/>
              <a:gd name="connsiteY25" fmla="*/ 2743201 h 5486401"/>
              <a:gd name="connsiteX26" fmla="*/ 0 w 3883343"/>
              <a:gd name="connsiteY26" fmla="*/ 2057400 h 5486401"/>
              <a:gd name="connsiteX27" fmla="*/ 0 w 3883343"/>
              <a:gd name="connsiteY27" fmla="*/ 1536192 h 5486401"/>
              <a:gd name="connsiteX28" fmla="*/ 0 w 3883343"/>
              <a:gd name="connsiteY28" fmla="*/ 960120 h 5486401"/>
              <a:gd name="connsiteX29" fmla="*/ 0 w 3883343"/>
              <a:gd name="connsiteY29" fmla="*/ 0 h 5486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883343" h="5486401" fill="none" extrusionOk="0">
                <a:moveTo>
                  <a:pt x="0" y="0"/>
                </a:moveTo>
                <a:cubicBezTo>
                  <a:pt x="206447" y="-33408"/>
                  <a:pt x="535228" y="11436"/>
                  <a:pt x="686057" y="0"/>
                </a:cubicBezTo>
                <a:cubicBezTo>
                  <a:pt x="836886" y="-11436"/>
                  <a:pt x="1187226" y="-19298"/>
                  <a:pt x="1372115" y="0"/>
                </a:cubicBezTo>
                <a:cubicBezTo>
                  <a:pt x="1557004" y="19298"/>
                  <a:pt x="1714748" y="20011"/>
                  <a:pt x="1902838" y="0"/>
                </a:cubicBezTo>
                <a:cubicBezTo>
                  <a:pt x="2090928" y="-20011"/>
                  <a:pt x="2393423" y="29331"/>
                  <a:pt x="2588895" y="0"/>
                </a:cubicBezTo>
                <a:cubicBezTo>
                  <a:pt x="2784367" y="-29331"/>
                  <a:pt x="2939845" y="-6497"/>
                  <a:pt x="3158452" y="0"/>
                </a:cubicBezTo>
                <a:cubicBezTo>
                  <a:pt x="3377059" y="6497"/>
                  <a:pt x="3570142" y="-1987"/>
                  <a:pt x="3883343" y="0"/>
                </a:cubicBezTo>
                <a:cubicBezTo>
                  <a:pt x="3873799" y="188290"/>
                  <a:pt x="3887938" y="352310"/>
                  <a:pt x="3883343" y="521208"/>
                </a:cubicBezTo>
                <a:cubicBezTo>
                  <a:pt x="3878748" y="690106"/>
                  <a:pt x="3896186" y="851312"/>
                  <a:pt x="3883343" y="1097280"/>
                </a:cubicBezTo>
                <a:cubicBezTo>
                  <a:pt x="3870500" y="1343248"/>
                  <a:pt x="3864755" y="1507442"/>
                  <a:pt x="3883343" y="1728216"/>
                </a:cubicBezTo>
                <a:cubicBezTo>
                  <a:pt x="3901931" y="1948990"/>
                  <a:pt x="3891897" y="2050295"/>
                  <a:pt x="3883343" y="2249424"/>
                </a:cubicBezTo>
                <a:cubicBezTo>
                  <a:pt x="3874789" y="2448553"/>
                  <a:pt x="3879281" y="2662478"/>
                  <a:pt x="3883343" y="2825497"/>
                </a:cubicBezTo>
                <a:cubicBezTo>
                  <a:pt x="3887405" y="2988516"/>
                  <a:pt x="3863717" y="3258780"/>
                  <a:pt x="3883343" y="3401569"/>
                </a:cubicBezTo>
                <a:cubicBezTo>
                  <a:pt x="3902969" y="3544358"/>
                  <a:pt x="3890757" y="3715307"/>
                  <a:pt x="3883343" y="3977641"/>
                </a:cubicBezTo>
                <a:cubicBezTo>
                  <a:pt x="3875929" y="4239975"/>
                  <a:pt x="3904226" y="4355615"/>
                  <a:pt x="3883343" y="4663441"/>
                </a:cubicBezTo>
                <a:cubicBezTo>
                  <a:pt x="3862460" y="4971267"/>
                  <a:pt x="3872289" y="5181366"/>
                  <a:pt x="3883343" y="5486401"/>
                </a:cubicBezTo>
                <a:cubicBezTo>
                  <a:pt x="3702103" y="5512898"/>
                  <a:pt x="3542110" y="5483667"/>
                  <a:pt x="3274953" y="5486401"/>
                </a:cubicBezTo>
                <a:cubicBezTo>
                  <a:pt x="3007796" y="5489136"/>
                  <a:pt x="2825862" y="5461080"/>
                  <a:pt x="2705396" y="5486401"/>
                </a:cubicBezTo>
                <a:cubicBezTo>
                  <a:pt x="2584930" y="5511722"/>
                  <a:pt x="2272791" y="5474305"/>
                  <a:pt x="2097005" y="5486401"/>
                </a:cubicBezTo>
                <a:cubicBezTo>
                  <a:pt x="1921219" y="5498497"/>
                  <a:pt x="1561528" y="5464621"/>
                  <a:pt x="1372115" y="5486401"/>
                </a:cubicBezTo>
                <a:cubicBezTo>
                  <a:pt x="1182702" y="5508182"/>
                  <a:pt x="959180" y="5477884"/>
                  <a:pt x="841391" y="5486401"/>
                </a:cubicBezTo>
                <a:cubicBezTo>
                  <a:pt x="723602" y="5494918"/>
                  <a:pt x="313651" y="5486114"/>
                  <a:pt x="0" y="5486401"/>
                </a:cubicBezTo>
                <a:cubicBezTo>
                  <a:pt x="17666" y="5219776"/>
                  <a:pt x="23869" y="5006188"/>
                  <a:pt x="0" y="4690873"/>
                </a:cubicBezTo>
                <a:cubicBezTo>
                  <a:pt x="-23869" y="4375558"/>
                  <a:pt x="17762" y="4197794"/>
                  <a:pt x="0" y="3950209"/>
                </a:cubicBezTo>
                <a:cubicBezTo>
                  <a:pt x="-17762" y="3702624"/>
                  <a:pt x="-17215" y="3560074"/>
                  <a:pt x="0" y="3429001"/>
                </a:cubicBezTo>
                <a:cubicBezTo>
                  <a:pt x="17215" y="3297928"/>
                  <a:pt x="30982" y="3064677"/>
                  <a:pt x="0" y="2743201"/>
                </a:cubicBezTo>
                <a:cubicBezTo>
                  <a:pt x="-30982" y="2421725"/>
                  <a:pt x="-9770" y="2332746"/>
                  <a:pt x="0" y="2057400"/>
                </a:cubicBezTo>
                <a:cubicBezTo>
                  <a:pt x="9770" y="1782054"/>
                  <a:pt x="-14360" y="1759356"/>
                  <a:pt x="0" y="1536192"/>
                </a:cubicBezTo>
                <a:cubicBezTo>
                  <a:pt x="14360" y="1313028"/>
                  <a:pt x="-25469" y="1212251"/>
                  <a:pt x="0" y="960120"/>
                </a:cubicBezTo>
                <a:cubicBezTo>
                  <a:pt x="25469" y="707989"/>
                  <a:pt x="-45664" y="269151"/>
                  <a:pt x="0" y="0"/>
                </a:cubicBezTo>
                <a:close/>
              </a:path>
              <a:path w="3883343" h="5486401" stroke="0" extrusionOk="0">
                <a:moveTo>
                  <a:pt x="0" y="0"/>
                </a:moveTo>
                <a:cubicBezTo>
                  <a:pt x="217412" y="-17396"/>
                  <a:pt x="266272" y="-26026"/>
                  <a:pt x="530724" y="0"/>
                </a:cubicBezTo>
                <a:cubicBezTo>
                  <a:pt x="795176" y="26026"/>
                  <a:pt x="850386" y="26571"/>
                  <a:pt x="1100281" y="0"/>
                </a:cubicBezTo>
                <a:cubicBezTo>
                  <a:pt x="1350176" y="-26571"/>
                  <a:pt x="1502711" y="-8571"/>
                  <a:pt x="1631004" y="0"/>
                </a:cubicBezTo>
                <a:cubicBezTo>
                  <a:pt x="1759297" y="8571"/>
                  <a:pt x="2048844" y="-22214"/>
                  <a:pt x="2161728" y="0"/>
                </a:cubicBezTo>
                <a:cubicBezTo>
                  <a:pt x="2274612" y="22214"/>
                  <a:pt x="2550803" y="4954"/>
                  <a:pt x="2770118" y="0"/>
                </a:cubicBezTo>
                <a:cubicBezTo>
                  <a:pt x="2989433" y="-4954"/>
                  <a:pt x="3469713" y="-52560"/>
                  <a:pt x="3883343" y="0"/>
                </a:cubicBezTo>
                <a:cubicBezTo>
                  <a:pt x="3910687" y="262303"/>
                  <a:pt x="3903845" y="438069"/>
                  <a:pt x="3883343" y="630936"/>
                </a:cubicBezTo>
                <a:cubicBezTo>
                  <a:pt x="3862841" y="823803"/>
                  <a:pt x="3859874" y="1100839"/>
                  <a:pt x="3883343" y="1261872"/>
                </a:cubicBezTo>
                <a:cubicBezTo>
                  <a:pt x="3906812" y="1422905"/>
                  <a:pt x="3859658" y="1737596"/>
                  <a:pt x="3883343" y="1947672"/>
                </a:cubicBezTo>
                <a:cubicBezTo>
                  <a:pt x="3907028" y="2157748"/>
                  <a:pt x="3855412" y="2532433"/>
                  <a:pt x="3883343" y="2688336"/>
                </a:cubicBezTo>
                <a:cubicBezTo>
                  <a:pt x="3911274" y="2844239"/>
                  <a:pt x="3899253" y="3163466"/>
                  <a:pt x="3883343" y="3429001"/>
                </a:cubicBezTo>
                <a:cubicBezTo>
                  <a:pt x="3867433" y="3694536"/>
                  <a:pt x="3919411" y="4065174"/>
                  <a:pt x="3883343" y="4224529"/>
                </a:cubicBezTo>
                <a:cubicBezTo>
                  <a:pt x="3847275" y="4383884"/>
                  <a:pt x="3844226" y="4911847"/>
                  <a:pt x="3883343" y="5486401"/>
                </a:cubicBezTo>
                <a:cubicBezTo>
                  <a:pt x="3624226" y="5495298"/>
                  <a:pt x="3428466" y="5476232"/>
                  <a:pt x="3274953" y="5486401"/>
                </a:cubicBezTo>
                <a:cubicBezTo>
                  <a:pt x="3121440" y="5496571"/>
                  <a:pt x="2921823" y="5482828"/>
                  <a:pt x="2627729" y="5486401"/>
                </a:cubicBezTo>
                <a:cubicBezTo>
                  <a:pt x="2333635" y="5489974"/>
                  <a:pt x="2069586" y="5477100"/>
                  <a:pt x="1902838" y="5486401"/>
                </a:cubicBezTo>
                <a:cubicBezTo>
                  <a:pt x="1736090" y="5495702"/>
                  <a:pt x="1483234" y="5479273"/>
                  <a:pt x="1216781" y="5486401"/>
                </a:cubicBezTo>
                <a:cubicBezTo>
                  <a:pt x="950328" y="5493529"/>
                  <a:pt x="504660" y="5466382"/>
                  <a:pt x="0" y="5486401"/>
                </a:cubicBezTo>
                <a:cubicBezTo>
                  <a:pt x="-2568" y="5230251"/>
                  <a:pt x="11511" y="5140470"/>
                  <a:pt x="0" y="4965193"/>
                </a:cubicBezTo>
                <a:cubicBezTo>
                  <a:pt x="-11511" y="4789916"/>
                  <a:pt x="-14994" y="4557687"/>
                  <a:pt x="0" y="4169665"/>
                </a:cubicBezTo>
                <a:cubicBezTo>
                  <a:pt x="14994" y="3781643"/>
                  <a:pt x="14509" y="3822700"/>
                  <a:pt x="0" y="3648457"/>
                </a:cubicBezTo>
                <a:cubicBezTo>
                  <a:pt x="-14509" y="3474214"/>
                  <a:pt x="5351" y="3232294"/>
                  <a:pt x="0" y="3127249"/>
                </a:cubicBezTo>
                <a:cubicBezTo>
                  <a:pt x="-5351" y="3022204"/>
                  <a:pt x="14589" y="2668593"/>
                  <a:pt x="0" y="2551176"/>
                </a:cubicBezTo>
                <a:cubicBezTo>
                  <a:pt x="-14589" y="2433759"/>
                  <a:pt x="20730" y="2138280"/>
                  <a:pt x="0" y="2029968"/>
                </a:cubicBezTo>
                <a:cubicBezTo>
                  <a:pt x="-20730" y="1921656"/>
                  <a:pt x="-29041" y="1612422"/>
                  <a:pt x="0" y="1399032"/>
                </a:cubicBezTo>
                <a:cubicBezTo>
                  <a:pt x="29041" y="1185642"/>
                  <a:pt x="4700" y="968085"/>
                  <a:pt x="0" y="768096"/>
                </a:cubicBezTo>
                <a:cubicBezTo>
                  <a:pt x="-4700" y="568107"/>
                  <a:pt x="-10107" y="180151"/>
                  <a:pt x="0" y="0"/>
                </a:cubicBezTo>
                <a:close/>
              </a:path>
            </a:pathLst>
          </a:custGeom>
          <a:ln w="28575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367499165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88A75-3FA4-495E-A5CD-744CD6C2B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64546" y="6534190"/>
            <a:ext cx="215614" cy="192539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73F6B3B-C459-4346-BC6B-EF89B4A3DABD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229" y="480847"/>
            <a:ext cx="6580708" cy="58963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D1F5AFFD-994F-42F3-A3BA-C970923FD265}"/>
              </a:ext>
            </a:extLst>
          </p:cNvPr>
          <p:cNvSpPr txBox="1"/>
          <p:nvPr/>
        </p:nvSpPr>
        <p:spPr>
          <a:xfrm>
            <a:off x="5644615" y="1694792"/>
            <a:ext cx="5596758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The following list of components will be required for this project:</a:t>
            </a:r>
          </a:p>
          <a:p>
            <a:pPr algn="just"/>
            <a:endParaRPr lang="en-US" sz="2000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Arduino UNO R3 ---------------------------------------&gt; 1100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tk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RFID RC522 Module (1 unit) ------------------------&gt; 188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tk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MLX90614 Sensor (1 unit) --------------------------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  <a:sym typeface="Wingdings" panose="05000000000000000000" pitchFamily="2" charset="2"/>
              </a:rPr>
              <a:t>&gt;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1400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tk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LCD Display with I2C module (1 unit) ----------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  <a:sym typeface="Wingdings" panose="05000000000000000000" pitchFamily="2" charset="2"/>
              </a:rPr>
              <a:t>--&gt;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 350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tk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Active Buzzer (1 unit) --------------------------------&gt; 15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tk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TCRT5000 IR Sensor (1 unit) ------------------------&gt; 100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tk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SG90 Servo Motor (1 unit) --------------------------&gt; 150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tk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1.5V Batteries (4 units) -------------------------------&gt; 80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tk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Jumper wires (2 sets) ---------------------------------&gt; 250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Söhne"/>
              </a:rPr>
              <a:t>tk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just">
              <a:buFont typeface="+mj-lt"/>
              <a:buAutoNum type="arabicPeriod"/>
            </a:pP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  <a:p>
            <a:pPr algn="l"/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Total Cost:                                                                       3540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Söhne"/>
              </a:rPr>
              <a:t>tk</a:t>
            </a:r>
            <a:endParaRPr lang="en-US" b="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Söhne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89B4A5-8E50-42A8-8FA6-A7525C8D9E12}"/>
              </a:ext>
            </a:extLst>
          </p:cNvPr>
          <p:cNvSpPr txBox="1"/>
          <p:nvPr/>
        </p:nvSpPr>
        <p:spPr>
          <a:xfrm>
            <a:off x="5605204" y="953814"/>
            <a:ext cx="3578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5">
                    <a:lumMod val="75000"/>
                  </a:schemeClr>
                </a:solidFill>
              </a:rPr>
              <a:t>COMPONENTS AND PRICE:</a:t>
            </a:r>
          </a:p>
        </p:txBody>
      </p:sp>
    </p:spTree>
    <p:extLst>
      <p:ext uri="{BB962C8B-B14F-4D97-AF65-F5344CB8AC3E}">
        <p14:creationId xmlns:p14="http://schemas.microsoft.com/office/powerpoint/2010/main" val="1712656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9A5AAC-F40A-4F84-AA63-EF8E7ABC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527D6E-3D0C-49D3-BA8A-06E1E7F688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195" y="6542068"/>
            <a:ext cx="215614" cy="192539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2B6E45-6BA8-4369-BC8C-8A6DFB21D47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04800"/>
            <a:ext cx="11447078" cy="623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06804C-B4A5-448A-89E4-D9FD876EFD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612" y="1498493"/>
            <a:ext cx="3977586" cy="2247336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3299251-C543-4B4B-B65A-2EE2C62FA1F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259"/>
          <a:stretch/>
        </p:blipFill>
        <p:spPr>
          <a:xfrm>
            <a:off x="1221463" y="4540673"/>
            <a:ext cx="3708365" cy="1348857"/>
          </a:xfrm>
          <a:prstGeom prst="rect">
            <a:avLst/>
          </a:prstGeom>
          <a:ln>
            <a:solidFill>
              <a:schemeClr val="bg2">
                <a:lumMod val="90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ectangle: Diagonal Corners Snipped 10">
            <a:extLst>
              <a:ext uri="{FF2B5EF4-FFF2-40B4-BE49-F238E27FC236}">
                <a16:creationId xmlns:a16="http://schemas.microsoft.com/office/drawing/2014/main" id="{9CB272F5-C4E4-4CFD-A578-F575917FA79E}"/>
              </a:ext>
            </a:extLst>
          </p:cNvPr>
          <p:cNvSpPr/>
          <p:nvPr/>
        </p:nvSpPr>
        <p:spPr>
          <a:xfrm>
            <a:off x="3742996" y="531594"/>
            <a:ext cx="4706007" cy="740980"/>
          </a:xfrm>
          <a:prstGeom prst="snip2Diag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u="sng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RFID and Circuit Diagram</a:t>
            </a:r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EAE586-1E77-4703-B1B4-A13838B760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4694" y="1805809"/>
            <a:ext cx="5846480" cy="381970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D31062-9346-4845-B540-3FE2AD602E49}"/>
              </a:ext>
            </a:extLst>
          </p:cNvPr>
          <p:cNvSpPr txBox="1"/>
          <p:nvPr/>
        </p:nvSpPr>
        <p:spPr>
          <a:xfrm>
            <a:off x="6852486" y="5780336"/>
            <a:ext cx="3464921" cy="440769"/>
          </a:xfrm>
          <a:prstGeom prst="snip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Fig: Circuit Diagram of the Project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FDF77-5CFD-4DD5-A6E8-588604300F9B}"/>
              </a:ext>
            </a:extLst>
          </p:cNvPr>
          <p:cNvSpPr txBox="1"/>
          <p:nvPr/>
        </p:nvSpPr>
        <p:spPr>
          <a:xfrm>
            <a:off x="1686910" y="3865384"/>
            <a:ext cx="2941640" cy="440769"/>
          </a:xfrm>
          <a:prstGeom prst="snip2DiagRect">
            <a:avLst>
              <a:gd name="adj1" fmla="val 0"/>
              <a:gd name="adj2" fmla="val 16667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Fig: Working principle of Tag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75AA86-DE8A-4CF9-B71E-3D6A587B5B98}"/>
              </a:ext>
            </a:extLst>
          </p:cNvPr>
          <p:cNvSpPr txBox="1"/>
          <p:nvPr/>
        </p:nvSpPr>
        <p:spPr>
          <a:xfrm>
            <a:off x="1456538" y="5995414"/>
            <a:ext cx="3238213" cy="440769"/>
          </a:xfrm>
          <a:prstGeom prst="snip2Diag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Fig: </a:t>
            </a:r>
            <a:r>
              <a:rPr lang="en-US" b="1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16 bytes of data (blue box)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9067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9A5AAC-F40A-4F84-AA63-EF8E7ABC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88A75-3FA4-495E-A5CD-744CD6C2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195" y="6542068"/>
            <a:ext cx="215614" cy="192539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464A2-2772-4CB1-AA5D-ED038B36340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1" y="310366"/>
            <a:ext cx="11447078" cy="623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3243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9A5AAC-F40A-4F84-AA63-EF8E7ABC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88A75-3FA4-495E-A5CD-744CD6C2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195" y="6542068"/>
            <a:ext cx="215614" cy="192539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205806-AE5C-48C2-A2D1-18C566878A2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04800"/>
            <a:ext cx="11447078" cy="623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2CC1BE-EB99-4E81-8648-4F7A35C2C3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306" y="3423434"/>
            <a:ext cx="2644369" cy="2263336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F534D9-D036-43F3-BF5F-342BB47F5A8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306" y="2359127"/>
            <a:ext cx="2644368" cy="746825"/>
          </a:xfrm>
          <a:prstGeom prst="rect">
            <a:avLst/>
          </a:prstGeom>
          <a:ln>
            <a:solidFill>
              <a:schemeClr val="bg2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1327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9A5AAC-F40A-4F84-AA63-EF8E7ABC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88A75-3FA4-495E-A5CD-744CD6C2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195" y="6542068"/>
            <a:ext cx="215614" cy="192539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6CCF29-8640-41FA-A5C3-A0238D17867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27" y="304800"/>
            <a:ext cx="11447078" cy="623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786FE5-032B-4DFA-804A-C92C8099BC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71" y="3087282"/>
            <a:ext cx="3124471" cy="3093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AC5BAE-EFD5-4AC5-815B-000CD64169C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1071" y="676730"/>
            <a:ext cx="3817951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8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B9A5AAC-F40A-4F84-AA63-EF8E7ABC649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88A75-3FA4-495E-A5CD-744CD6C2B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8195" y="6542068"/>
            <a:ext cx="215614" cy="192539"/>
          </a:xfrm>
          <a:prstGeom prst="rect">
            <a:avLst/>
          </a:prstGeom>
          <a:ln w="190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3464A2-2772-4CB1-AA5D-ED038B36340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1" y="304800"/>
            <a:ext cx="11447078" cy="62372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Arrow: Pentagon 7">
            <a:extLst>
              <a:ext uri="{FF2B5EF4-FFF2-40B4-BE49-F238E27FC236}">
                <a16:creationId xmlns:a16="http://schemas.microsoft.com/office/drawing/2014/main" id="{A1596E52-CA76-404C-BE4A-063F5A14CDD1}"/>
              </a:ext>
            </a:extLst>
          </p:cNvPr>
          <p:cNvSpPr/>
          <p:nvPr/>
        </p:nvSpPr>
        <p:spPr>
          <a:xfrm>
            <a:off x="352927" y="304800"/>
            <a:ext cx="4809293" cy="6237268"/>
          </a:xfrm>
          <a:prstGeom prst="homePlate">
            <a:avLst/>
          </a:prstGeom>
          <a:solidFill>
            <a:schemeClr val="accent1">
              <a:alpha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452C2-6228-4CBA-92D7-8EA217E553FA}"/>
              </a:ext>
            </a:extLst>
          </p:cNvPr>
          <p:cNvSpPr txBox="1"/>
          <p:nvPr/>
        </p:nvSpPr>
        <p:spPr>
          <a:xfrm>
            <a:off x="638175" y="2664887"/>
            <a:ext cx="3619500" cy="1528227"/>
          </a:xfrm>
          <a:prstGeom prst="snip2DiagRect">
            <a:avLst>
              <a:gd name="adj1" fmla="val 0"/>
              <a:gd name="adj2" fmla="val 13583"/>
            </a:avLst>
          </a:prstGeom>
          <a:ln>
            <a:solidFill>
              <a:schemeClr val="accent5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Advantages &amp; Drawbacks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0DA93-D9D1-4854-863F-43D72C264076}"/>
              </a:ext>
            </a:extLst>
          </p:cNvPr>
          <p:cNvSpPr txBox="1"/>
          <p:nvPr/>
        </p:nvSpPr>
        <p:spPr>
          <a:xfrm>
            <a:off x="5373087" y="504937"/>
            <a:ext cx="6235585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5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Increased security: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RFID provides secure access control by assigning unique identification to authorized users and allowing only those users to unlock the door.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Convenience: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The use of RFID makes it easier for users to access the door without having to manually enter a password or carry a physical key.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Integration with temperature sensor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: By combining the MLX90614 temperature sensor with the RFID system, you can implement additional safety measures, such as denying access to individuals with elevated temperatures (e.g., due to illness).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580DAE-5F75-4E81-9083-D3908AFE58AC}"/>
              </a:ext>
            </a:extLst>
          </p:cNvPr>
          <p:cNvSpPr txBox="1">
            <a:spLocks/>
          </p:cNvSpPr>
          <p:nvPr/>
        </p:nvSpPr>
        <p:spPr>
          <a:xfrm>
            <a:off x="5373087" y="3700693"/>
            <a:ext cx="6235585" cy="26523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Cost: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Implementing such a system can be more expensive compared to traditional locking systems.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Technical expertise:</a:t>
            </a:r>
            <a:r>
              <a:rPr lang="en-US" b="1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Setting up and maintaining the system may require technical expertise.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Dependence on technology: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 The system relies on technology, which means it could potentially malfunction or be disrupted.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Privacy concerns: </a:t>
            </a:r>
            <a:r>
              <a:rPr lang="en-US" b="0" i="0" dirty="0">
                <a:solidFill>
                  <a:schemeClr val="accent1">
                    <a:lumMod val="75000"/>
                  </a:schemeClr>
                </a:solidFill>
                <a:effectLst/>
                <a:latin typeface="Söhne"/>
              </a:rPr>
              <a:t>The use of RFID and temperature sensors raises privacy concerns as it involves the collection and storage of personal data.</a:t>
            </a:r>
          </a:p>
          <a:p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FE05C71-2105-4BBB-9B44-8667D127B6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42397">
            <a:off x="-784968" y="336529"/>
            <a:ext cx="9141680" cy="343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AF57427-8B99-4306-9EAA-A9F4CED704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63346">
            <a:off x="-926043" y="2799338"/>
            <a:ext cx="8177642" cy="3561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0169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1572</TotalTime>
  <Words>464</Words>
  <Application>Microsoft Office PowerPoint</Application>
  <PresentationFormat>Widescreen</PresentationFormat>
  <Paragraphs>40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Cambria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Ayman Khan</dc:creator>
  <cp:lastModifiedBy>Ayman Khan</cp:lastModifiedBy>
  <cp:revision>74</cp:revision>
  <dcterms:created xsi:type="dcterms:W3CDTF">2023-02-03T13:40:06Z</dcterms:created>
  <dcterms:modified xsi:type="dcterms:W3CDTF">2023-02-07T14:19:28Z</dcterms:modified>
</cp:coreProperties>
</file>