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c638987426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c638987426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c638987426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c638987426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773b62e57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773b62e57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Объективно, б</a:t>
            </a:r>
            <a:r>
              <a:rPr lang="ru"/>
              <a:t>ольшинство</a:t>
            </a:r>
            <a:r>
              <a:rPr lang="ru"/>
              <a:t> из нас хотели бы иметь больше денег, чтобы купить что-то дорогое или просто иметь больше средств. Машину, квартиру, может еще что-то. И в этом случае, мы копим, но, </a:t>
            </a:r>
            <a:r>
              <a:rPr lang="ru"/>
              <a:t>большинство</a:t>
            </a:r>
            <a:r>
              <a:rPr lang="ru"/>
              <a:t> из нас это делают неправильно. Как мы можем увидеть на слайде, в России занимаются инвестициями всего 1.3% населения. К </a:t>
            </a:r>
            <a:r>
              <a:rPr lang="ru"/>
              <a:t>2020 г</a:t>
            </a:r>
            <a:r>
              <a:rPr lang="ru"/>
              <a:t>. процент повышается до 2%, но для развитой страны, это все равно непомерно мало. К примеру взять ту же США. Процент работающего населения там - 63%, а занимаются инвестициями - около 50%. Получается вкладывается примерно 90% работающего населения? Почему у нас не так? Я задал себе этот вопрос и спросив родителей и знакомых пришел к </a:t>
            </a:r>
            <a:r>
              <a:rPr lang="ru"/>
              <a:t>заключению</a:t>
            </a:r>
            <a:r>
              <a:rPr lang="ru"/>
              <a:t> - все любо боятся </a:t>
            </a:r>
            <a:r>
              <a:rPr lang="ru"/>
              <a:t>биржи</a:t>
            </a:r>
            <a:r>
              <a:rPr lang="ru"/>
              <a:t>, потому что это как невиданный зверь, либо просто не умеют распоряжаться деньгами, тоже большая проблема в России среди населения. Потом, так получилось, я поехал в лагерь посвященный </a:t>
            </a:r>
            <a:r>
              <a:rPr lang="ru"/>
              <a:t>искусственному</a:t>
            </a:r>
            <a:r>
              <a:rPr lang="ru"/>
              <a:t> </a:t>
            </a:r>
            <a:r>
              <a:rPr lang="ru"/>
              <a:t>интеллекту</a:t>
            </a:r>
            <a:r>
              <a:rPr lang="ru"/>
              <a:t> и нейросетям. И там, я научился писать нейросети, которые, как удачно, могут математически предсказывать курс акций.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c773b62e57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c773b62e57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Я сразу понял, что моя идея наверняка не нова и пошел искать стартапы или уже готовые проекты. Нашел 2 наиболее интересных конкурента - </a:t>
            </a:r>
            <a:r>
              <a:rPr lang="ru"/>
              <a:t>StocksNeural</a:t>
            </a:r>
            <a:r>
              <a:rPr lang="ru"/>
              <a:t> и IKnowFirst. Их идея заключается в том, что путем математического предсказания, они угадывают курс акций. 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c638987426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c638987426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Любая нейросеть обучается засчет очень большого количества данных, а биржи их собирают и </a:t>
            </a:r>
            <a:r>
              <a:rPr lang="ru"/>
              <a:t>периодически</a:t>
            </a:r>
            <a:r>
              <a:rPr lang="ru"/>
              <a:t> выкладывают в открытый доступ. Я нашел базу данных с 2010 по 2018 год с акциями в IT-отрасли, а именно apple и IBM. После этого, я начал самое интересное, а именно, написание кода. Данные, которые получает нейросеть, должны выглядеть в определенном формате, а именно в формате тензоров. Грубо говоря, это матрицы из данных. Таблицы со значениями, которые я получил, имели несколько данных - цена акций в момент открытия, когда она закрывалась, какая была минимальная и </a:t>
            </a:r>
            <a:r>
              <a:rPr lang="ru"/>
              <a:t>максимальная</a:t>
            </a:r>
            <a:r>
              <a:rPr lang="ru"/>
              <a:t> цена за день. Все их я преобразовал к тензорам и начал писать нейросеть. 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c63898742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c63898742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Рассказать о нейросетях за отведенное мне время будет довольно непросто, но я все же сделаю это. Цена акции это то, на что влияют люди, а значит, это </a:t>
            </a:r>
            <a:r>
              <a:rPr lang="ru"/>
              <a:t>предполагает</a:t>
            </a:r>
            <a:r>
              <a:rPr lang="ru"/>
              <a:t> </a:t>
            </a:r>
            <a:r>
              <a:rPr lang="ru"/>
              <a:t>предугадываемость</a:t>
            </a:r>
            <a:r>
              <a:rPr lang="ru"/>
              <a:t> их действий. Примерно так работают люди, которые торгуют на бирже с образованием. Нейросеть может примерно так же, только у нее есть некоторые отличия, в плюс или минус ей. Нейросеть это сеть связанных между собой нейронов. Входные, скрытые и выходные.  Рассмотрим пример работы нейросети на </a:t>
            </a:r>
            <a:r>
              <a:rPr lang="ru"/>
              <a:t>аналогии</a:t>
            </a:r>
            <a:r>
              <a:rPr lang="ru"/>
              <a:t>. Вы хотите пойти в кино и есть несколько причин почему вы пойдете и почему нет. Это и есть входные нейроны. К примеру причин - в кино будет боевик, который вам не нравится, но будет вкусный карамельный попкорн, который вы любите, ну и конечно, вы пойдете с друзьями, потому что так веселее. И у каждой причины есть вес. То есть, если не будет попкорна, то вы не сильно расстроитесь, но если друзей не будет, то это серьезная причина не идти в кино, это значит что вес у причины, как у попкорна, маленький, а вот у того, будут ли друзья - большой. И вот, потом, эти данные идут в скрытые нейроны, домножаясь на те самые веса. А после, числовое значение от каждого идут в выходные нейроны, там с ними происходят некие </a:t>
            </a:r>
            <a:r>
              <a:rPr lang="ru"/>
              <a:t>преобразования</a:t>
            </a:r>
            <a:r>
              <a:rPr lang="ru"/>
              <a:t> и вам выводит вероятность того, что вы пойдете в кино. Но проблема в том, что нейросеть не знает, что вы любите ходить в кино с друзьями или что не любите боевики. </a:t>
            </a:r>
            <a:r>
              <a:rPr lang="ru"/>
              <a:t>Поэтому</a:t>
            </a:r>
            <a:r>
              <a:rPr lang="ru"/>
              <a:t>, ей нужно скормить очень много возможных примеров, вашего похода или не похода в кино, ну и конечно же верный результат, пошли ли вы в кино. После чего, она изменит некоторые веса и попробует еще раз, пока не поймет, что вы не любите боевики и вам нравится сладкий попкорн.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c63898742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c63898742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 вот, я написал нейросеть и она готова. Для начала, я дал ей 1400 точек(или дней) для обучения. И сразу был удивлен результату. Ее ошибка была около 2%. То есть она ошибалась в реальной цене акции на 2%. Можно было бы остановиться на этом, но я так просто не мог закончить. Я добавил несколько новых функций, вроде дропаута, как самой известной. А именно, эта функция позволяет не дать нейросети переобучиться, это значит, что она не просто запоминает результаты, а именно учится. Работает она довольно просто, а именно отключает часть нейронов с определенной вероятностью каждую эпоху. Это то же самое, если бы пока вы были боксером и иногда, вам бы надо было драться не имея руки и пары пальцев ног. Это, и еще пару вещей позволили улучшить результат до отметки в 0.7% ошибки.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c638987426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c638987426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c638987426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c638987426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c63898742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c63898742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6" name="Google Shape;16;p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" type="body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/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" type="body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623888" y="3442097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" type="body"/>
          </p:nvPr>
        </p:nvSpPr>
        <p:spPr>
          <a:xfrm>
            <a:off x="629841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1" name="Google Shape;41;p6"/>
          <p:cNvSpPr txBox="1"/>
          <p:nvPr>
            <p:ph idx="2" type="body"/>
          </p:nvPr>
        </p:nvSpPr>
        <p:spPr>
          <a:xfrm>
            <a:off x="629841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3" name="Google Shape;43;p6"/>
          <p:cNvSpPr txBox="1"/>
          <p:nvPr>
            <p:ph idx="4" type="body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type="title"/>
          </p:nvPr>
        </p:nvSpPr>
        <p:spPr>
          <a:xfrm>
            <a:off x="629841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idx="1" type="body"/>
          </p:nvPr>
        </p:nvSpPr>
        <p:spPr>
          <a:xfrm>
            <a:off x="3887391" y="740569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59" name="Google Shape;59;p9"/>
          <p:cNvSpPr txBox="1"/>
          <p:nvPr>
            <p:ph idx="2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60" name="Google Shape;60;p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/>
          <p:nvPr>
            <p:ph type="title"/>
          </p:nvPr>
        </p:nvSpPr>
        <p:spPr>
          <a:xfrm>
            <a:off x="629841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5" name="Google Shape;65;p10"/>
          <p:cNvSpPr/>
          <p:nvPr>
            <p:ph idx="2" type="pic"/>
          </p:nvPr>
        </p:nvSpPr>
        <p:spPr>
          <a:xfrm>
            <a:off x="3887391" y="740569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67" name="Google Shape;67;p1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7.png"/><Relationship Id="rId5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1.png"/><Relationship Id="rId4" Type="http://schemas.openxmlformats.org/officeDocument/2006/relationships/image" Target="../media/image1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4.png"/><Relationship Id="rId5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Relationship Id="rId4" Type="http://schemas.openxmlformats.org/officeDocument/2006/relationships/image" Target="../media/image6.png"/><Relationship Id="rId5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1551000" y="847625"/>
            <a:ext cx="6042000" cy="10611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ru" sz="3800">
                <a:solidFill>
                  <a:srgbClr val="1F3185"/>
                </a:solidFill>
              </a:rPr>
              <a:t>Как заработать на акциях с помощью нейросетей</a:t>
            </a:r>
            <a:endParaRPr sz="3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52475"/>
            <a:ext cx="8839200" cy="44290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/>
          <p:nvPr>
            <p:ph type="title"/>
          </p:nvPr>
        </p:nvSpPr>
        <p:spPr>
          <a:xfrm>
            <a:off x="1013225" y="273850"/>
            <a:ext cx="75021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Итоги и возможное развитие проекта</a:t>
            </a:r>
            <a:endParaRPr/>
          </a:p>
        </p:txBody>
      </p:sp>
      <p:sp>
        <p:nvSpPr>
          <p:cNvPr id="155" name="Google Shape;155;p23"/>
          <p:cNvSpPr txBox="1"/>
          <p:nvPr>
            <p:ph idx="1" type="body"/>
          </p:nvPr>
        </p:nvSpPr>
        <p:spPr>
          <a:xfrm>
            <a:off x="1113300" y="1369225"/>
            <a:ext cx="74022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ru"/>
              <a:t>У меня получилось добиться того, чего я хотел.</a:t>
            </a:r>
            <a:endParaRPr/>
          </a:p>
        </p:txBody>
      </p:sp>
      <p:pic>
        <p:nvPicPr>
          <p:cNvPr id="156" name="Google Shape;15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8889" y="1849400"/>
            <a:ext cx="4862661" cy="99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849400"/>
            <a:ext cx="4310455" cy="99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57325" y="2791563"/>
            <a:ext cx="6029325" cy="178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2525" y="1029225"/>
            <a:ext cx="5578951" cy="396067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4"/>
          <p:cNvSpPr txBox="1"/>
          <p:nvPr/>
        </p:nvSpPr>
        <p:spPr>
          <a:xfrm>
            <a:off x="2989625" y="87550"/>
            <a:ext cx="30273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700">
                <a:latin typeface="Calibri"/>
                <a:ea typeface="Calibri"/>
                <a:cs typeface="Calibri"/>
                <a:sym typeface="Calibri"/>
              </a:rPr>
              <a:t>Идея проекта</a:t>
            </a:r>
            <a:endParaRPr sz="37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975700" y="273850"/>
            <a:ext cx="75396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Начало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975750" y="1369225"/>
            <a:ext cx="75396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8250" y="1369225"/>
            <a:ext cx="3832151" cy="326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0400" y="1369225"/>
            <a:ext cx="3895100" cy="326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975700" y="273850"/>
            <a:ext cx="75396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Работа с данными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1150825" y="3693500"/>
            <a:ext cx="7364400" cy="939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fontScale="92500" lnSpcReduction="20000"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ru"/>
              <a:t>Для обучения у модели будет примерно 2000 точек данных, в которых по 4 параметра. Цена акции в конец торгов, в их начало, максимальная и </a:t>
            </a:r>
            <a:r>
              <a:rPr lang="ru"/>
              <a:t>минимальная</a:t>
            </a:r>
            <a:r>
              <a:rPr lang="ru"/>
              <a:t>, и максимальная(+ номер измерения). </a:t>
            </a:r>
            <a:endParaRPr/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5700" y="1450000"/>
            <a:ext cx="2664925" cy="197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87000" y="1457212"/>
            <a:ext cx="2664925" cy="196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90726" y="1449995"/>
            <a:ext cx="2396275" cy="22435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975700" y="273850"/>
            <a:ext cx="75396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Нейросеть</a:t>
            </a:r>
            <a:endParaRPr/>
          </a:p>
        </p:txBody>
      </p:sp>
      <p:pic>
        <p:nvPicPr>
          <p:cNvPr id="115" name="Google Shape;115;p17"/>
          <p:cNvPicPr preferRelativeResize="0"/>
          <p:nvPr/>
        </p:nvPicPr>
        <p:blipFill rotWithShape="1">
          <a:blip r:embed="rId3">
            <a:alphaModFix/>
          </a:blip>
          <a:srcRect b="9381" l="10844" r="5220" t="11246"/>
          <a:stretch/>
        </p:blipFill>
        <p:spPr>
          <a:xfrm>
            <a:off x="975700" y="1654675"/>
            <a:ext cx="2521975" cy="183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74800" y="1654688"/>
            <a:ext cx="1744085" cy="183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28300" y="1514444"/>
            <a:ext cx="2665825" cy="21146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975700" y="273850"/>
            <a:ext cx="75396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Данные обучения</a:t>
            </a:r>
            <a:endParaRPr/>
          </a:p>
        </p:txBody>
      </p:sp>
      <p:pic>
        <p:nvPicPr>
          <p:cNvPr id="123" name="Google Shape;12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175" y="1117925"/>
            <a:ext cx="3990275" cy="314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71450"/>
            <a:ext cx="3648075" cy="240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05325" y="2686625"/>
            <a:ext cx="3714750" cy="240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9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96781"/>
            <a:ext cx="9143999" cy="45817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0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9" name="Google Shape;13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34275"/>
            <a:ext cx="9143999" cy="45817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57225"/>
            <a:ext cx="8839200" cy="44290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