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7" r:id="rId8"/>
    <p:sldId id="268" r:id="rId9"/>
    <p:sldId id="260"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F4"/>
    <a:srgbClr val="F1F3F2"/>
    <a:srgbClr val="F2F4F3"/>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FD1F-8C50-4BB3-A697-469590A210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FBB087-AF39-45C8-A841-85BED448AC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738120-B37C-4318-9A16-811A1EDD0FCF}"/>
              </a:ext>
            </a:extLst>
          </p:cNvPr>
          <p:cNvSpPr>
            <a:spLocks noGrp="1"/>
          </p:cNvSpPr>
          <p:nvPr>
            <p:ph type="dt" sz="half" idx="10"/>
          </p:nvPr>
        </p:nvSpPr>
        <p:spPr/>
        <p:txBody>
          <a:bodyPr/>
          <a:lstStyle/>
          <a:p>
            <a:fld id="{05C4E66A-7E1A-427F-A8E5-9F8842E22CA8}" type="datetimeFigureOut">
              <a:rPr lang="en-IN" smtClean="0"/>
              <a:t>09-12-2018</a:t>
            </a:fld>
            <a:endParaRPr lang="en-IN"/>
          </a:p>
        </p:txBody>
      </p:sp>
      <p:sp>
        <p:nvSpPr>
          <p:cNvPr id="5" name="Footer Placeholder 4">
            <a:extLst>
              <a:ext uri="{FF2B5EF4-FFF2-40B4-BE49-F238E27FC236}">
                <a16:creationId xmlns:a16="http://schemas.microsoft.com/office/drawing/2014/main" id="{20FADBE7-41A0-4B6F-A3E3-9653C04A9A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9E1348-F5A2-46BF-93F9-12E0B0064A04}"/>
              </a:ext>
            </a:extLst>
          </p:cNvPr>
          <p:cNvSpPr>
            <a:spLocks noGrp="1"/>
          </p:cNvSpPr>
          <p:nvPr>
            <p:ph type="sldNum" sz="quarter" idx="12"/>
          </p:nvPr>
        </p:nvSpPr>
        <p:spPr/>
        <p:txBody>
          <a:bodyPr/>
          <a:lstStyle/>
          <a:p>
            <a:fld id="{A5F21D06-02EC-4E80-A603-07CEB3C5BAFE}" type="slidenum">
              <a:rPr lang="en-IN" smtClean="0"/>
              <a:t>‹#›</a:t>
            </a:fld>
            <a:endParaRPr lang="en-IN"/>
          </a:p>
        </p:txBody>
      </p:sp>
    </p:spTree>
    <p:extLst>
      <p:ext uri="{BB962C8B-B14F-4D97-AF65-F5344CB8AC3E}">
        <p14:creationId xmlns:p14="http://schemas.microsoft.com/office/powerpoint/2010/main" val="2714507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2A60-2D6F-4052-AA67-25128F633B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6E4D8F-4A3B-4628-91BF-04165D828D4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DC114A-9A93-4A42-94D9-C6469C39FC9D}"/>
              </a:ext>
            </a:extLst>
          </p:cNvPr>
          <p:cNvSpPr>
            <a:spLocks noGrp="1"/>
          </p:cNvSpPr>
          <p:nvPr>
            <p:ph type="dt" sz="half" idx="10"/>
          </p:nvPr>
        </p:nvSpPr>
        <p:spPr/>
        <p:txBody>
          <a:bodyPr/>
          <a:lstStyle/>
          <a:p>
            <a:fld id="{05C4E66A-7E1A-427F-A8E5-9F8842E22CA8}" type="datetimeFigureOut">
              <a:rPr lang="en-IN" smtClean="0"/>
              <a:t>09-12-2018</a:t>
            </a:fld>
            <a:endParaRPr lang="en-IN"/>
          </a:p>
        </p:txBody>
      </p:sp>
      <p:sp>
        <p:nvSpPr>
          <p:cNvPr id="5" name="Footer Placeholder 4">
            <a:extLst>
              <a:ext uri="{FF2B5EF4-FFF2-40B4-BE49-F238E27FC236}">
                <a16:creationId xmlns:a16="http://schemas.microsoft.com/office/drawing/2014/main" id="{6B81ED47-52E4-418B-A58D-3829ACB107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E04410-ED66-451B-ADA4-D27585CA1C4A}"/>
              </a:ext>
            </a:extLst>
          </p:cNvPr>
          <p:cNvSpPr>
            <a:spLocks noGrp="1"/>
          </p:cNvSpPr>
          <p:nvPr>
            <p:ph type="sldNum" sz="quarter" idx="12"/>
          </p:nvPr>
        </p:nvSpPr>
        <p:spPr/>
        <p:txBody>
          <a:bodyPr/>
          <a:lstStyle/>
          <a:p>
            <a:fld id="{A5F21D06-02EC-4E80-A603-07CEB3C5BAFE}" type="slidenum">
              <a:rPr lang="en-IN" smtClean="0"/>
              <a:t>‹#›</a:t>
            </a:fld>
            <a:endParaRPr lang="en-IN"/>
          </a:p>
        </p:txBody>
      </p:sp>
    </p:spTree>
    <p:extLst>
      <p:ext uri="{BB962C8B-B14F-4D97-AF65-F5344CB8AC3E}">
        <p14:creationId xmlns:p14="http://schemas.microsoft.com/office/powerpoint/2010/main" val="53208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4C0B24-4423-4881-9AC4-CCFE187B9C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D92C88-93E0-4F5D-93FB-D6AEA68B41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925496-EC3A-4B7E-A607-416D458CBCBA}"/>
              </a:ext>
            </a:extLst>
          </p:cNvPr>
          <p:cNvSpPr>
            <a:spLocks noGrp="1"/>
          </p:cNvSpPr>
          <p:nvPr>
            <p:ph type="dt" sz="half" idx="10"/>
          </p:nvPr>
        </p:nvSpPr>
        <p:spPr/>
        <p:txBody>
          <a:bodyPr/>
          <a:lstStyle/>
          <a:p>
            <a:fld id="{05C4E66A-7E1A-427F-A8E5-9F8842E22CA8}" type="datetimeFigureOut">
              <a:rPr lang="en-IN" smtClean="0"/>
              <a:t>09-12-2018</a:t>
            </a:fld>
            <a:endParaRPr lang="en-IN"/>
          </a:p>
        </p:txBody>
      </p:sp>
      <p:sp>
        <p:nvSpPr>
          <p:cNvPr id="5" name="Footer Placeholder 4">
            <a:extLst>
              <a:ext uri="{FF2B5EF4-FFF2-40B4-BE49-F238E27FC236}">
                <a16:creationId xmlns:a16="http://schemas.microsoft.com/office/drawing/2014/main" id="{811D076B-B7F3-4494-B233-F2B67512F1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921996-BAB9-40AF-946F-C6457C8D827A}"/>
              </a:ext>
            </a:extLst>
          </p:cNvPr>
          <p:cNvSpPr>
            <a:spLocks noGrp="1"/>
          </p:cNvSpPr>
          <p:nvPr>
            <p:ph type="sldNum" sz="quarter" idx="12"/>
          </p:nvPr>
        </p:nvSpPr>
        <p:spPr/>
        <p:txBody>
          <a:bodyPr/>
          <a:lstStyle/>
          <a:p>
            <a:fld id="{A5F21D06-02EC-4E80-A603-07CEB3C5BAFE}" type="slidenum">
              <a:rPr lang="en-IN" smtClean="0"/>
              <a:t>‹#›</a:t>
            </a:fld>
            <a:endParaRPr lang="en-IN"/>
          </a:p>
        </p:txBody>
      </p:sp>
    </p:spTree>
    <p:extLst>
      <p:ext uri="{BB962C8B-B14F-4D97-AF65-F5344CB8AC3E}">
        <p14:creationId xmlns:p14="http://schemas.microsoft.com/office/powerpoint/2010/main" val="1475579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C615F-CA40-4CFC-8B10-83265EF77B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5BD8C1-E986-4A4A-BDC2-512540B399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F3F62E-9C2C-4ED4-81C0-58BD400FF44C}"/>
              </a:ext>
            </a:extLst>
          </p:cNvPr>
          <p:cNvSpPr>
            <a:spLocks noGrp="1"/>
          </p:cNvSpPr>
          <p:nvPr>
            <p:ph type="dt" sz="half" idx="10"/>
          </p:nvPr>
        </p:nvSpPr>
        <p:spPr/>
        <p:txBody>
          <a:bodyPr/>
          <a:lstStyle/>
          <a:p>
            <a:fld id="{05C4E66A-7E1A-427F-A8E5-9F8842E22CA8}" type="datetimeFigureOut">
              <a:rPr lang="en-IN" smtClean="0"/>
              <a:t>09-12-2018</a:t>
            </a:fld>
            <a:endParaRPr lang="en-IN"/>
          </a:p>
        </p:txBody>
      </p:sp>
      <p:sp>
        <p:nvSpPr>
          <p:cNvPr id="5" name="Footer Placeholder 4">
            <a:extLst>
              <a:ext uri="{FF2B5EF4-FFF2-40B4-BE49-F238E27FC236}">
                <a16:creationId xmlns:a16="http://schemas.microsoft.com/office/drawing/2014/main" id="{6D106137-FEF4-4B0A-A999-83B1208E9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D19652-9D1F-42A7-A78F-109C13BDF899}"/>
              </a:ext>
            </a:extLst>
          </p:cNvPr>
          <p:cNvSpPr>
            <a:spLocks noGrp="1"/>
          </p:cNvSpPr>
          <p:nvPr>
            <p:ph type="sldNum" sz="quarter" idx="12"/>
          </p:nvPr>
        </p:nvSpPr>
        <p:spPr/>
        <p:txBody>
          <a:bodyPr/>
          <a:lstStyle/>
          <a:p>
            <a:fld id="{A5F21D06-02EC-4E80-A603-07CEB3C5BAFE}" type="slidenum">
              <a:rPr lang="en-IN" smtClean="0"/>
              <a:t>‹#›</a:t>
            </a:fld>
            <a:endParaRPr lang="en-IN"/>
          </a:p>
        </p:txBody>
      </p:sp>
    </p:spTree>
    <p:extLst>
      <p:ext uri="{BB962C8B-B14F-4D97-AF65-F5344CB8AC3E}">
        <p14:creationId xmlns:p14="http://schemas.microsoft.com/office/powerpoint/2010/main" val="3018651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7969-7167-4CFF-96B2-1769F44EC8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555C67-63B9-4F28-B5F5-E7FE8F99C4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D973AF-6746-4321-892C-AE99E7535943}"/>
              </a:ext>
            </a:extLst>
          </p:cNvPr>
          <p:cNvSpPr>
            <a:spLocks noGrp="1"/>
          </p:cNvSpPr>
          <p:nvPr>
            <p:ph type="dt" sz="half" idx="10"/>
          </p:nvPr>
        </p:nvSpPr>
        <p:spPr/>
        <p:txBody>
          <a:bodyPr/>
          <a:lstStyle/>
          <a:p>
            <a:fld id="{05C4E66A-7E1A-427F-A8E5-9F8842E22CA8}" type="datetimeFigureOut">
              <a:rPr lang="en-IN" smtClean="0"/>
              <a:t>09-12-2018</a:t>
            </a:fld>
            <a:endParaRPr lang="en-IN"/>
          </a:p>
        </p:txBody>
      </p:sp>
      <p:sp>
        <p:nvSpPr>
          <p:cNvPr id="5" name="Footer Placeholder 4">
            <a:extLst>
              <a:ext uri="{FF2B5EF4-FFF2-40B4-BE49-F238E27FC236}">
                <a16:creationId xmlns:a16="http://schemas.microsoft.com/office/drawing/2014/main" id="{8EA18ED7-022D-402F-9B57-B3772E15DA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E1659E-E628-4F07-862E-6D83757E28A4}"/>
              </a:ext>
            </a:extLst>
          </p:cNvPr>
          <p:cNvSpPr>
            <a:spLocks noGrp="1"/>
          </p:cNvSpPr>
          <p:nvPr>
            <p:ph type="sldNum" sz="quarter" idx="12"/>
          </p:nvPr>
        </p:nvSpPr>
        <p:spPr/>
        <p:txBody>
          <a:bodyPr/>
          <a:lstStyle/>
          <a:p>
            <a:fld id="{A5F21D06-02EC-4E80-A603-07CEB3C5BAFE}" type="slidenum">
              <a:rPr lang="en-IN" smtClean="0"/>
              <a:t>‹#›</a:t>
            </a:fld>
            <a:endParaRPr lang="en-IN"/>
          </a:p>
        </p:txBody>
      </p:sp>
    </p:spTree>
    <p:extLst>
      <p:ext uri="{BB962C8B-B14F-4D97-AF65-F5344CB8AC3E}">
        <p14:creationId xmlns:p14="http://schemas.microsoft.com/office/powerpoint/2010/main" val="3135678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87C3-8D41-44AF-BF0C-7D87CA0EAB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CE3D54-3361-42FF-820D-62126532142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C42082-6945-477D-A047-DD8A4F43309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2859B2-DB6F-4899-9E2D-3C0FD44070CD}"/>
              </a:ext>
            </a:extLst>
          </p:cNvPr>
          <p:cNvSpPr>
            <a:spLocks noGrp="1"/>
          </p:cNvSpPr>
          <p:nvPr>
            <p:ph type="dt" sz="half" idx="10"/>
          </p:nvPr>
        </p:nvSpPr>
        <p:spPr/>
        <p:txBody>
          <a:bodyPr/>
          <a:lstStyle/>
          <a:p>
            <a:fld id="{05C4E66A-7E1A-427F-A8E5-9F8842E22CA8}" type="datetimeFigureOut">
              <a:rPr lang="en-IN" smtClean="0"/>
              <a:t>09-12-2018</a:t>
            </a:fld>
            <a:endParaRPr lang="en-IN"/>
          </a:p>
        </p:txBody>
      </p:sp>
      <p:sp>
        <p:nvSpPr>
          <p:cNvPr id="6" name="Footer Placeholder 5">
            <a:extLst>
              <a:ext uri="{FF2B5EF4-FFF2-40B4-BE49-F238E27FC236}">
                <a16:creationId xmlns:a16="http://schemas.microsoft.com/office/drawing/2014/main" id="{162E3D50-3682-4A88-A012-242263CDAD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8C5165-1B8E-4D50-B18D-53BD96F7952B}"/>
              </a:ext>
            </a:extLst>
          </p:cNvPr>
          <p:cNvSpPr>
            <a:spLocks noGrp="1"/>
          </p:cNvSpPr>
          <p:nvPr>
            <p:ph type="sldNum" sz="quarter" idx="12"/>
          </p:nvPr>
        </p:nvSpPr>
        <p:spPr/>
        <p:txBody>
          <a:bodyPr/>
          <a:lstStyle/>
          <a:p>
            <a:fld id="{A5F21D06-02EC-4E80-A603-07CEB3C5BAFE}" type="slidenum">
              <a:rPr lang="en-IN" smtClean="0"/>
              <a:t>‹#›</a:t>
            </a:fld>
            <a:endParaRPr lang="en-IN"/>
          </a:p>
        </p:txBody>
      </p:sp>
    </p:spTree>
    <p:extLst>
      <p:ext uri="{BB962C8B-B14F-4D97-AF65-F5344CB8AC3E}">
        <p14:creationId xmlns:p14="http://schemas.microsoft.com/office/powerpoint/2010/main" val="2131820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4C06-5A7A-47F6-8F56-86B65ED592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697752-F395-48F7-894D-84BD5DF94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51D6678-17E5-4411-9B41-B994AE7483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E34011-676F-4761-9941-E4EBAB7B21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03D4BC7-4E15-42A2-8A0D-E1AB441A921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B30169-59E4-444C-B951-3AADF10B38FB}"/>
              </a:ext>
            </a:extLst>
          </p:cNvPr>
          <p:cNvSpPr>
            <a:spLocks noGrp="1"/>
          </p:cNvSpPr>
          <p:nvPr>
            <p:ph type="dt" sz="half" idx="10"/>
          </p:nvPr>
        </p:nvSpPr>
        <p:spPr/>
        <p:txBody>
          <a:bodyPr/>
          <a:lstStyle/>
          <a:p>
            <a:fld id="{05C4E66A-7E1A-427F-A8E5-9F8842E22CA8}" type="datetimeFigureOut">
              <a:rPr lang="en-IN" smtClean="0"/>
              <a:t>09-12-2018</a:t>
            </a:fld>
            <a:endParaRPr lang="en-IN"/>
          </a:p>
        </p:txBody>
      </p:sp>
      <p:sp>
        <p:nvSpPr>
          <p:cNvPr id="8" name="Footer Placeholder 7">
            <a:extLst>
              <a:ext uri="{FF2B5EF4-FFF2-40B4-BE49-F238E27FC236}">
                <a16:creationId xmlns:a16="http://schemas.microsoft.com/office/drawing/2014/main" id="{33F1D82C-2842-4F50-AAB0-822872217E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5F2616-E508-40D7-8155-889EB6A62C2F}"/>
              </a:ext>
            </a:extLst>
          </p:cNvPr>
          <p:cNvSpPr>
            <a:spLocks noGrp="1"/>
          </p:cNvSpPr>
          <p:nvPr>
            <p:ph type="sldNum" sz="quarter" idx="12"/>
          </p:nvPr>
        </p:nvSpPr>
        <p:spPr/>
        <p:txBody>
          <a:bodyPr/>
          <a:lstStyle/>
          <a:p>
            <a:fld id="{A5F21D06-02EC-4E80-A603-07CEB3C5BAFE}" type="slidenum">
              <a:rPr lang="en-IN" smtClean="0"/>
              <a:t>‹#›</a:t>
            </a:fld>
            <a:endParaRPr lang="en-IN"/>
          </a:p>
        </p:txBody>
      </p:sp>
    </p:spTree>
    <p:extLst>
      <p:ext uri="{BB962C8B-B14F-4D97-AF65-F5344CB8AC3E}">
        <p14:creationId xmlns:p14="http://schemas.microsoft.com/office/powerpoint/2010/main" val="363097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098C-7FE9-49EF-9E65-4C7FCB7A4A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618FF7-3D69-4519-BEC7-706C5EB75014}"/>
              </a:ext>
            </a:extLst>
          </p:cNvPr>
          <p:cNvSpPr>
            <a:spLocks noGrp="1"/>
          </p:cNvSpPr>
          <p:nvPr>
            <p:ph type="dt" sz="half" idx="10"/>
          </p:nvPr>
        </p:nvSpPr>
        <p:spPr/>
        <p:txBody>
          <a:bodyPr/>
          <a:lstStyle/>
          <a:p>
            <a:fld id="{05C4E66A-7E1A-427F-A8E5-9F8842E22CA8}" type="datetimeFigureOut">
              <a:rPr lang="en-IN" smtClean="0"/>
              <a:t>09-12-2018</a:t>
            </a:fld>
            <a:endParaRPr lang="en-IN"/>
          </a:p>
        </p:txBody>
      </p:sp>
      <p:sp>
        <p:nvSpPr>
          <p:cNvPr id="4" name="Footer Placeholder 3">
            <a:extLst>
              <a:ext uri="{FF2B5EF4-FFF2-40B4-BE49-F238E27FC236}">
                <a16:creationId xmlns:a16="http://schemas.microsoft.com/office/drawing/2014/main" id="{46553721-4BC4-4388-883F-D2789E07E3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0D012E-2283-439C-B281-A638B8FA840B}"/>
              </a:ext>
            </a:extLst>
          </p:cNvPr>
          <p:cNvSpPr>
            <a:spLocks noGrp="1"/>
          </p:cNvSpPr>
          <p:nvPr>
            <p:ph type="sldNum" sz="quarter" idx="12"/>
          </p:nvPr>
        </p:nvSpPr>
        <p:spPr/>
        <p:txBody>
          <a:bodyPr/>
          <a:lstStyle/>
          <a:p>
            <a:fld id="{A5F21D06-02EC-4E80-A603-07CEB3C5BAFE}" type="slidenum">
              <a:rPr lang="en-IN" smtClean="0"/>
              <a:t>‹#›</a:t>
            </a:fld>
            <a:endParaRPr lang="en-IN"/>
          </a:p>
        </p:txBody>
      </p:sp>
    </p:spTree>
    <p:extLst>
      <p:ext uri="{BB962C8B-B14F-4D97-AF65-F5344CB8AC3E}">
        <p14:creationId xmlns:p14="http://schemas.microsoft.com/office/powerpoint/2010/main" val="125128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9DEAC0-9810-4068-B56A-2CD543CDF3FA}"/>
              </a:ext>
            </a:extLst>
          </p:cNvPr>
          <p:cNvSpPr>
            <a:spLocks noGrp="1"/>
          </p:cNvSpPr>
          <p:nvPr>
            <p:ph type="dt" sz="half" idx="10"/>
          </p:nvPr>
        </p:nvSpPr>
        <p:spPr/>
        <p:txBody>
          <a:bodyPr/>
          <a:lstStyle/>
          <a:p>
            <a:fld id="{05C4E66A-7E1A-427F-A8E5-9F8842E22CA8}" type="datetimeFigureOut">
              <a:rPr lang="en-IN" smtClean="0"/>
              <a:t>09-12-2018</a:t>
            </a:fld>
            <a:endParaRPr lang="en-IN"/>
          </a:p>
        </p:txBody>
      </p:sp>
      <p:sp>
        <p:nvSpPr>
          <p:cNvPr id="3" name="Footer Placeholder 2">
            <a:extLst>
              <a:ext uri="{FF2B5EF4-FFF2-40B4-BE49-F238E27FC236}">
                <a16:creationId xmlns:a16="http://schemas.microsoft.com/office/drawing/2014/main" id="{E0E2232B-A589-4A99-AA04-B25A0E1C67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BF34CD-AAFE-4AAB-8156-AAC7A9F77A50}"/>
              </a:ext>
            </a:extLst>
          </p:cNvPr>
          <p:cNvSpPr>
            <a:spLocks noGrp="1"/>
          </p:cNvSpPr>
          <p:nvPr>
            <p:ph type="sldNum" sz="quarter" idx="12"/>
          </p:nvPr>
        </p:nvSpPr>
        <p:spPr/>
        <p:txBody>
          <a:bodyPr/>
          <a:lstStyle/>
          <a:p>
            <a:fld id="{A5F21D06-02EC-4E80-A603-07CEB3C5BAFE}" type="slidenum">
              <a:rPr lang="en-IN" smtClean="0"/>
              <a:t>‹#›</a:t>
            </a:fld>
            <a:endParaRPr lang="en-IN"/>
          </a:p>
        </p:txBody>
      </p:sp>
    </p:spTree>
    <p:extLst>
      <p:ext uri="{BB962C8B-B14F-4D97-AF65-F5344CB8AC3E}">
        <p14:creationId xmlns:p14="http://schemas.microsoft.com/office/powerpoint/2010/main" val="1148670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9B69-4543-4626-AFB7-41FE038F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F2555A-EC04-45E1-B50E-BB6F8CF4F2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A28895-EDA7-415A-BE93-D08DC295D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88BD4C-F8F2-464D-86FA-1E34FFB303CF}"/>
              </a:ext>
            </a:extLst>
          </p:cNvPr>
          <p:cNvSpPr>
            <a:spLocks noGrp="1"/>
          </p:cNvSpPr>
          <p:nvPr>
            <p:ph type="dt" sz="half" idx="10"/>
          </p:nvPr>
        </p:nvSpPr>
        <p:spPr/>
        <p:txBody>
          <a:bodyPr/>
          <a:lstStyle/>
          <a:p>
            <a:fld id="{05C4E66A-7E1A-427F-A8E5-9F8842E22CA8}" type="datetimeFigureOut">
              <a:rPr lang="en-IN" smtClean="0"/>
              <a:t>09-12-2018</a:t>
            </a:fld>
            <a:endParaRPr lang="en-IN"/>
          </a:p>
        </p:txBody>
      </p:sp>
      <p:sp>
        <p:nvSpPr>
          <p:cNvPr id="6" name="Footer Placeholder 5">
            <a:extLst>
              <a:ext uri="{FF2B5EF4-FFF2-40B4-BE49-F238E27FC236}">
                <a16:creationId xmlns:a16="http://schemas.microsoft.com/office/drawing/2014/main" id="{ECFF6F03-6BE5-42EE-AE8D-3100613CAA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399F3A-7B29-4B56-B51C-63347353CA07}"/>
              </a:ext>
            </a:extLst>
          </p:cNvPr>
          <p:cNvSpPr>
            <a:spLocks noGrp="1"/>
          </p:cNvSpPr>
          <p:nvPr>
            <p:ph type="sldNum" sz="quarter" idx="12"/>
          </p:nvPr>
        </p:nvSpPr>
        <p:spPr/>
        <p:txBody>
          <a:bodyPr/>
          <a:lstStyle/>
          <a:p>
            <a:fld id="{A5F21D06-02EC-4E80-A603-07CEB3C5BAFE}" type="slidenum">
              <a:rPr lang="en-IN" smtClean="0"/>
              <a:t>‹#›</a:t>
            </a:fld>
            <a:endParaRPr lang="en-IN"/>
          </a:p>
        </p:txBody>
      </p:sp>
    </p:spTree>
    <p:extLst>
      <p:ext uri="{BB962C8B-B14F-4D97-AF65-F5344CB8AC3E}">
        <p14:creationId xmlns:p14="http://schemas.microsoft.com/office/powerpoint/2010/main" val="220204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42CE-0599-4241-986E-8F019E7E2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02077E-A583-4D0C-B45C-306963EC81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4F1E93-3608-4DC5-8BE2-C5AE63202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D8DBDC-4835-4837-8402-C5AB6C2D73E9}"/>
              </a:ext>
            </a:extLst>
          </p:cNvPr>
          <p:cNvSpPr>
            <a:spLocks noGrp="1"/>
          </p:cNvSpPr>
          <p:nvPr>
            <p:ph type="dt" sz="half" idx="10"/>
          </p:nvPr>
        </p:nvSpPr>
        <p:spPr/>
        <p:txBody>
          <a:bodyPr/>
          <a:lstStyle/>
          <a:p>
            <a:fld id="{05C4E66A-7E1A-427F-A8E5-9F8842E22CA8}" type="datetimeFigureOut">
              <a:rPr lang="en-IN" smtClean="0"/>
              <a:t>09-12-2018</a:t>
            </a:fld>
            <a:endParaRPr lang="en-IN"/>
          </a:p>
        </p:txBody>
      </p:sp>
      <p:sp>
        <p:nvSpPr>
          <p:cNvPr id="6" name="Footer Placeholder 5">
            <a:extLst>
              <a:ext uri="{FF2B5EF4-FFF2-40B4-BE49-F238E27FC236}">
                <a16:creationId xmlns:a16="http://schemas.microsoft.com/office/drawing/2014/main" id="{529AA92D-3894-4BE5-A896-AF8122586E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E077C9-9461-4F48-BEC5-7A8D86243182}"/>
              </a:ext>
            </a:extLst>
          </p:cNvPr>
          <p:cNvSpPr>
            <a:spLocks noGrp="1"/>
          </p:cNvSpPr>
          <p:nvPr>
            <p:ph type="sldNum" sz="quarter" idx="12"/>
          </p:nvPr>
        </p:nvSpPr>
        <p:spPr/>
        <p:txBody>
          <a:bodyPr/>
          <a:lstStyle/>
          <a:p>
            <a:fld id="{A5F21D06-02EC-4E80-A603-07CEB3C5BAFE}" type="slidenum">
              <a:rPr lang="en-IN" smtClean="0"/>
              <a:t>‹#›</a:t>
            </a:fld>
            <a:endParaRPr lang="en-IN"/>
          </a:p>
        </p:txBody>
      </p:sp>
    </p:spTree>
    <p:extLst>
      <p:ext uri="{BB962C8B-B14F-4D97-AF65-F5344CB8AC3E}">
        <p14:creationId xmlns:p14="http://schemas.microsoft.com/office/powerpoint/2010/main" val="3789470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924A2E-0EA6-451A-B3D7-B35B4C10A6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300C95-60F7-4721-A4F3-B25AE33A7C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85B609-7904-4061-AB44-2659732E72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C4E66A-7E1A-427F-A8E5-9F8842E22CA8}" type="datetimeFigureOut">
              <a:rPr lang="en-IN" smtClean="0"/>
              <a:t>09-12-2018</a:t>
            </a:fld>
            <a:endParaRPr lang="en-IN"/>
          </a:p>
        </p:txBody>
      </p:sp>
      <p:sp>
        <p:nvSpPr>
          <p:cNvPr id="5" name="Footer Placeholder 4">
            <a:extLst>
              <a:ext uri="{FF2B5EF4-FFF2-40B4-BE49-F238E27FC236}">
                <a16:creationId xmlns:a16="http://schemas.microsoft.com/office/drawing/2014/main" id="{F993751F-1E14-48A6-BD7A-03C709FDE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34D324-C7EA-44FE-BBD0-4A3E2BD787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F21D06-02EC-4E80-A603-07CEB3C5BAFE}" type="slidenum">
              <a:rPr lang="en-IN" smtClean="0"/>
              <a:t>‹#›</a:t>
            </a:fld>
            <a:endParaRPr lang="en-IN"/>
          </a:p>
        </p:txBody>
      </p:sp>
    </p:spTree>
    <p:extLst>
      <p:ext uri="{BB962C8B-B14F-4D97-AF65-F5344CB8AC3E}">
        <p14:creationId xmlns:p14="http://schemas.microsoft.com/office/powerpoint/2010/main" val="3382916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6FC1DCC-02C8-4680-BB19-1AE4FAAFC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041" y="261906"/>
            <a:ext cx="2617918" cy="3167094"/>
          </a:xfrm>
          <a:prstGeom prst="rect">
            <a:avLst/>
          </a:prstGeom>
        </p:spPr>
      </p:pic>
      <p:sp>
        <p:nvSpPr>
          <p:cNvPr id="2" name="Title 1">
            <a:extLst>
              <a:ext uri="{FF2B5EF4-FFF2-40B4-BE49-F238E27FC236}">
                <a16:creationId xmlns:a16="http://schemas.microsoft.com/office/drawing/2014/main" id="{85F09F4C-4BDE-46BD-9BA6-FB0904EADB21}"/>
              </a:ext>
            </a:extLst>
          </p:cNvPr>
          <p:cNvSpPr>
            <a:spLocks noGrp="1"/>
          </p:cNvSpPr>
          <p:nvPr>
            <p:ph type="ctrTitle"/>
          </p:nvPr>
        </p:nvSpPr>
        <p:spPr>
          <a:xfrm>
            <a:off x="1524000" y="3768286"/>
            <a:ext cx="9144000" cy="2387600"/>
          </a:xfrm>
        </p:spPr>
        <p:txBody>
          <a:bodyPr>
            <a:normAutofit/>
          </a:bodyPr>
          <a:lstStyle/>
          <a:p>
            <a:r>
              <a:rPr lang="en-US" dirty="0">
                <a:latin typeface="Bauhaus 93" panose="04030905020B02020C02" pitchFamily="82" charset="0"/>
              </a:rPr>
              <a:t>TSP using ACO over CUDA</a:t>
            </a:r>
            <a:endParaRPr lang="en-IN" dirty="0">
              <a:latin typeface="Bauhaus 93" panose="04030905020B02020C02" pitchFamily="82" charset="0"/>
            </a:endParaRPr>
          </a:p>
        </p:txBody>
      </p:sp>
    </p:spTree>
    <p:extLst>
      <p:ext uri="{BB962C8B-B14F-4D97-AF65-F5344CB8AC3E}">
        <p14:creationId xmlns:p14="http://schemas.microsoft.com/office/powerpoint/2010/main" val="3051882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4493-647C-4971-A21D-34C13029CBCA}"/>
              </a:ext>
            </a:extLst>
          </p:cNvPr>
          <p:cNvSpPr>
            <a:spLocks noGrp="1"/>
          </p:cNvSpPr>
          <p:nvPr>
            <p:ph type="title"/>
          </p:nvPr>
        </p:nvSpPr>
        <p:spPr/>
        <p:txBody>
          <a:bodyPr/>
          <a:lstStyle/>
          <a:p>
            <a:r>
              <a:rPr lang="en-IN" dirty="0">
                <a:latin typeface="Bauhaus 93" panose="04030905020B02020C02" pitchFamily="82" charset="0"/>
              </a:rPr>
              <a:t>NOTES</a:t>
            </a:r>
          </a:p>
        </p:txBody>
      </p:sp>
      <p:sp>
        <p:nvSpPr>
          <p:cNvPr id="3" name="Content Placeholder 2">
            <a:extLst>
              <a:ext uri="{FF2B5EF4-FFF2-40B4-BE49-F238E27FC236}">
                <a16:creationId xmlns:a16="http://schemas.microsoft.com/office/drawing/2014/main" id="{76CBBD6C-A3E6-4313-AFB9-0EC8191B0A2F}"/>
              </a:ext>
            </a:extLst>
          </p:cNvPr>
          <p:cNvSpPr>
            <a:spLocks noGrp="1"/>
          </p:cNvSpPr>
          <p:nvPr>
            <p:ph idx="1"/>
          </p:nvPr>
        </p:nvSpPr>
        <p:spPr/>
        <p:txBody>
          <a:bodyPr>
            <a:normAutofit lnSpcReduction="10000"/>
          </a:bodyPr>
          <a:lstStyle/>
          <a:p>
            <a:pPr marL="0" indent="0">
              <a:buNone/>
            </a:pPr>
            <a:r>
              <a:rPr lang="en-IN" dirty="0">
                <a:latin typeface="Bahnschrift Condensed" panose="020B0502040204020203" pitchFamily="34" charset="0"/>
              </a:rPr>
              <a:t>HOST -&gt; CPU</a:t>
            </a:r>
          </a:p>
          <a:p>
            <a:pPr marL="0" indent="0">
              <a:buNone/>
            </a:pPr>
            <a:r>
              <a:rPr lang="en-IN" dirty="0">
                <a:latin typeface="Bahnschrift Condensed" panose="020B0502040204020203" pitchFamily="34" charset="0"/>
              </a:rPr>
              <a:t>DEVICE-&gt; GPU( Normal computation capacity but numerous cores).</a:t>
            </a:r>
          </a:p>
          <a:p>
            <a:pPr marL="0" indent="0">
              <a:buNone/>
            </a:pPr>
            <a:r>
              <a:rPr lang="en-IN" dirty="0">
                <a:latin typeface="Bahnschrift Condensed" panose="020B0502040204020203" pitchFamily="34" charset="0"/>
              </a:rPr>
              <a:t>PTX assembly language for CUDA.</a:t>
            </a:r>
          </a:p>
          <a:p>
            <a:pPr marL="0" indent="0">
              <a:buNone/>
            </a:pPr>
            <a:r>
              <a:rPr lang="en-IN" dirty="0">
                <a:latin typeface="Bahnschrift Condensed" panose="020B0502040204020203" pitchFamily="34" charset="0"/>
              </a:rPr>
              <a:t>NVCC complier.</a:t>
            </a:r>
          </a:p>
          <a:p>
            <a:pPr marL="0" indent="0">
              <a:buNone/>
            </a:pPr>
            <a:endParaRPr lang="en-IN" dirty="0">
              <a:latin typeface="Bahnschrift Condensed" panose="020B0502040204020203" pitchFamily="34" charset="0"/>
            </a:endParaRPr>
          </a:p>
          <a:p>
            <a:pPr marL="0" indent="0">
              <a:buNone/>
            </a:pPr>
            <a:r>
              <a:rPr lang="en-IN" b="1" dirty="0">
                <a:latin typeface="Bahnschrift Condensed" panose="020B0502040204020203" pitchFamily="34" charset="0"/>
              </a:rPr>
              <a:t>FUNCTION QUALIFIERS:</a:t>
            </a:r>
          </a:p>
          <a:p>
            <a:pPr marL="0" indent="0">
              <a:buNone/>
            </a:pPr>
            <a:r>
              <a:rPr lang="en-IN" dirty="0">
                <a:latin typeface="Bahnschrift Condensed" panose="020B0502040204020203" pitchFamily="34" charset="0"/>
              </a:rPr>
              <a:t>_global_ -&gt; called by host, runs on device. Kernels are marked by this qualifiers.</a:t>
            </a:r>
          </a:p>
          <a:p>
            <a:pPr marL="0" indent="0">
              <a:buNone/>
            </a:pPr>
            <a:r>
              <a:rPr lang="en-IN" dirty="0">
                <a:latin typeface="Bahnschrift Condensed" panose="020B0502040204020203" pitchFamily="34" charset="0"/>
              </a:rPr>
              <a:t>_device_ -&gt; called by device. Runs on device kernel helper functions.</a:t>
            </a:r>
          </a:p>
          <a:p>
            <a:pPr marL="0" indent="0">
              <a:buNone/>
            </a:pPr>
            <a:r>
              <a:rPr lang="en-IN" dirty="0">
                <a:latin typeface="Bahnschrift Condensed" panose="020B0502040204020203" pitchFamily="34" charset="0"/>
              </a:rPr>
              <a:t>_host_ -&gt; Normal host function (or no qualifiers)</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73329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898279-9738-4568-A480-AFFC3A4DC426}"/>
              </a:ext>
            </a:extLst>
          </p:cNvPr>
          <p:cNvSpPr>
            <a:spLocks noGrp="1"/>
          </p:cNvSpPr>
          <p:nvPr>
            <p:ph idx="1"/>
          </p:nvPr>
        </p:nvSpPr>
        <p:spPr/>
        <p:txBody>
          <a:bodyPr/>
          <a:lstStyle/>
          <a:p>
            <a:pPr marL="0" indent="0">
              <a:buNone/>
            </a:pPr>
            <a:r>
              <a:rPr lang="en-IN" dirty="0">
                <a:latin typeface="Bahnschrift Condensed" panose="020B0502040204020203" pitchFamily="34" charset="0"/>
              </a:rPr>
              <a:t>Data must be copied back and forth.</a:t>
            </a:r>
          </a:p>
          <a:p>
            <a:pPr marL="0" indent="0">
              <a:buNone/>
            </a:pPr>
            <a:r>
              <a:rPr lang="en-IN" dirty="0">
                <a:latin typeface="Bahnschrift Condensed" panose="020B0502040204020203" pitchFamily="34" charset="0"/>
              </a:rPr>
              <a:t>CUDA API for Device Memory Management.</a:t>
            </a:r>
          </a:p>
          <a:p>
            <a:pPr marL="0" indent="0">
              <a:buNone/>
            </a:pPr>
            <a:r>
              <a:rPr lang="en-IN" dirty="0" err="1">
                <a:latin typeface="Bahnschrift Condensed" panose="020B0502040204020203" pitchFamily="34" charset="0"/>
              </a:rPr>
              <a:t>cudaMalloc</a:t>
            </a:r>
            <a:r>
              <a:rPr lang="en-IN" dirty="0">
                <a:latin typeface="Bahnschrift Condensed" panose="020B0502040204020203" pitchFamily="34" charset="0"/>
              </a:rPr>
              <a:t>(void **</a:t>
            </a:r>
            <a:r>
              <a:rPr lang="en-IN" dirty="0" err="1">
                <a:latin typeface="Bahnschrift Condensed" panose="020B0502040204020203" pitchFamily="34" charset="0"/>
              </a:rPr>
              <a:t>devPtr,size_t</a:t>
            </a:r>
            <a:r>
              <a:rPr lang="en-IN" dirty="0">
                <a:latin typeface="Bahnschrift Condensed" panose="020B0502040204020203" pitchFamily="34" charset="0"/>
              </a:rPr>
              <a:t> </a:t>
            </a:r>
            <a:r>
              <a:rPr lang="en-IN" dirty="0" err="1">
                <a:latin typeface="Bahnschrift Condensed" panose="020B0502040204020203" pitchFamily="34" charset="0"/>
              </a:rPr>
              <a:t>sizeInBytes</a:t>
            </a:r>
            <a:r>
              <a:rPr lang="en-IN" dirty="0">
                <a:latin typeface="Bahnschrift Condensed" panose="020B0502040204020203" pitchFamily="34" charset="0"/>
              </a:rPr>
              <a:t>) : Reserves memory on device’s global memory.</a:t>
            </a:r>
          </a:p>
          <a:p>
            <a:pPr marL="0" indent="0">
              <a:buNone/>
            </a:pPr>
            <a:r>
              <a:rPr lang="en-IN" dirty="0" err="1">
                <a:latin typeface="Bahnschrift Condensed" panose="020B0502040204020203" pitchFamily="34" charset="0"/>
              </a:rPr>
              <a:t>cudaFree</a:t>
            </a:r>
            <a:r>
              <a:rPr lang="en-IN" dirty="0">
                <a:latin typeface="Bahnschrift Condensed" panose="020B0502040204020203" pitchFamily="34" charset="0"/>
              </a:rPr>
              <a:t>(</a:t>
            </a:r>
            <a:r>
              <a:rPr lang="en-IN" dirty="0" err="1">
                <a:latin typeface="Bahnschrift Condensed" panose="020B0502040204020203" pitchFamily="34" charset="0"/>
              </a:rPr>
              <a:t>voud</a:t>
            </a:r>
            <a:r>
              <a:rPr lang="en-IN" dirty="0">
                <a:latin typeface="Bahnschrift Condensed" panose="020B0502040204020203" pitchFamily="34" charset="0"/>
              </a:rPr>
              <a:t> **</a:t>
            </a:r>
            <a:r>
              <a:rPr lang="en-IN" dirty="0" err="1">
                <a:latin typeface="Bahnschrift Condensed" panose="020B0502040204020203" pitchFamily="34" charset="0"/>
              </a:rPr>
              <a:t>devPtr</a:t>
            </a:r>
            <a:r>
              <a:rPr lang="en-IN" dirty="0">
                <a:latin typeface="Bahnschrift Condensed" panose="020B0502040204020203" pitchFamily="34" charset="0"/>
              </a:rPr>
              <a:t>) : Free space</a:t>
            </a:r>
          </a:p>
          <a:p>
            <a:pPr marL="0" indent="0">
              <a:buNone/>
            </a:pPr>
            <a:r>
              <a:rPr lang="en-IN" dirty="0" err="1">
                <a:latin typeface="Bahnschrift Condensed" panose="020B0502040204020203" pitchFamily="34" charset="0"/>
              </a:rPr>
              <a:t>cudaMemcpy</a:t>
            </a:r>
            <a:r>
              <a:rPr lang="en-IN" dirty="0">
                <a:latin typeface="Bahnschrift Condensed" panose="020B0502040204020203" pitchFamily="34" charset="0"/>
              </a:rPr>
              <a:t>(void *</a:t>
            </a:r>
            <a:r>
              <a:rPr lang="en-IN" dirty="0" err="1">
                <a:latin typeface="Bahnschrift Condensed" panose="020B0502040204020203" pitchFamily="34" charset="0"/>
              </a:rPr>
              <a:t>dest,void</a:t>
            </a:r>
            <a:r>
              <a:rPr lang="en-IN" dirty="0">
                <a:latin typeface="Bahnschrift Condensed" panose="020B0502040204020203" pitchFamily="34" charset="0"/>
              </a:rPr>
              <a:t> *</a:t>
            </a:r>
            <a:r>
              <a:rPr lang="en-IN" dirty="0" err="1">
                <a:latin typeface="Bahnschrift Condensed" panose="020B0502040204020203" pitchFamily="34" charset="0"/>
              </a:rPr>
              <a:t>src,size_t</a:t>
            </a:r>
            <a:r>
              <a:rPr lang="en-IN" dirty="0">
                <a:latin typeface="Bahnschrift Condensed" panose="020B0502040204020203" pitchFamily="34" charset="0"/>
              </a:rPr>
              <a:t> </a:t>
            </a:r>
            <a:r>
              <a:rPr lang="en-IN" dirty="0" err="1">
                <a:latin typeface="Bahnschrift Condensed" panose="020B0502040204020203" pitchFamily="34" charset="0"/>
              </a:rPr>
              <a:t>sizeinbytes,enum</a:t>
            </a:r>
            <a:r>
              <a:rPr lang="en-IN" dirty="0">
                <a:latin typeface="Bahnschrift Condensed" panose="020B0502040204020203" pitchFamily="34" charset="0"/>
              </a:rPr>
              <a:t> direction)</a:t>
            </a:r>
          </a:p>
          <a:p>
            <a:pPr marL="0" indent="0">
              <a:buNone/>
            </a:pPr>
            <a:r>
              <a:rPr lang="en-IN" dirty="0">
                <a:latin typeface="Bahnschrift Condensed" panose="020B0502040204020203" pitchFamily="34" charset="0"/>
              </a:rPr>
              <a:t>Direction : </a:t>
            </a:r>
            <a:r>
              <a:rPr lang="en-IN" dirty="0" err="1">
                <a:latin typeface="Bahnschrift Condensed" panose="020B0502040204020203" pitchFamily="34" charset="0"/>
              </a:rPr>
              <a:t>cudaMemcpyDeviceToHost</a:t>
            </a:r>
            <a:r>
              <a:rPr lang="en-IN" dirty="0">
                <a:latin typeface="Bahnschrift Condensed" panose="020B0502040204020203" pitchFamily="34" charset="0"/>
              </a:rPr>
              <a:t>, </a:t>
            </a:r>
            <a:r>
              <a:rPr lang="en-IN" dirty="0" err="1">
                <a:latin typeface="Bahnschrift Condensed" panose="020B0502040204020203" pitchFamily="34" charset="0"/>
              </a:rPr>
              <a:t>cudaMemcpyDeviceToHost</a:t>
            </a:r>
            <a:endParaRPr lang="en-IN" dirty="0">
              <a:latin typeface="Bahnschrift Condensed" panose="020B0502040204020203" pitchFamily="34" charset="0"/>
            </a:endParaRPr>
          </a:p>
          <a:p>
            <a:pPr marL="0" indent="0">
              <a:buNone/>
            </a:pPr>
            <a:endParaRPr lang="en-IN" dirty="0">
              <a:latin typeface="Bahnschrift Condensed" panose="020B0502040204020203" pitchFamily="34" charset="0"/>
            </a:endParaRPr>
          </a:p>
        </p:txBody>
      </p:sp>
    </p:spTree>
    <p:extLst>
      <p:ext uri="{BB962C8B-B14F-4D97-AF65-F5344CB8AC3E}">
        <p14:creationId xmlns:p14="http://schemas.microsoft.com/office/powerpoint/2010/main" val="194388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860FF-7AE4-494B-B3BC-26B88F95C97A}"/>
              </a:ext>
            </a:extLst>
          </p:cNvPr>
          <p:cNvSpPr>
            <a:spLocks noGrp="1"/>
          </p:cNvSpPr>
          <p:nvPr>
            <p:ph type="title"/>
          </p:nvPr>
        </p:nvSpPr>
        <p:spPr/>
        <p:txBody>
          <a:bodyPr/>
          <a:lstStyle/>
          <a:p>
            <a:pPr algn="ctr"/>
            <a:r>
              <a:rPr lang="en-IN" dirty="0">
                <a:latin typeface="Bauhaus 93" panose="04030905020B02020C02" pitchFamily="82" charset="0"/>
              </a:rPr>
              <a:t>ABSTRACT</a:t>
            </a:r>
          </a:p>
        </p:txBody>
      </p:sp>
      <p:sp>
        <p:nvSpPr>
          <p:cNvPr id="3" name="Content Placeholder 2">
            <a:extLst>
              <a:ext uri="{FF2B5EF4-FFF2-40B4-BE49-F238E27FC236}">
                <a16:creationId xmlns:a16="http://schemas.microsoft.com/office/drawing/2014/main" id="{80BC53A8-4D11-496D-9C69-8505CB4D421D}"/>
              </a:ext>
            </a:extLst>
          </p:cNvPr>
          <p:cNvSpPr>
            <a:spLocks noGrp="1"/>
          </p:cNvSpPr>
          <p:nvPr>
            <p:ph idx="1"/>
          </p:nvPr>
        </p:nvSpPr>
        <p:spPr/>
        <p:txBody>
          <a:bodyPr>
            <a:normAutofit fontScale="92500" lnSpcReduction="20000"/>
          </a:bodyPr>
          <a:lstStyle/>
          <a:p>
            <a:pPr marL="0" indent="0">
              <a:buNone/>
            </a:pPr>
            <a:r>
              <a:rPr lang="en-US" dirty="0">
                <a:latin typeface="Bahnschrift Condensed" panose="020B0502040204020203" pitchFamily="34" charset="0"/>
                <a:cs typeface="Arial" panose="020B0604020202020204" pitchFamily="34" charset="0"/>
              </a:rPr>
              <a:t>This project uses the famous NP Hard Travelling Salesman Problem which has no polynomial time solution as of yet to implement the concept of parallel programming and analyze the results.</a:t>
            </a:r>
          </a:p>
          <a:p>
            <a:pPr marL="0" indent="0">
              <a:buNone/>
            </a:pPr>
            <a:r>
              <a:rPr lang="en-US" dirty="0">
                <a:latin typeface="Bahnschrift Condensed" panose="020B0502040204020203" pitchFamily="34" charset="0"/>
                <a:cs typeface="Arial" panose="020B0604020202020204" pitchFamily="34" charset="0"/>
              </a:rPr>
              <a:t> Firstly, we shall apply the Ant Colony Optimization algorithm (a probabilistic technique for solving computational problems) to solve the problem. In ACO, the artificial ants incrementally build solutions by moving on the graph. The solution construction process is based by a pheromone model, that is, a set of parameters associated with graph components (either nodes or edges) whose values are modified at runtime by the artificial ants. And secondly, we shall use CUDA parallel computing platform to implement the same and analyze the variations in the time required of computation. CUDA is NVIDIA’s parallel computing architecture that enables dramatic increases in computing performance by harnessing the power of the GPU (graphics processing unit). It enables a very high level of task parallelism. By doing this project, we aspire to learn the importance of using probabilistic approaches to solve complex problems and enhance the understanding of parallel programming. </a:t>
            </a:r>
            <a:endParaRPr lang="en-IN" dirty="0">
              <a:latin typeface="Bahnschrift Condensed" panose="020B0502040204020203" pitchFamily="34" charset="0"/>
              <a:cs typeface="Arial" panose="020B0604020202020204" pitchFamily="34" charset="0"/>
            </a:endParaRPr>
          </a:p>
        </p:txBody>
      </p:sp>
    </p:spTree>
    <p:extLst>
      <p:ext uri="{BB962C8B-B14F-4D97-AF65-F5344CB8AC3E}">
        <p14:creationId xmlns:p14="http://schemas.microsoft.com/office/powerpoint/2010/main" val="63428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FA4AA-E4A9-424A-826D-CF00F64F8B9B}"/>
              </a:ext>
            </a:extLst>
          </p:cNvPr>
          <p:cNvSpPr>
            <a:spLocks noGrp="1"/>
          </p:cNvSpPr>
          <p:nvPr>
            <p:ph type="title"/>
          </p:nvPr>
        </p:nvSpPr>
        <p:spPr/>
        <p:txBody>
          <a:bodyPr/>
          <a:lstStyle/>
          <a:p>
            <a:pPr algn="ctr"/>
            <a:r>
              <a:rPr lang="en-IN" dirty="0">
                <a:latin typeface="Bauhaus 93" panose="04030905020B02020C02" pitchFamily="82" charset="0"/>
              </a:rPr>
              <a:t>Travelling Salesman Problem (TSP)</a:t>
            </a:r>
          </a:p>
        </p:txBody>
      </p:sp>
      <p:sp>
        <p:nvSpPr>
          <p:cNvPr id="3" name="Content Placeholder 2">
            <a:extLst>
              <a:ext uri="{FF2B5EF4-FFF2-40B4-BE49-F238E27FC236}">
                <a16:creationId xmlns:a16="http://schemas.microsoft.com/office/drawing/2014/main" id="{1471A291-E4C3-4035-9EE6-0047B6B692A1}"/>
              </a:ext>
            </a:extLst>
          </p:cNvPr>
          <p:cNvSpPr>
            <a:spLocks noGrp="1"/>
          </p:cNvSpPr>
          <p:nvPr>
            <p:ph idx="1"/>
          </p:nvPr>
        </p:nvSpPr>
        <p:spPr/>
        <p:txBody>
          <a:bodyPr/>
          <a:lstStyle/>
          <a:p>
            <a:pPr marL="0" indent="0">
              <a:buNone/>
            </a:pPr>
            <a:r>
              <a:rPr lang="en-US" dirty="0">
                <a:latin typeface="Bahnschrift Condensed" panose="020B0502040204020203" pitchFamily="34" charset="0"/>
              </a:rPr>
              <a:t>The travelling salesman problem (TSP) asks the following question: "Given a list of cities and the distances between each pair of cities, what is the shortest possible route that visits each city and returns to the origin city?" It is an NP-hard problem in combinatorial optimization, important in operations research and theoretical computer science. </a:t>
            </a:r>
            <a:endParaRPr lang="en-IN" dirty="0">
              <a:latin typeface="Bahnschrift Condensed" panose="020B0502040204020203" pitchFamily="34" charset="0"/>
            </a:endParaRPr>
          </a:p>
        </p:txBody>
      </p:sp>
    </p:spTree>
    <p:extLst>
      <p:ext uri="{BB962C8B-B14F-4D97-AF65-F5344CB8AC3E}">
        <p14:creationId xmlns:p14="http://schemas.microsoft.com/office/powerpoint/2010/main" val="2497174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F18D0-AEE0-4EA1-BC07-89AD4818ED1B}"/>
              </a:ext>
            </a:extLst>
          </p:cNvPr>
          <p:cNvSpPr>
            <a:spLocks noGrp="1"/>
          </p:cNvSpPr>
          <p:nvPr>
            <p:ph type="title"/>
          </p:nvPr>
        </p:nvSpPr>
        <p:spPr/>
        <p:txBody>
          <a:bodyPr/>
          <a:lstStyle/>
          <a:p>
            <a:pPr algn="ctr"/>
            <a:r>
              <a:rPr lang="en-IN" dirty="0">
                <a:latin typeface="Bauhaus 93" panose="04030905020B02020C02" pitchFamily="82" charset="0"/>
              </a:rPr>
              <a:t>Ant Colony Optimisation (ACO)</a:t>
            </a:r>
          </a:p>
        </p:txBody>
      </p:sp>
      <p:sp>
        <p:nvSpPr>
          <p:cNvPr id="3" name="Content Placeholder 2">
            <a:extLst>
              <a:ext uri="{FF2B5EF4-FFF2-40B4-BE49-F238E27FC236}">
                <a16:creationId xmlns:a16="http://schemas.microsoft.com/office/drawing/2014/main" id="{5FCA5833-C348-4203-AD41-EE35F506AAE4}"/>
              </a:ext>
            </a:extLst>
          </p:cNvPr>
          <p:cNvSpPr>
            <a:spLocks noGrp="1"/>
          </p:cNvSpPr>
          <p:nvPr>
            <p:ph idx="1"/>
          </p:nvPr>
        </p:nvSpPr>
        <p:spPr/>
        <p:txBody>
          <a:bodyPr/>
          <a:lstStyle/>
          <a:p>
            <a:pPr marL="0" indent="0">
              <a:buNone/>
            </a:pPr>
            <a:r>
              <a:rPr lang="en-US" dirty="0">
                <a:latin typeface="Bahnschrift Condensed" panose="020B0502040204020203" pitchFamily="34" charset="0"/>
              </a:rPr>
              <a:t>Ant colony optimization (ACO) is a population-based metaheuristic that can be used to find approximate solutions to difficult optimization problems. In ACO, a set of software agents called artificial ants search for good solutions to a given optimization problem. To apply ACO, the optimization problem is transformed into the problem of finding the best path on a weighted graph. The artificial ants (hereafter ants) incrementally build solutions by moving on the graph. The solution construction process is stochastic and is biased by a pheromone model, that is, a set of parameters associated with graph components (either nodes or edges) whose values are modified at runtime by the ants. </a:t>
            </a:r>
            <a:endParaRPr lang="en-IN" dirty="0">
              <a:latin typeface="Bahnschrift Condensed" panose="020B0502040204020203" pitchFamily="34" charset="0"/>
            </a:endParaRPr>
          </a:p>
        </p:txBody>
      </p:sp>
    </p:spTree>
    <p:extLst>
      <p:ext uri="{BB962C8B-B14F-4D97-AF65-F5344CB8AC3E}">
        <p14:creationId xmlns:p14="http://schemas.microsoft.com/office/powerpoint/2010/main" val="406985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8999D-7A19-4604-B60C-8D1193EDC4D3}"/>
              </a:ext>
            </a:extLst>
          </p:cNvPr>
          <p:cNvSpPr>
            <a:spLocks noGrp="1"/>
          </p:cNvSpPr>
          <p:nvPr>
            <p:ph type="title"/>
          </p:nvPr>
        </p:nvSpPr>
        <p:spPr/>
        <p:txBody>
          <a:bodyPr>
            <a:normAutofit/>
          </a:bodyPr>
          <a:lstStyle/>
          <a:p>
            <a:pPr algn="ctr"/>
            <a:r>
              <a:rPr lang="en-IN" sz="3200" dirty="0">
                <a:latin typeface="Bahnschrift Condensed" panose="020B0502040204020203" pitchFamily="34" charset="0"/>
              </a:rPr>
              <a:t>Original Model</a:t>
            </a:r>
            <a:br>
              <a:rPr lang="en-IN" sz="2600" dirty="0">
                <a:latin typeface="Bahnschrift Condensed" panose="020B0502040204020203" pitchFamily="34" charset="0"/>
              </a:rPr>
            </a:br>
            <a:br>
              <a:rPr lang="en-IN" sz="2600" dirty="0">
                <a:latin typeface="Bahnschrift Condensed" panose="020B0502040204020203" pitchFamily="34" charset="0"/>
              </a:rPr>
            </a:br>
            <a:r>
              <a:rPr lang="en-IN" sz="2600" dirty="0">
                <a:latin typeface="Bahnschrift Condensed" panose="020B0502040204020203" pitchFamily="34" charset="0"/>
              </a:rPr>
              <a:t>The probability to select city j by an ant k, sitting at city </a:t>
            </a:r>
            <a:r>
              <a:rPr lang="en-IN" sz="2600" dirty="0" err="1">
                <a:latin typeface="Bahnschrift Condensed" panose="020B0502040204020203" pitchFamily="34" charset="0"/>
              </a:rPr>
              <a:t>i</a:t>
            </a:r>
            <a:r>
              <a:rPr lang="en-IN" sz="2600" dirty="0">
                <a:latin typeface="Bahnschrift Condensed" panose="020B0502040204020203" pitchFamily="34" charset="0"/>
              </a:rPr>
              <a:t> is given by: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15A431-46D2-4B64-BC64-21B59AE1B4C2}"/>
                  </a:ext>
                </a:extLst>
              </p:cNvPr>
              <p:cNvSpPr>
                <a:spLocks noGrp="1"/>
              </p:cNvSpPr>
              <p:nvPr>
                <p:ph idx="1"/>
              </p:nvPr>
            </p:nvSpPr>
            <p:spPr/>
            <p:txBody>
              <a:bodyPr>
                <a:normAutofit fontScale="92500" lnSpcReduction="10000"/>
              </a:bodyPr>
              <a:lstStyle/>
              <a:p>
                <a:pPr marL="0" indent="0">
                  <a:buNone/>
                </a:pPr>
                <a:endParaRPr lang="en-I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IN" i="1" smtClean="0">
                              <a:latin typeface="Cambria Math" panose="02040503050406030204" pitchFamily="18" charset="0"/>
                            </a:rPr>
                          </m:ctrlPr>
                        </m:sSubSupPr>
                        <m:e>
                          <m:r>
                            <a:rPr lang="en-IN" b="0" i="1" smtClean="0">
                              <a:latin typeface="Cambria Math" panose="02040503050406030204" pitchFamily="18" charset="0"/>
                            </a:rPr>
                            <m:t>𝑝</m:t>
                          </m:r>
                        </m:e>
                        <m:sub>
                          <m:r>
                            <a:rPr lang="en-IN" b="0" i="1" smtClean="0">
                              <a:latin typeface="Cambria Math" panose="02040503050406030204" pitchFamily="18" charset="0"/>
                            </a:rPr>
                            <m:t>𝑖𝑗</m:t>
                          </m:r>
                        </m:sub>
                        <m:sup>
                          <m:r>
                            <a:rPr lang="en-IN" b="0" i="1" smtClean="0">
                              <a:latin typeface="Cambria Math" panose="02040503050406030204" pitchFamily="18" charset="0"/>
                            </a:rPr>
                            <m:t>𝑘</m:t>
                          </m:r>
                        </m:sup>
                      </m:sSubSup>
                      <m:r>
                        <a:rPr lang="en-IN" b="0" i="0" smtClean="0">
                          <a:latin typeface="Cambria Math" panose="02040503050406030204" pitchFamily="18" charset="0"/>
                        </a:rPr>
                        <m:t>=</m:t>
                      </m:r>
                      <m:d>
                        <m:dPr>
                          <m:begChr m:val="{"/>
                          <m:endChr m:val=""/>
                          <m:ctrlPr>
                            <a:rPr lang="en-IN" b="0" i="1" smtClean="0">
                              <a:latin typeface="Cambria Math" panose="02040503050406030204" pitchFamily="18" charset="0"/>
                            </a:rPr>
                          </m:ctrlPr>
                        </m:dPr>
                        <m:e>
                          <m:eqArr>
                            <m:eqArrPr>
                              <m:ctrlPr>
                                <a:rPr lang="en-IN" b="0" i="1" smtClean="0">
                                  <a:latin typeface="Cambria Math" panose="02040503050406030204" pitchFamily="18" charset="0"/>
                                </a:rPr>
                              </m:ctrlPr>
                            </m:eqArrPr>
                            <m:e>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rPr>
                                            <m:t>𝑖𝑗</m:t>
                                          </m:r>
                                        </m:sub>
                                      </m:sSub>
                                      <m:r>
                                        <a:rPr lang="en-IN" b="0" i="1" smtClean="0">
                                          <a:latin typeface="Cambria Math" panose="02040503050406030204" pitchFamily="18" charset="0"/>
                                        </a:rPr>
                                        <m:t>]</m:t>
                                      </m:r>
                                    </m:e>
                                    <m:sup>
                                      <m:r>
                                        <a:rPr lang="en-IN" b="0" i="1" smtClean="0">
                                          <a:latin typeface="Cambria Math" panose="02040503050406030204" pitchFamily="18" charset="0"/>
                                          <a:ea typeface="Cambria Math" panose="02040503050406030204" pitchFamily="18" charset="0"/>
                                        </a:rPr>
                                        <m:t>𝛼</m:t>
                                      </m:r>
                                    </m:sup>
                                  </m:sSup>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𝑛</m:t>
                                          </m:r>
                                        </m:e>
                                        <m:sub>
                                          <m:r>
                                            <a:rPr lang="en-IN" b="0" i="1" smtClean="0">
                                              <a:latin typeface="Cambria Math" panose="02040503050406030204" pitchFamily="18" charset="0"/>
                                            </a:rPr>
                                            <m:t>𝑖𝑗</m:t>
                                          </m:r>
                                        </m:sub>
                                      </m:sSub>
                                      <m:r>
                                        <a:rPr lang="en-IN" b="0" i="1" smtClean="0">
                                          <a:latin typeface="Cambria Math" panose="02040503050406030204" pitchFamily="18" charset="0"/>
                                        </a:rPr>
                                        <m:t>]</m:t>
                                      </m:r>
                                    </m:e>
                                    <m:sup>
                                      <m:r>
                                        <a:rPr lang="en-IN" b="0" i="1" smtClean="0">
                                          <a:latin typeface="Cambria Math" panose="02040503050406030204" pitchFamily="18" charset="0"/>
                                          <a:ea typeface="Cambria Math" panose="02040503050406030204" pitchFamily="18" charset="0"/>
                                        </a:rPr>
                                        <m:t>𝛽</m:t>
                                      </m:r>
                                    </m:sup>
                                  </m:sSup>
                                </m:num>
                                <m:den>
                                  <m:nary>
                                    <m:naryPr>
                                      <m:chr m:val="∑"/>
                                      <m:limLoc m:val="subSup"/>
                                      <m:supHide m:val="on"/>
                                      <m:ctrlPr>
                                        <a:rPr lang="en-IN" b="0" i="1" smtClean="0">
                                          <a:latin typeface="Cambria Math" panose="02040503050406030204" pitchFamily="18" charset="0"/>
                                        </a:rPr>
                                      </m:ctrlPr>
                                    </m:naryPr>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r>
                                            <a:rPr lang="en-IN" b="0" i="1" smtClean="0">
                                              <a:latin typeface="Cambria Math" panose="02040503050406030204" pitchFamily="18" charset="0"/>
                                              <a:ea typeface="Cambria Math" panose="02040503050406030204" pitchFamily="18" charset="0"/>
                                            </a:rPr>
                                            <m:t>𝜖</m:t>
                                          </m:r>
                                          <m:r>
                                            <a:rPr lang="en-IN" b="0" i="1" smtClean="0">
                                              <a:latin typeface="Cambria Math" panose="02040503050406030204" pitchFamily="18" charset="0"/>
                                              <a:ea typeface="Cambria Math" panose="02040503050406030204" pitchFamily="18" charset="0"/>
                                            </a:rPr>
                                            <m:t>𝑎𝑙𝑙𝑜𝑤𝑒𝑑</m:t>
                                          </m:r>
                                        </m:e>
                                        <m:sub>
                                          <m:r>
                                            <a:rPr lang="en-IN" b="0" i="1" smtClean="0">
                                              <a:latin typeface="Cambria Math" panose="02040503050406030204" pitchFamily="18" charset="0"/>
                                            </a:rPr>
                                            <m:t>𝑘</m:t>
                                          </m:r>
                                        </m:sub>
                                      </m:sSub>
                                    </m:sub>
                                    <m:sup/>
                                    <m:e>
                                      <m:sSup>
                                        <m:sSupPr>
                                          <m:ctrlPr>
                                            <a:rPr lang="en-IN" b="0" i="1" smtClean="0">
                                              <a:latin typeface="Cambria Math" panose="02040503050406030204" pitchFamily="18" charset="0"/>
                                            </a:rPr>
                                          </m:ctrlPr>
                                        </m:sSupPr>
                                        <m:e>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rPr>
                                                <m:t>𝑖𝑠</m:t>
                                              </m:r>
                                            </m:sub>
                                          </m:sSub>
                                          <m:r>
                                            <a:rPr lang="en-IN" b="0" i="1" smtClean="0">
                                              <a:latin typeface="Cambria Math" panose="02040503050406030204" pitchFamily="18" charset="0"/>
                                            </a:rPr>
                                            <m:t>]</m:t>
                                          </m:r>
                                        </m:e>
                                        <m:sup>
                                          <m:r>
                                            <a:rPr lang="en-IN" b="0" i="1" smtClean="0">
                                              <a:latin typeface="Cambria Math" panose="02040503050406030204" pitchFamily="18" charset="0"/>
                                              <a:ea typeface="Cambria Math" panose="02040503050406030204" pitchFamily="18" charset="0"/>
                                            </a:rPr>
                                            <m:t>𝛼</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𝑛</m:t>
                                              </m:r>
                                            </m:e>
                                            <m:sub>
                                              <m:r>
                                                <a:rPr lang="en-IN" b="0" i="1" smtClean="0">
                                                  <a:latin typeface="Cambria Math" panose="02040503050406030204" pitchFamily="18" charset="0"/>
                                                </a:rPr>
                                                <m:t>𝑖𝑠</m:t>
                                              </m:r>
                                            </m:sub>
                                          </m:sSub>
                                          <m:r>
                                            <a:rPr lang="en-IN" b="0" i="1" smtClean="0">
                                              <a:latin typeface="Cambria Math" panose="02040503050406030204" pitchFamily="18" charset="0"/>
                                            </a:rPr>
                                            <m:t>]</m:t>
                                          </m:r>
                                        </m:e>
                                        <m:sup>
                                          <m:r>
                                            <a:rPr lang="en-IN" b="0" i="1" smtClean="0">
                                              <a:latin typeface="Cambria Math" panose="02040503050406030204" pitchFamily="18" charset="0"/>
                                              <a:ea typeface="Cambria Math" panose="02040503050406030204" pitchFamily="18" charset="0"/>
                                            </a:rPr>
                                            <m:t>𝛽</m:t>
                                          </m:r>
                                        </m:sup>
                                      </m:sSup>
                                    </m:e>
                                  </m:nary>
                                </m:den>
                              </m:f>
                              <m:r>
                                <a:rPr lang="en-IN" b="0" i="1" smtClean="0">
                                  <a:latin typeface="Cambria Math" panose="02040503050406030204" pitchFamily="18" charset="0"/>
                                </a:rPr>
                                <m:t>                 </m:t>
                              </m:r>
                              <m:r>
                                <a:rPr lang="en-IN" b="0" i="1" smtClean="0">
                                  <a:latin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𝜖</m:t>
                              </m:r>
                              <m:r>
                                <a:rPr lang="en-IN" b="0" i="1" smtClean="0">
                                  <a:latin typeface="Cambria Math" panose="02040503050406030204" pitchFamily="18" charset="0"/>
                                  <a:ea typeface="Cambria Math" panose="02040503050406030204" pitchFamily="18" charset="0"/>
                                </a:rPr>
                                <m:t>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𝑎𝑙𝑙𝑜𝑤𝑒𝑑</m:t>
                                  </m:r>
                                </m:e>
                                <m:sub>
                                  <m:r>
                                    <a:rPr lang="en-IN" b="0" i="1" smtClean="0">
                                      <a:latin typeface="Cambria Math" panose="02040503050406030204" pitchFamily="18" charset="0"/>
                                      <a:ea typeface="Cambria Math" panose="02040503050406030204" pitchFamily="18" charset="0"/>
                                    </a:rPr>
                                    <m:t>𝑘</m:t>
                                  </m:r>
                                </m:sub>
                              </m:sSub>
                            </m:e>
                            <m:e>
                              <m:r>
                                <a:rPr lang="en-IN" b="0" i="1" smtClean="0">
                                  <a:latin typeface="Cambria Math" panose="02040503050406030204" pitchFamily="18" charset="0"/>
                                </a:rPr>
                                <m:t>0                                                         </m:t>
                              </m:r>
                              <m:r>
                                <a:rPr lang="en-IN" b="0" i="1" smtClean="0">
                                  <a:latin typeface="Cambria Math" panose="02040503050406030204" pitchFamily="18" charset="0"/>
                                </a:rPr>
                                <m:t>𝑂𝑡h𝑒𝑟𝑤𝑖𝑠𝑒</m:t>
                              </m:r>
                            </m:e>
                          </m:eqArr>
                        </m:e>
                      </m:d>
                    </m:oMath>
                  </m:oMathPara>
                </a14:m>
                <a:endParaRPr lang="en-IN" dirty="0">
                  <a:latin typeface="Bahnschrift Condensed" panose="020B0502040204020203" pitchFamily="34" charset="0"/>
                </a:endParaRPr>
              </a:p>
              <a:p>
                <a:r>
                  <a:rPr lang="en-IN" dirty="0">
                    <a:latin typeface="Bahnschrift Condensed" panose="020B0502040204020203" pitchFamily="34" charset="0"/>
                  </a:rPr>
                  <a:t>Where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rPr>
                          <m:t>𝑖𝑗</m:t>
                        </m:r>
                      </m:sub>
                    </m:sSub>
                    <m:r>
                      <a:rPr lang="en-IN" b="0" i="1" smtClean="0">
                        <a:latin typeface="Cambria Math" panose="02040503050406030204" pitchFamily="18" charset="0"/>
                      </a:rPr>
                      <m:t> </m:t>
                    </m:r>
                  </m:oMath>
                </a14:m>
                <a:r>
                  <a:rPr lang="en-IN" dirty="0">
                    <a:latin typeface="Bahnschrift Condensed" panose="020B0502040204020203" pitchFamily="34" charset="0"/>
                  </a:rPr>
                  <a:t>is the intensity of pheromone trail between cities </a:t>
                </a:r>
                <a:r>
                  <a:rPr lang="en-IN" dirty="0" err="1">
                    <a:latin typeface="Bahnschrift Condensed" panose="020B0502040204020203" pitchFamily="34" charset="0"/>
                  </a:rPr>
                  <a:t>i</a:t>
                </a:r>
                <a:r>
                  <a:rPr lang="en-IN" dirty="0">
                    <a:latin typeface="Bahnschrift Condensed" panose="020B0502040204020203" pitchFamily="34" charset="0"/>
                  </a:rPr>
                  <a:t> and j</a:t>
                </a:r>
              </a:p>
              <a:p>
                <a:r>
                  <a:rPr lang="en-IN" dirty="0">
                    <a:latin typeface="Bahnschrift Condensed" panose="020B0502040204020203" pitchFamily="34" charset="0"/>
                  </a:rPr>
                  <a:t> the </a:t>
                </a:r>
                <a14:m>
                  <m:oMath xmlns:m="http://schemas.openxmlformats.org/officeDocument/2006/math">
                    <m:r>
                      <a:rPr lang="en-IN" b="0" i="1" smtClean="0">
                        <a:latin typeface="Cambria Math" panose="02040503050406030204" pitchFamily="18" charset="0"/>
                        <a:ea typeface="Cambria Math" panose="02040503050406030204" pitchFamily="18" charset="0"/>
                      </a:rPr>
                      <m:t>𝛼</m:t>
                    </m:r>
                    <m:r>
                      <a:rPr lang="en-IN" b="0" i="1" smtClean="0">
                        <a:latin typeface="Cambria Math" panose="02040503050406030204" pitchFamily="18" charset="0"/>
                        <a:ea typeface="Cambria Math" panose="02040503050406030204" pitchFamily="18" charset="0"/>
                      </a:rPr>
                      <m:t> </m:t>
                    </m:r>
                  </m:oMath>
                </a14:m>
                <a:r>
                  <a:rPr lang="en-IN" dirty="0">
                    <a:latin typeface="Bahnschrift Condensed" panose="020B0502040204020203" pitchFamily="34" charset="0"/>
                  </a:rPr>
                  <a:t>parameter to regulate the influence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rPr>
                          <m:t>𝑖𝑗</m:t>
                        </m:r>
                      </m:sub>
                    </m:sSub>
                    <m:r>
                      <a:rPr lang="en-IN" b="0" i="1" smtClean="0">
                        <a:latin typeface="Cambria Math" panose="02040503050406030204" pitchFamily="18" charset="0"/>
                      </a:rPr>
                      <m:t> </m:t>
                    </m:r>
                  </m:oMath>
                </a14:m>
                <a:endParaRPr lang="en-IN" dirty="0">
                  <a:latin typeface="Bahnschrift Condensed" panose="020B0502040204020203" pitchFamily="34" charset="0"/>
                </a:endParaRP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𝑖𝑗</m:t>
                        </m:r>
                      </m:sub>
                    </m:sSub>
                    <m:r>
                      <a:rPr lang="en-IN" b="0" i="1" smtClean="0">
                        <a:latin typeface="Cambria Math" panose="02040503050406030204" pitchFamily="18" charset="0"/>
                      </a:rPr>
                      <m:t> </m:t>
                    </m:r>
                  </m:oMath>
                </a14:m>
                <a:r>
                  <a:rPr lang="en-IN" dirty="0">
                    <a:latin typeface="Bahnschrift Condensed" panose="020B0502040204020203" pitchFamily="34" charset="0"/>
                  </a:rPr>
                  <a:t>the visibility of city j from city </a:t>
                </a:r>
                <a:r>
                  <a:rPr lang="en-IN" dirty="0" err="1">
                    <a:latin typeface="Bahnschrift Condensed" panose="020B0502040204020203" pitchFamily="34" charset="0"/>
                  </a:rPr>
                  <a:t>i</a:t>
                </a:r>
                <a:r>
                  <a:rPr lang="en-IN" dirty="0">
                    <a:latin typeface="Bahnschrift Condensed" panose="020B0502040204020203" pitchFamily="34" charset="0"/>
                  </a:rPr>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sSub>
                          <m:sSubPr>
                            <m:ctrlPr>
                              <a:rPr lang="en-IN" i="1" smtClean="0">
                                <a:latin typeface="Cambria Math" panose="02040503050406030204" pitchFamily="18" charset="0"/>
                              </a:rPr>
                            </m:ctrlPr>
                          </m:sSubPr>
                          <m:e>
                            <m:r>
                              <a:rPr lang="en-IN" b="0" i="1" smtClean="0">
                                <a:latin typeface="Cambria Math" panose="02040503050406030204" pitchFamily="18" charset="0"/>
                              </a:rPr>
                              <m:t>𝑑</m:t>
                            </m:r>
                          </m:e>
                          <m:sub>
                            <m:r>
                              <a:rPr lang="en-IN" b="0" i="1" smtClean="0">
                                <a:latin typeface="Cambria Math" panose="02040503050406030204" pitchFamily="18" charset="0"/>
                              </a:rPr>
                              <m:t>𝑖𝑗</m:t>
                            </m:r>
                          </m:sub>
                        </m:sSub>
                      </m:den>
                    </m:f>
                  </m:oMath>
                </a14:m>
                <a:r>
                  <a:rPr lang="en-IN" dirty="0">
                    <a:latin typeface="Bahnschrift Condensed" panose="020B0502040204020203" pitchFamily="34" charset="0"/>
                  </a:rPr>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𝑑</m:t>
                        </m:r>
                      </m:e>
                      <m:sub>
                        <m:r>
                          <a:rPr lang="en-IN" b="0" i="1" smtClean="0">
                            <a:latin typeface="Cambria Math" panose="02040503050406030204" pitchFamily="18" charset="0"/>
                          </a:rPr>
                          <m:t>𝑖𝑗</m:t>
                        </m:r>
                      </m:sub>
                    </m:sSub>
                  </m:oMath>
                </a14:m>
                <a:r>
                  <a:rPr lang="en-IN" dirty="0">
                    <a:latin typeface="Bahnschrift Condensed" panose="020B0502040204020203" pitchFamily="34" charset="0"/>
                  </a:rPr>
                  <a:t> is the distance between city </a:t>
                </a:r>
                <a:r>
                  <a:rPr lang="en-IN" dirty="0" err="1">
                    <a:latin typeface="Bahnschrift Condensed" panose="020B0502040204020203" pitchFamily="34" charset="0"/>
                  </a:rPr>
                  <a:t>i</a:t>
                </a:r>
                <a:r>
                  <a:rPr lang="en-IN" dirty="0">
                    <a:latin typeface="Bahnschrift Condensed" panose="020B0502040204020203" pitchFamily="34" charset="0"/>
                  </a:rPr>
                  <a:t> and j)</a:t>
                </a:r>
              </a:p>
              <a:p>
                <a:r>
                  <a:rPr lang="en-IN" dirty="0">
                    <a:latin typeface="Bahnschrift Condensed" panose="020B0502040204020203" pitchFamily="34" charset="0"/>
                  </a:rPr>
                  <a:t> </a:t>
                </a:r>
                <a14:m>
                  <m:oMath xmlns:m="http://schemas.openxmlformats.org/officeDocument/2006/math">
                    <m:r>
                      <a:rPr lang="en-IN" b="0" i="1" smtClean="0">
                        <a:latin typeface="Cambria Math" panose="02040503050406030204" pitchFamily="18" charset="0"/>
                        <a:ea typeface="Cambria Math" panose="02040503050406030204" pitchFamily="18" charset="0"/>
                      </a:rPr>
                      <m:t>𝛽</m:t>
                    </m:r>
                    <m:r>
                      <a:rPr lang="en-IN" b="0" i="1" smtClean="0">
                        <a:latin typeface="Cambria Math" panose="02040503050406030204" pitchFamily="18" charset="0"/>
                        <a:ea typeface="Cambria Math" panose="02040503050406030204" pitchFamily="18" charset="0"/>
                      </a:rPr>
                      <m:t> </m:t>
                    </m:r>
                  </m:oMath>
                </a14:m>
                <a:r>
                  <a:rPr lang="en-IN" dirty="0">
                    <a:latin typeface="Bahnschrift Condensed" panose="020B0502040204020203" pitchFamily="34" charset="0"/>
                  </a:rPr>
                  <a:t>the parameter to regulate the influence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𝑖𝑗</m:t>
                        </m:r>
                      </m:sub>
                    </m:sSub>
                    <m:r>
                      <a:rPr lang="en-IN" b="0" i="1" smtClean="0">
                        <a:latin typeface="Cambria Math" panose="02040503050406030204" pitchFamily="18" charset="0"/>
                      </a:rPr>
                      <m:t> </m:t>
                    </m:r>
                  </m:oMath>
                </a14:m>
                <a:endParaRPr lang="en-IN" dirty="0">
                  <a:latin typeface="Bahnschrift Condensed" panose="020B0502040204020203" pitchFamily="34" charset="0"/>
                </a:endParaRP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𝑙𝑙𝑜𝑤𝑒𝑑</m:t>
                        </m:r>
                      </m:e>
                      <m:sub>
                        <m:r>
                          <a:rPr lang="en-IN" b="0" i="1" smtClean="0">
                            <a:latin typeface="Cambria Math" panose="02040503050406030204" pitchFamily="18" charset="0"/>
                          </a:rPr>
                          <m:t>𝑘</m:t>
                        </m:r>
                      </m:sub>
                    </m:sSub>
                    <m:r>
                      <a:rPr lang="en-IN" b="0" i="1" smtClean="0">
                        <a:latin typeface="Cambria Math" panose="02040503050406030204" pitchFamily="18" charset="0"/>
                      </a:rPr>
                      <m:t> </m:t>
                    </m:r>
                  </m:oMath>
                </a14:m>
                <a:r>
                  <a:rPr lang="en-IN" dirty="0">
                    <a:latin typeface="Bahnschrift Condensed" panose="020B0502040204020203" pitchFamily="34" charset="0"/>
                  </a:rPr>
                  <a:t>the set of cities that have not been visited by k yet</a:t>
                </a:r>
              </a:p>
            </p:txBody>
          </p:sp>
        </mc:Choice>
        <mc:Fallback xmlns="">
          <p:sp>
            <p:nvSpPr>
              <p:cNvPr id="3" name="Content Placeholder 2">
                <a:extLst>
                  <a:ext uri="{FF2B5EF4-FFF2-40B4-BE49-F238E27FC236}">
                    <a16:creationId xmlns:a16="http://schemas.microsoft.com/office/drawing/2014/main" id="{5F15A431-46D2-4B64-BC64-21B59AE1B4C2}"/>
                  </a:ext>
                </a:extLst>
              </p:cNvPr>
              <p:cNvSpPr>
                <a:spLocks noGrp="1" noRot="1" noChangeAspect="1" noMove="1" noResize="1" noEditPoints="1" noAdjustHandles="1" noChangeArrowheads="1" noChangeShapeType="1" noTextEdit="1"/>
              </p:cNvSpPr>
              <p:nvPr>
                <p:ph idx="1"/>
              </p:nvPr>
            </p:nvSpPr>
            <p:spPr>
              <a:blipFill>
                <a:blip r:embed="rId4"/>
                <a:stretch>
                  <a:fillRect l="-928" b="-700"/>
                </a:stretch>
              </a:blipFill>
            </p:spPr>
            <p:txBody>
              <a:bodyPr/>
              <a:lstStyle/>
              <a:p>
                <a:r>
                  <a:rPr lang="en-IN">
                    <a:noFill/>
                  </a:rPr>
                  <a:t> </a:t>
                </a:r>
              </a:p>
            </p:txBody>
          </p:sp>
        </mc:Fallback>
      </mc:AlternateContent>
    </p:spTree>
    <p:extLst>
      <p:ext uri="{BB962C8B-B14F-4D97-AF65-F5344CB8AC3E}">
        <p14:creationId xmlns:p14="http://schemas.microsoft.com/office/powerpoint/2010/main" val="1753880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28FC1-CB63-48C3-B5CC-11BB9579D348}"/>
                  </a:ext>
                </a:extLst>
              </p:cNvPr>
              <p:cNvSpPr>
                <a:spLocks noGrp="1"/>
              </p:cNvSpPr>
              <p:nvPr>
                <p:ph idx="1"/>
              </p:nvPr>
            </p:nvSpPr>
            <p:spPr>
              <a:xfrm>
                <a:off x="838200" y="232494"/>
                <a:ext cx="10515600" cy="6625505"/>
              </a:xfrm>
            </p:spPr>
            <p:txBody>
              <a:bodyPr>
                <a:normAutofit fontScale="85000" lnSpcReduction="20000"/>
              </a:bodyPr>
              <a:lstStyle/>
              <a:p>
                <a:r>
                  <a:rPr lang="en-IN" dirty="0">
                    <a:latin typeface="Bahnschrift Condensed" panose="020B0502040204020203" pitchFamily="34" charset="0"/>
                  </a:rPr>
                  <a:t>After each ant completes n iteration, the complete tour is obtained</a:t>
                </a:r>
              </a:p>
              <a:p>
                <a:r>
                  <a:rPr lang="en-IN" dirty="0">
                    <a:latin typeface="Bahnschrift Condensed" panose="020B0502040204020203" pitchFamily="34" charset="0"/>
                  </a:rPr>
                  <a:t>The pheromones are updated in such a way that shorter path gets more pheromone than longer path</a:t>
                </a:r>
              </a:p>
              <a:p>
                <a:r>
                  <a:rPr lang="en-IN" dirty="0">
                    <a:latin typeface="Bahnschrift Condensed" panose="020B0502040204020203" pitchFamily="34" charset="0"/>
                  </a:rPr>
                  <a:t>The pheromone update formula is given by</a:t>
                </a:r>
                <a:br>
                  <a:rPr lang="en-IN" dirty="0">
                    <a:latin typeface="Bahnschrift Condensed" panose="020B0502040204020203" pitchFamily="34" charset="0"/>
                  </a:rPr>
                </a:br>
                <a:br>
                  <a:rPr lang="en-IN" dirty="0">
                    <a:latin typeface="Bahnschrift Condensed" panose="020B0502040204020203" pitchFamily="34" charset="0"/>
                  </a:rPr>
                </a:br>
                <a14:m>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rPr>
                          <m:t>𝑖𝑗</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𝑡</m:t>
                        </m:r>
                        <m:r>
                          <a:rPr lang="en-IN" b="0" i="1" smtClean="0">
                            <a:latin typeface="Cambria Math" panose="02040503050406030204" pitchFamily="18" charset="0"/>
                          </a:rPr>
                          <m:t>+1</m:t>
                        </m:r>
                      </m:e>
                    </m:d>
                    <m:r>
                      <a:rPr lang="en-IN" b="0" i="1" smtClean="0">
                        <a:latin typeface="Cambria Math" panose="02040503050406030204" pitchFamily="18" charset="0"/>
                      </a:rPr>
                      <m:t>=</m:t>
                    </m:r>
                    <m:r>
                      <a:rPr lang="en-IN" b="0" i="1" smtClean="0">
                        <a:latin typeface="Cambria Math" panose="02040503050406030204" pitchFamily="18" charset="0"/>
                      </a:rPr>
                      <m:t>𝑝</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rPr>
                          <m:t>𝑖𝑗</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ea typeface="Cambria Math" panose="02040503050406030204" pitchFamily="18" charset="0"/>
                          </a:rPr>
                          <m:t>𝑖𝑗</m:t>
                        </m:r>
                      </m:sub>
                    </m:sSub>
                  </m:oMath>
                </a14:m>
                <a:endParaRPr lang="en-IN" dirty="0">
                  <a:latin typeface="Bahnschrift Condensed" panose="020B0502040204020203" pitchFamily="34" charset="0"/>
                </a:endParaRPr>
              </a:p>
              <a:p>
                <a:pPr marL="0" indent="0">
                  <a:buNone/>
                </a:pPr>
                <a:br>
                  <a:rPr lang="en-IN" dirty="0">
                    <a:latin typeface="Bahnschrift Condensed" panose="020B0502040204020203" pitchFamily="34" charset="0"/>
                  </a:rPr>
                </a:b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sSub>
                        <m:sSubPr>
                          <m:ctrlPr>
                            <a:rPr lang="en-IN" i="1" smtClean="0">
                              <a:latin typeface="Cambria Math" panose="02040503050406030204" pitchFamily="18" charset="0"/>
                              <a:ea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ea typeface="Cambria Math" panose="02040503050406030204" pitchFamily="18" charset="0"/>
                            </a:rPr>
                            <m:t>𝑖𝑗</m:t>
                          </m:r>
                        </m:sub>
                      </m:sSub>
                      <m:r>
                        <a:rPr lang="en-IN" b="0" i="1" smtClean="0">
                          <a:latin typeface="Cambria Math" panose="02040503050406030204" pitchFamily="18" charset="0"/>
                          <a:ea typeface="Cambria Math" panose="02040503050406030204" pitchFamily="18" charset="0"/>
                        </a:rPr>
                        <m:t>=</m:t>
                      </m:r>
                      <m:nary>
                        <m:naryPr>
                          <m:chr m:val="∑"/>
                          <m:ctrlPr>
                            <a:rPr lang="en-IN" b="0" i="1" smtClean="0">
                              <a:latin typeface="Cambria Math" panose="02040503050406030204" pitchFamily="18" charset="0"/>
                              <a:ea typeface="Cambria Math" panose="02040503050406030204" pitchFamily="18" charset="0"/>
                            </a:rPr>
                          </m:ctrlPr>
                        </m:naryPr>
                        <m:sub>
                          <m:r>
                            <m:rPr>
                              <m:brk m:alnAt="23"/>
                            </m:rPr>
                            <a:rPr lang="en-IN" b="0" i="1" smtClean="0">
                              <a:latin typeface="Cambria Math" panose="02040503050406030204" pitchFamily="18" charset="0"/>
                              <a:ea typeface="Cambria Math" panose="02040503050406030204" pitchFamily="18" charset="0"/>
                            </a:rPr>
                            <m:t>𝑘</m:t>
                          </m:r>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𝑙</m:t>
                          </m:r>
                        </m:sup>
                        <m:e>
                          <m:r>
                            <a:rPr lang="en-IN" b="0" i="1" smtClean="0">
                              <a:latin typeface="Cambria Math" panose="02040503050406030204" pitchFamily="18" charset="0"/>
                              <a:ea typeface="Cambria Math" panose="02040503050406030204" pitchFamily="18" charset="0"/>
                            </a:rPr>
                            <m:t>∆</m:t>
                          </m:r>
                          <m:sSubSup>
                            <m:sSubSupPr>
                              <m:ctrlPr>
                                <a:rPr lang="en-IN"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ea typeface="Cambria Math" panose="02040503050406030204" pitchFamily="18" charset="0"/>
                                </a:rPr>
                                <m:t>𝑖𝑗</m:t>
                              </m:r>
                            </m:sub>
                            <m:sup>
                              <m:r>
                                <a:rPr lang="en-IN" b="0" i="1" smtClean="0">
                                  <a:latin typeface="Cambria Math" panose="02040503050406030204" pitchFamily="18" charset="0"/>
                                  <a:ea typeface="Cambria Math" panose="02040503050406030204" pitchFamily="18" charset="0"/>
                                </a:rPr>
                                <m:t>𝑘</m:t>
                              </m:r>
                            </m:sup>
                          </m:sSubSup>
                        </m:e>
                      </m:nary>
                    </m:oMath>
                  </m:oMathPara>
                </a14:m>
                <a:endParaRPr lang="en-IN" b="0" dirty="0">
                  <a:latin typeface="Bahnschrift Condensed" panose="020B0502040204020203" pitchFamily="34" charset="0"/>
                  <a:ea typeface="Cambria Math" panose="02040503050406030204" pitchFamily="18" charset="0"/>
                </a:endParaRPr>
              </a:p>
              <a:p>
                <a:pPr marL="0" indent="0">
                  <a:buNone/>
                </a:pPr>
                <a:br>
                  <a:rPr lang="en-IN" b="0" dirty="0">
                    <a:latin typeface="Bahnschrift Condensed" panose="020B0502040204020203" pitchFamily="34" charset="0"/>
                    <a:ea typeface="Cambria Math" panose="02040503050406030204" pitchFamily="18" charset="0"/>
                  </a:rPr>
                </a:b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m:t>
                      </m:r>
                      <m:sSubSup>
                        <m:sSubSupPr>
                          <m:ctrlPr>
                            <a:rPr lang="en-IN"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ea typeface="Cambria Math" panose="02040503050406030204" pitchFamily="18" charset="0"/>
                            </a:rPr>
                            <m:t>𝑖𝑗</m:t>
                          </m:r>
                        </m:sub>
                        <m:sup>
                          <m:r>
                            <a:rPr lang="en-IN" b="0" i="1" smtClean="0">
                              <a:latin typeface="Cambria Math" panose="02040503050406030204" pitchFamily="18" charset="0"/>
                              <a:ea typeface="Cambria Math" panose="02040503050406030204" pitchFamily="18" charset="0"/>
                            </a:rPr>
                            <m:t>𝑘</m:t>
                          </m:r>
                        </m:sup>
                      </m:sSubSup>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eqArr>
                            <m:eqArrPr>
                              <m:ctrlPr>
                                <a:rPr lang="en-IN" b="0" i="1" smtClean="0">
                                  <a:latin typeface="Cambria Math" panose="02040503050406030204" pitchFamily="18" charset="0"/>
                                  <a:ea typeface="Cambria Math" panose="02040503050406030204" pitchFamily="18" charset="0"/>
                                </a:rPr>
                              </m:ctrlPr>
                            </m:eqArrPr>
                            <m:e>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𝑄</m:t>
                                  </m:r>
                                </m:num>
                                <m:den>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𝐿</m:t>
                                      </m:r>
                                    </m:e>
                                    <m:sub>
                                      <m:r>
                                        <a:rPr lang="en-IN" b="0" i="1" smtClean="0">
                                          <a:latin typeface="Cambria Math" panose="02040503050406030204" pitchFamily="18" charset="0"/>
                                          <a:ea typeface="Cambria Math" panose="02040503050406030204" pitchFamily="18" charset="0"/>
                                        </a:rPr>
                                        <m:t>𝑘</m:t>
                                      </m:r>
                                    </m:sub>
                                  </m:sSub>
                                </m:den>
                              </m:f>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𝑖𝑓</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𝑎𝑛𝑡</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𝑘</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𝑡𝑟𝑎𝑣𝑒𝑙𝑠</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𝑜𝑛</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𝑒𝑑𝑔𝑒</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𝑖</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0                  </m:t>
                              </m:r>
                              <m:r>
                                <a:rPr lang="en-IN" b="0" i="1" smtClean="0">
                                  <a:latin typeface="Cambria Math" panose="02040503050406030204" pitchFamily="18" charset="0"/>
                                  <a:ea typeface="Cambria Math" panose="02040503050406030204" pitchFamily="18" charset="0"/>
                                </a:rPr>
                                <m:t>𝑜𝑡h𝑒𝑟𝑤𝑖𝑠𝑒</m:t>
                              </m:r>
                              <m:r>
                                <a:rPr lang="en-IN" b="0" i="1" smtClean="0">
                                  <a:latin typeface="Cambria Math" panose="02040503050406030204" pitchFamily="18" charset="0"/>
                                  <a:ea typeface="Cambria Math" panose="02040503050406030204" pitchFamily="18" charset="0"/>
                                </a:rPr>
                                <m:t>                                       </m:t>
                              </m:r>
                            </m:e>
                          </m:eqArr>
                        </m:e>
                      </m:d>
                    </m:oMath>
                  </m:oMathPara>
                </a14:m>
                <a:endParaRPr lang="en-IN" b="0" dirty="0">
                  <a:latin typeface="Bahnschrift Condensed" panose="020B0502040204020203" pitchFamily="34" charset="0"/>
                  <a:ea typeface="Cambria Math" panose="02040503050406030204" pitchFamily="18" charset="0"/>
                </a:endParaRPr>
              </a:p>
              <a:p>
                <a:r>
                  <a:rPr lang="en-IN" b="0" dirty="0">
                    <a:latin typeface="Bahnschrift Condensed" panose="020B0502040204020203" pitchFamily="34" charset="0"/>
                    <a:ea typeface="Cambria Math" panose="02040503050406030204" pitchFamily="18" charset="0"/>
                  </a:rPr>
                  <a:t>Where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𝐿</m:t>
                        </m:r>
                      </m:e>
                      <m:sub>
                        <m:r>
                          <a:rPr lang="en-IN" b="0" i="1" smtClean="0">
                            <a:latin typeface="Cambria Math" panose="02040503050406030204" pitchFamily="18" charset="0"/>
                            <a:ea typeface="Cambria Math" panose="02040503050406030204" pitchFamily="18" charset="0"/>
                          </a:rPr>
                          <m:t>𝑘</m:t>
                        </m:r>
                      </m:sub>
                    </m:sSub>
                  </m:oMath>
                </a14:m>
                <a:r>
                  <a:rPr lang="en-IN" b="0" dirty="0">
                    <a:latin typeface="Bahnschrift Condensed" panose="020B0502040204020203" pitchFamily="34" charset="0"/>
                    <a:ea typeface="Cambria Math" panose="02040503050406030204" pitchFamily="18" charset="0"/>
                  </a:rPr>
                  <a:t> the length of its tour</a:t>
                </a:r>
              </a:p>
              <a:p>
                <a:r>
                  <a:rPr lang="en-IN" dirty="0">
                    <a:latin typeface="Bahnschrift Condensed" panose="020B0502040204020203" pitchFamily="34" charset="0"/>
                    <a:ea typeface="Cambria Math" panose="02040503050406030204" pitchFamily="18" charset="0"/>
                  </a:rPr>
                  <a:t>T is the iteration counter</a:t>
                </a:r>
              </a:p>
              <a:p>
                <a:r>
                  <a:rPr lang="en-IN" b="0" dirty="0">
                    <a:latin typeface="Bahnschrift Condensed" panose="020B0502040204020203" pitchFamily="34" charset="0"/>
                    <a:ea typeface="Cambria Math" panose="02040503050406030204" pitchFamily="18" charset="0"/>
                  </a:rPr>
                  <a:t> </a:t>
                </a:r>
                <a14:m>
                  <m:oMath xmlns:m="http://schemas.openxmlformats.org/officeDocument/2006/math">
                    <m:r>
                      <a:rPr lang="en-IN" b="0" i="1" smtClean="0">
                        <a:latin typeface="Cambria Math" panose="02040503050406030204" pitchFamily="18" charset="0"/>
                        <a:ea typeface="Cambria Math" panose="02040503050406030204" pitchFamily="18" charset="0"/>
                      </a:rPr>
                      <m:t>𝑝</m:t>
                    </m:r>
                    <m:r>
                      <a:rPr lang="en-IN" b="0" i="1" smtClean="0">
                        <a:latin typeface="Cambria Math" panose="02040503050406030204" pitchFamily="18" charset="0"/>
                        <a:ea typeface="Cambria Math" panose="02040503050406030204" pitchFamily="18" charset="0"/>
                      </a:rPr>
                      <m:t>∈[0,1]</m:t>
                    </m:r>
                  </m:oMath>
                </a14:m>
                <a:r>
                  <a:rPr lang="en-IN" b="0" dirty="0">
                    <a:latin typeface="Bahnschrift Condensed" panose="020B0502040204020203" pitchFamily="34" charset="0"/>
                    <a:ea typeface="Cambria Math" panose="02040503050406030204" pitchFamily="18" charset="0"/>
                  </a:rPr>
                  <a:t> is the evaporation factor</a:t>
                </a:r>
                <a:br>
                  <a:rPr lang="en-IN" dirty="0">
                    <a:latin typeface="Bahnschrift Condensed" panose="020B0502040204020203" pitchFamily="34" charset="0"/>
                    <a:ea typeface="Cambria Math" panose="02040503050406030204" pitchFamily="18" charset="0"/>
                  </a:rPr>
                </a:br>
                <a:r>
                  <a:rPr lang="en-IN" dirty="0">
                    <a:latin typeface="Bahnschrift Condensed" panose="020B0502040204020203" pitchFamily="34" charset="0"/>
                    <a:ea typeface="Cambria Math" panose="02040503050406030204" pitchFamily="18" charset="0"/>
                  </a:rPr>
                  <a:t>                      it regulated the reduction the pheromone.</a:t>
                </a:r>
              </a:p>
              <a:p>
                <a14:m>
                  <m:oMath xmlns:m="http://schemas.openxmlformats.org/officeDocument/2006/math">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ea typeface="Cambria Math" panose="02040503050406030204" pitchFamily="18" charset="0"/>
                          </a:rPr>
                          <m:t>𝑖𝑗</m:t>
                        </m:r>
                      </m:sub>
                    </m:sSub>
                  </m:oMath>
                </a14:m>
                <a:r>
                  <a:rPr lang="en-IN" b="0" dirty="0">
                    <a:latin typeface="Bahnschrift Condensed" panose="020B0502040204020203" pitchFamily="34" charset="0"/>
                    <a:ea typeface="Cambria Math" panose="02040503050406030204" pitchFamily="18" charset="0"/>
                  </a:rPr>
                  <a:t> the total increase of trail level on edge (</a:t>
                </a:r>
                <a:r>
                  <a:rPr lang="en-IN" b="0" dirty="0" err="1">
                    <a:latin typeface="Bahnschrift Condensed" panose="020B0502040204020203" pitchFamily="34" charset="0"/>
                    <a:ea typeface="Cambria Math" panose="02040503050406030204" pitchFamily="18" charset="0"/>
                  </a:rPr>
                  <a:t>i,j</a:t>
                </a:r>
                <a:r>
                  <a:rPr lang="en-IN" b="0" dirty="0">
                    <a:latin typeface="Bahnschrift Condensed" panose="020B0502040204020203" pitchFamily="34" charset="0"/>
                    <a:ea typeface="Cambria Math" panose="02040503050406030204" pitchFamily="18" charset="0"/>
                  </a:rPr>
                  <a:t>) by all ants</a:t>
                </a:r>
              </a:p>
              <a:p>
                <a14:m>
                  <m:oMath xmlns:m="http://schemas.openxmlformats.org/officeDocument/2006/math">
                    <m:r>
                      <a:rPr lang="en-IN" b="0" i="1" smtClean="0">
                        <a:latin typeface="Cambria Math" panose="02040503050406030204" pitchFamily="18" charset="0"/>
                        <a:ea typeface="Cambria Math" panose="02040503050406030204" pitchFamily="18" charset="0"/>
                      </a:rPr>
                      <m:t>∆</m:t>
                    </m:r>
                    <m:sSubSup>
                      <m:sSubSupPr>
                        <m:ctrlPr>
                          <a:rPr lang="en-IN"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ea typeface="Cambria Math" panose="02040503050406030204" pitchFamily="18" charset="0"/>
                          </a:rPr>
                          <m:t>𝑖𝑗</m:t>
                        </m:r>
                      </m:sub>
                      <m:sup>
                        <m:r>
                          <a:rPr lang="en-IN" b="0" i="1" smtClean="0">
                            <a:latin typeface="Cambria Math" panose="02040503050406030204" pitchFamily="18" charset="0"/>
                            <a:ea typeface="Cambria Math" panose="02040503050406030204" pitchFamily="18" charset="0"/>
                          </a:rPr>
                          <m:t>𝑘</m:t>
                        </m:r>
                      </m:sup>
                    </m:sSubSup>
                  </m:oMath>
                </a14:m>
                <a:r>
                  <a:rPr lang="en-IN" b="0" dirty="0">
                    <a:latin typeface="Bahnschrift Condensed" panose="020B0502040204020203" pitchFamily="34" charset="0"/>
                    <a:ea typeface="Cambria Math" panose="02040503050406030204" pitchFamily="18" charset="0"/>
                  </a:rPr>
                  <a:t> </a:t>
                </a:r>
                <a:r>
                  <a:rPr lang="en-IN" dirty="0">
                    <a:latin typeface="Bahnschrift Condensed" panose="020B0502040204020203" pitchFamily="34" charset="0"/>
                    <a:ea typeface="Cambria Math" panose="02040503050406030204" pitchFamily="18" charset="0"/>
                  </a:rPr>
                  <a:t>the increase of trail level on edge (</a:t>
                </a:r>
                <a:r>
                  <a:rPr lang="en-IN" dirty="0" err="1">
                    <a:latin typeface="Bahnschrift Condensed" panose="020B0502040204020203" pitchFamily="34" charset="0"/>
                    <a:ea typeface="Cambria Math" panose="02040503050406030204" pitchFamily="18" charset="0"/>
                  </a:rPr>
                  <a:t>i,j</a:t>
                </a:r>
                <a:r>
                  <a:rPr lang="en-IN" dirty="0">
                    <a:latin typeface="Bahnschrift Condensed" panose="020B0502040204020203" pitchFamily="34" charset="0"/>
                    <a:ea typeface="Cambria Math" panose="02040503050406030204" pitchFamily="18" charset="0"/>
                  </a:rPr>
                  <a:t>) caused by ant k</a:t>
                </a:r>
                <a:endParaRPr lang="en-IN" b="0" dirty="0">
                  <a:latin typeface="Bahnschrift Condensed" panose="020B0502040204020203" pitchFamily="34" charset="0"/>
                  <a:ea typeface="Cambria Math" panose="02040503050406030204" pitchFamily="18" charset="0"/>
                </a:endParaRPr>
              </a:p>
              <a:p>
                <a:endParaRPr lang="en-IN" b="0"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6C328FC1-CB63-48C3-B5CC-11BB9579D348}"/>
                  </a:ext>
                </a:extLst>
              </p:cNvPr>
              <p:cNvSpPr>
                <a:spLocks noGrp="1" noRot="1" noChangeAspect="1" noMove="1" noResize="1" noEditPoints="1" noAdjustHandles="1" noChangeArrowheads="1" noChangeShapeType="1" noTextEdit="1"/>
              </p:cNvSpPr>
              <p:nvPr>
                <p:ph idx="1"/>
              </p:nvPr>
            </p:nvSpPr>
            <p:spPr>
              <a:xfrm>
                <a:off x="838200" y="232494"/>
                <a:ext cx="10515600" cy="6625505"/>
              </a:xfrm>
              <a:blipFill>
                <a:blip r:embed="rId3"/>
                <a:stretch>
                  <a:fillRect l="-812" t="-2392"/>
                </a:stretch>
              </a:blipFill>
            </p:spPr>
            <p:txBody>
              <a:bodyPr/>
              <a:lstStyle/>
              <a:p>
                <a:r>
                  <a:rPr lang="en-IN">
                    <a:noFill/>
                  </a:rPr>
                  <a:t> </a:t>
                </a:r>
              </a:p>
            </p:txBody>
          </p:sp>
        </mc:Fallback>
      </mc:AlternateContent>
    </p:spTree>
    <p:extLst>
      <p:ext uri="{BB962C8B-B14F-4D97-AF65-F5344CB8AC3E}">
        <p14:creationId xmlns:p14="http://schemas.microsoft.com/office/powerpoint/2010/main" val="3113646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8999D-7A19-4604-B60C-8D1193EDC4D3}"/>
              </a:ext>
            </a:extLst>
          </p:cNvPr>
          <p:cNvSpPr>
            <a:spLocks noGrp="1"/>
          </p:cNvSpPr>
          <p:nvPr>
            <p:ph type="title"/>
          </p:nvPr>
        </p:nvSpPr>
        <p:spPr/>
        <p:txBody>
          <a:bodyPr>
            <a:normAutofit/>
          </a:bodyPr>
          <a:lstStyle/>
          <a:p>
            <a:pPr algn="ctr"/>
            <a:r>
              <a:rPr lang="en-IN" sz="3200" dirty="0">
                <a:latin typeface="Bahnschrift Condensed" panose="020B0502040204020203" pitchFamily="34" charset="0"/>
              </a:rPr>
              <a:t>Modified Model</a:t>
            </a:r>
            <a:br>
              <a:rPr lang="en-IN" sz="2600" dirty="0">
                <a:latin typeface="Bahnschrift Condensed" panose="020B0502040204020203" pitchFamily="34" charset="0"/>
              </a:rPr>
            </a:br>
            <a:br>
              <a:rPr lang="en-IN" sz="2600" dirty="0">
                <a:latin typeface="Bahnschrift Condensed" panose="020B0502040204020203" pitchFamily="34" charset="0"/>
              </a:rPr>
            </a:br>
            <a:r>
              <a:rPr lang="en-IN" sz="2600" dirty="0">
                <a:latin typeface="Bahnschrift Condensed" panose="020B0502040204020203" pitchFamily="34" charset="0"/>
              </a:rPr>
              <a:t>Probability to select city j by an ant k (taking distance and cost), sitting at city </a:t>
            </a:r>
            <a:r>
              <a:rPr lang="en-IN" sz="2600" dirty="0" err="1">
                <a:latin typeface="Bahnschrift Condensed" panose="020B0502040204020203" pitchFamily="34" charset="0"/>
              </a:rPr>
              <a:t>i</a:t>
            </a:r>
            <a:r>
              <a:rPr lang="en-IN" sz="2600" dirty="0">
                <a:latin typeface="Bahnschrift Condensed" panose="020B0502040204020203" pitchFamily="34" charset="0"/>
              </a:rPr>
              <a:t> is given by: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15A431-46D2-4B64-BC64-21B59AE1B4C2}"/>
                  </a:ext>
                </a:extLst>
              </p:cNvPr>
              <p:cNvSpPr>
                <a:spLocks noGrp="1"/>
              </p:cNvSpPr>
              <p:nvPr>
                <p:ph idx="1"/>
              </p:nvPr>
            </p:nvSpPr>
            <p:spPr/>
            <p:txBody>
              <a:bodyPr>
                <a:normAutofit fontScale="70000" lnSpcReduction="20000"/>
              </a:bodyPr>
              <a:lstStyle/>
              <a:p>
                <a:pPr marL="0" indent="0">
                  <a:buNone/>
                </a:pPr>
                <a:endParaRPr lang="en-I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IN" i="1" smtClean="0">
                              <a:latin typeface="Cambria Math" panose="02040503050406030204" pitchFamily="18" charset="0"/>
                            </a:rPr>
                          </m:ctrlPr>
                        </m:sSubSupPr>
                        <m:e>
                          <m:r>
                            <a:rPr lang="en-IN" b="0" i="1" smtClean="0">
                              <a:latin typeface="Cambria Math" panose="02040503050406030204" pitchFamily="18" charset="0"/>
                            </a:rPr>
                            <m:t>𝑝</m:t>
                          </m:r>
                        </m:e>
                        <m:sub>
                          <m:r>
                            <a:rPr lang="en-IN" b="0" i="1" smtClean="0">
                              <a:latin typeface="Cambria Math" panose="02040503050406030204" pitchFamily="18" charset="0"/>
                            </a:rPr>
                            <m:t>𝑖𝑗</m:t>
                          </m:r>
                        </m:sub>
                        <m:sup>
                          <m:r>
                            <a:rPr lang="en-IN" b="0" i="1" smtClean="0">
                              <a:latin typeface="Cambria Math" panose="02040503050406030204" pitchFamily="18" charset="0"/>
                            </a:rPr>
                            <m:t>𝑘</m:t>
                          </m:r>
                        </m:sup>
                      </m:sSubSup>
                      <m:r>
                        <a:rPr lang="en-IN" b="0" i="0" smtClean="0">
                          <a:latin typeface="Cambria Math" panose="02040503050406030204" pitchFamily="18" charset="0"/>
                        </a:rPr>
                        <m:t>=</m:t>
                      </m:r>
                      <m:d>
                        <m:dPr>
                          <m:begChr m:val="{"/>
                          <m:endChr m:val=""/>
                          <m:ctrlPr>
                            <a:rPr lang="en-IN" b="0" i="1" smtClean="0">
                              <a:latin typeface="Cambria Math" panose="02040503050406030204" pitchFamily="18" charset="0"/>
                            </a:rPr>
                          </m:ctrlPr>
                        </m:dPr>
                        <m:e>
                          <m:eqArr>
                            <m:eqArrPr>
                              <m:ctrlPr>
                                <a:rPr lang="en-IN" b="0" i="1" smtClean="0">
                                  <a:latin typeface="Cambria Math" panose="02040503050406030204" pitchFamily="18" charset="0"/>
                                </a:rPr>
                              </m:ctrlPr>
                            </m:eqArrPr>
                            <m:e>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rPr>
                                            <m:t>𝑖𝑗</m:t>
                                          </m:r>
                                        </m:sub>
                                      </m:sSub>
                                      <m:r>
                                        <a:rPr lang="en-IN" b="0" i="1" smtClean="0">
                                          <a:latin typeface="Cambria Math" panose="02040503050406030204" pitchFamily="18" charset="0"/>
                                        </a:rPr>
                                        <m:t>]</m:t>
                                      </m:r>
                                    </m:e>
                                    <m:sup>
                                      <m:r>
                                        <a:rPr lang="en-IN" b="0" i="1" smtClean="0">
                                          <a:latin typeface="Cambria Math" panose="02040503050406030204" pitchFamily="18" charset="0"/>
                                          <a:ea typeface="Cambria Math" panose="02040503050406030204" pitchFamily="18" charset="0"/>
                                        </a:rPr>
                                        <m:t>𝛼</m:t>
                                      </m:r>
                                    </m:sup>
                                  </m:sSup>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𝑛</m:t>
                                          </m:r>
                                        </m:e>
                                        <m:sub>
                                          <m:r>
                                            <a:rPr lang="en-IN" b="0" i="1" smtClean="0">
                                              <a:latin typeface="Cambria Math" panose="02040503050406030204" pitchFamily="18" charset="0"/>
                                            </a:rPr>
                                            <m:t>𝑖𝑗</m:t>
                                          </m:r>
                                        </m:sub>
                                      </m:sSub>
                                      <m:r>
                                        <a:rPr lang="en-IN" b="0" i="1" smtClean="0">
                                          <a:latin typeface="Cambria Math" panose="02040503050406030204" pitchFamily="18" charset="0"/>
                                        </a:rPr>
                                        <m:t>]</m:t>
                                      </m:r>
                                    </m:e>
                                    <m:sup>
                                      <m:r>
                                        <a:rPr lang="en-IN" b="0" i="1" smtClean="0">
                                          <a:latin typeface="Cambria Math" panose="02040503050406030204" pitchFamily="18" charset="0"/>
                                          <a:ea typeface="Cambria Math" panose="02040503050406030204" pitchFamily="18" charset="0"/>
                                        </a:rPr>
                                        <m:t>𝛽</m:t>
                                      </m:r>
                                    </m:sup>
                                  </m:sSup>
                                  <m:r>
                                    <a:rPr lang="en-IN" b="0" i="1" smtClean="0">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ea typeface="Cambria Math" panose="02040503050406030204" pitchFamily="18" charset="0"/>
                                        </a:rPr>
                                      </m:ctrlPr>
                                    </m:sSup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e>
                                        <m:sub>
                                          <m:r>
                                            <a:rPr lang="en-IN" i="1">
                                              <a:latin typeface="Cambria Math" panose="02040503050406030204" pitchFamily="18" charset="0"/>
                                              <a:ea typeface="Cambria Math" panose="02040503050406030204" pitchFamily="18" charset="0"/>
                                            </a:rPr>
                                            <m:t>𝑖𝑗</m:t>
                                          </m:r>
                                        </m:sub>
                                      </m:sSub>
                                      <m:r>
                                        <a:rPr lang="en-IN" i="1">
                                          <a:latin typeface="Cambria Math" panose="02040503050406030204" pitchFamily="18" charset="0"/>
                                          <a:ea typeface="Cambria Math" panose="02040503050406030204" pitchFamily="18" charset="0"/>
                                        </a:rPr>
                                        <m:t>]</m:t>
                                      </m:r>
                                    </m:e>
                                    <m:sup>
                                      <m:r>
                                        <a:rPr lang="en-IN" b="0" i="1" smtClean="0">
                                          <a:latin typeface="Cambria Math" panose="02040503050406030204" pitchFamily="18" charset="0"/>
                                          <a:ea typeface="Cambria Math" panose="02040503050406030204" pitchFamily="18" charset="0"/>
                                        </a:rPr>
                                        <m:t>𝛾</m:t>
                                      </m:r>
                                    </m:sup>
                                  </m:sSup>
                                </m:num>
                                <m:den>
                                  <m:nary>
                                    <m:naryPr>
                                      <m:chr m:val="∑"/>
                                      <m:limLoc m:val="subSup"/>
                                      <m:supHide m:val="on"/>
                                      <m:ctrlPr>
                                        <a:rPr lang="en-IN" b="0" i="1" smtClean="0">
                                          <a:latin typeface="Cambria Math" panose="02040503050406030204" pitchFamily="18" charset="0"/>
                                        </a:rPr>
                                      </m:ctrlPr>
                                    </m:naryPr>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r>
                                            <a:rPr lang="en-IN" b="0" i="1" smtClean="0">
                                              <a:latin typeface="Cambria Math" panose="02040503050406030204" pitchFamily="18" charset="0"/>
                                              <a:ea typeface="Cambria Math" panose="02040503050406030204" pitchFamily="18" charset="0"/>
                                            </a:rPr>
                                            <m:t>𝜖</m:t>
                                          </m:r>
                                          <m:r>
                                            <a:rPr lang="en-IN" b="0" i="1" smtClean="0">
                                              <a:latin typeface="Cambria Math" panose="02040503050406030204" pitchFamily="18" charset="0"/>
                                              <a:ea typeface="Cambria Math" panose="02040503050406030204" pitchFamily="18" charset="0"/>
                                            </a:rPr>
                                            <m:t>𝑎𝑙𝑙𝑜𝑤𝑒𝑑</m:t>
                                          </m:r>
                                        </m:e>
                                        <m:sub>
                                          <m:r>
                                            <a:rPr lang="en-IN" b="0" i="1" smtClean="0">
                                              <a:latin typeface="Cambria Math" panose="02040503050406030204" pitchFamily="18" charset="0"/>
                                            </a:rPr>
                                            <m:t>𝑘</m:t>
                                          </m:r>
                                        </m:sub>
                                      </m:sSub>
                                    </m:sub>
                                    <m:sup/>
                                    <m:e>
                                      <m:sSup>
                                        <m:sSupPr>
                                          <m:ctrlPr>
                                            <a:rPr lang="en-IN" b="0" i="1" smtClean="0">
                                              <a:latin typeface="Cambria Math" panose="02040503050406030204" pitchFamily="18" charset="0"/>
                                            </a:rPr>
                                          </m:ctrlPr>
                                        </m:sSupPr>
                                        <m:e>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rPr>
                                                <m:t>𝑖𝑠</m:t>
                                              </m:r>
                                            </m:sub>
                                          </m:sSub>
                                          <m:r>
                                            <a:rPr lang="en-IN" b="0" i="1" smtClean="0">
                                              <a:latin typeface="Cambria Math" panose="02040503050406030204" pitchFamily="18" charset="0"/>
                                            </a:rPr>
                                            <m:t>]</m:t>
                                          </m:r>
                                        </m:e>
                                        <m:sup>
                                          <m:r>
                                            <a:rPr lang="en-IN" b="0" i="1" smtClean="0">
                                              <a:latin typeface="Cambria Math" panose="02040503050406030204" pitchFamily="18" charset="0"/>
                                              <a:ea typeface="Cambria Math" panose="02040503050406030204" pitchFamily="18" charset="0"/>
                                            </a:rPr>
                                            <m:t>𝛼</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𝑛</m:t>
                                              </m:r>
                                            </m:e>
                                            <m:sub>
                                              <m:r>
                                                <a:rPr lang="en-IN" b="0" i="1" smtClean="0">
                                                  <a:latin typeface="Cambria Math" panose="02040503050406030204" pitchFamily="18" charset="0"/>
                                                </a:rPr>
                                                <m:t>𝑖𝑠</m:t>
                                              </m:r>
                                            </m:sub>
                                          </m:sSub>
                                          <m:r>
                                            <a:rPr lang="en-IN" b="0" i="1" smtClean="0">
                                              <a:latin typeface="Cambria Math" panose="02040503050406030204" pitchFamily="18" charset="0"/>
                                            </a:rPr>
                                            <m:t>]</m:t>
                                          </m:r>
                                        </m:e>
                                        <m:sup>
                                          <m:r>
                                            <a:rPr lang="en-IN" b="0" i="1" smtClean="0">
                                              <a:latin typeface="Cambria Math" panose="02040503050406030204" pitchFamily="18" charset="0"/>
                                              <a:ea typeface="Cambria Math" panose="02040503050406030204" pitchFamily="18" charset="0"/>
                                            </a:rPr>
                                            <m:t>𝛽</m:t>
                                          </m:r>
                                        </m:sup>
                                      </m:sSup>
                                      <m:sSup>
                                        <m:sSupPr>
                                          <m:ctrlPr>
                                            <a:rPr lang="en-IN" i="1">
                                              <a:latin typeface="Cambria Math" panose="02040503050406030204" pitchFamily="18" charset="0"/>
                                              <a:ea typeface="Cambria Math" panose="02040503050406030204" pitchFamily="18" charset="0"/>
                                            </a:rPr>
                                          </m:ctrlPr>
                                        </m:sSupPr>
                                        <m:e>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e>
                                            <m:sub>
                                              <m:r>
                                                <a:rPr lang="en-IN" i="1">
                                                  <a:latin typeface="Cambria Math" panose="02040503050406030204" pitchFamily="18" charset="0"/>
                                                  <a:ea typeface="Cambria Math" panose="02040503050406030204" pitchFamily="18" charset="0"/>
                                                </a:rPr>
                                                <m:t>𝑖𝑗</m:t>
                                              </m:r>
                                            </m:sub>
                                          </m:sSub>
                                          <m:r>
                                            <a:rPr lang="en-IN" i="1">
                                              <a:latin typeface="Cambria Math" panose="02040503050406030204" pitchFamily="18" charset="0"/>
                                              <a:ea typeface="Cambria Math" panose="02040503050406030204" pitchFamily="18" charset="0"/>
                                            </a:rPr>
                                            <m:t>]</m:t>
                                          </m:r>
                                        </m:e>
                                        <m:sup>
                                          <m:r>
                                            <a:rPr lang="en-IN" i="1">
                                              <a:latin typeface="Cambria Math" panose="02040503050406030204" pitchFamily="18" charset="0"/>
                                              <a:ea typeface="Cambria Math" panose="02040503050406030204" pitchFamily="18" charset="0"/>
                                            </a:rPr>
                                            <m:t>𝛾</m:t>
                                          </m:r>
                                        </m:sup>
                                      </m:sSup>
                                    </m:e>
                                  </m:nary>
                                </m:den>
                              </m:f>
                              <m:r>
                                <a:rPr lang="en-IN" b="0" i="1" smtClean="0">
                                  <a:latin typeface="Cambria Math" panose="02040503050406030204" pitchFamily="18" charset="0"/>
                                </a:rPr>
                                <m:t>                 </m:t>
                              </m:r>
                              <m:r>
                                <a:rPr lang="en-IN" b="0" i="1" smtClean="0">
                                  <a:latin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𝜖</m:t>
                              </m:r>
                              <m:r>
                                <a:rPr lang="en-IN" b="0" i="1" smtClean="0">
                                  <a:latin typeface="Cambria Math" panose="02040503050406030204" pitchFamily="18" charset="0"/>
                                  <a:ea typeface="Cambria Math" panose="02040503050406030204" pitchFamily="18" charset="0"/>
                                </a:rPr>
                                <m:t>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𝑎𝑙𝑙𝑜𝑤𝑒𝑑</m:t>
                                  </m:r>
                                </m:e>
                                <m:sub>
                                  <m:r>
                                    <a:rPr lang="en-IN" b="0" i="1" smtClean="0">
                                      <a:latin typeface="Cambria Math" panose="02040503050406030204" pitchFamily="18" charset="0"/>
                                      <a:ea typeface="Cambria Math" panose="02040503050406030204" pitchFamily="18" charset="0"/>
                                    </a:rPr>
                                    <m:t>𝑘</m:t>
                                  </m:r>
                                </m:sub>
                              </m:sSub>
                            </m:e>
                            <m:e>
                              <m:r>
                                <a:rPr lang="en-IN" b="0" i="1" smtClean="0">
                                  <a:latin typeface="Cambria Math" panose="02040503050406030204" pitchFamily="18" charset="0"/>
                                </a:rPr>
                                <m:t>0                                                         </m:t>
                              </m:r>
                              <m:r>
                                <a:rPr lang="en-IN" b="0" i="1" smtClean="0">
                                  <a:latin typeface="Cambria Math" panose="02040503050406030204" pitchFamily="18" charset="0"/>
                                </a:rPr>
                                <m:t>𝑂𝑡h𝑒𝑟𝑤𝑖𝑠𝑒</m:t>
                              </m:r>
                            </m:e>
                          </m:eqArr>
                        </m:e>
                      </m:d>
                    </m:oMath>
                  </m:oMathPara>
                </a14:m>
                <a:endParaRPr lang="en-IN" dirty="0">
                  <a:latin typeface="Bahnschrift Condensed" panose="020B0502040204020203" pitchFamily="34" charset="0"/>
                </a:endParaRPr>
              </a:p>
              <a:p>
                <a:r>
                  <a:rPr lang="en-IN" dirty="0">
                    <a:latin typeface="Bahnschrift Condensed" panose="020B0502040204020203" pitchFamily="34" charset="0"/>
                  </a:rPr>
                  <a:t>Where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rPr>
                          <m:t>𝑖𝑗</m:t>
                        </m:r>
                      </m:sub>
                    </m:sSub>
                    <m:r>
                      <a:rPr lang="en-IN" b="0" i="1" smtClean="0">
                        <a:latin typeface="Cambria Math" panose="02040503050406030204" pitchFamily="18" charset="0"/>
                      </a:rPr>
                      <m:t> </m:t>
                    </m:r>
                  </m:oMath>
                </a14:m>
                <a:r>
                  <a:rPr lang="en-IN" dirty="0">
                    <a:latin typeface="Bahnschrift Condensed" panose="020B0502040204020203" pitchFamily="34" charset="0"/>
                  </a:rPr>
                  <a:t>is the intensity of pheromone trail between cities </a:t>
                </a:r>
                <a:r>
                  <a:rPr lang="en-IN" dirty="0" err="1">
                    <a:latin typeface="Bahnschrift Condensed" panose="020B0502040204020203" pitchFamily="34" charset="0"/>
                  </a:rPr>
                  <a:t>i</a:t>
                </a:r>
                <a:r>
                  <a:rPr lang="en-IN" dirty="0">
                    <a:latin typeface="Bahnschrift Condensed" panose="020B0502040204020203" pitchFamily="34" charset="0"/>
                  </a:rPr>
                  <a:t> and j</a:t>
                </a:r>
              </a:p>
              <a:p>
                <a:r>
                  <a:rPr lang="en-IN" dirty="0">
                    <a:latin typeface="Bahnschrift Condensed" panose="020B0502040204020203" pitchFamily="34" charset="0"/>
                  </a:rPr>
                  <a:t> the </a:t>
                </a:r>
                <a14:m>
                  <m:oMath xmlns:m="http://schemas.openxmlformats.org/officeDocument/2006/math">
                    <m:r>
                      <a:rPr lang="en-IN" b="0" i="1" smtClean="0">
                        <a:latin typeface="Cambria Math" panose="02040503050406030204" pitchFamily="18" charset="0"/>
                        <a:ea typeface="Cambria Math" panose="02040503050406030204" pitchFamily="18" charset="0"/>
                      </a:rPr>
                      <m:t>𝛼</m:t>
                    </m:r>
                    <m:r>
                      <a:rPr lang="en-IN" b="0" i="1" smtClean="0">
                        <a:latin typeface="Cambria Math" panose="02040503050406030204" pitchFamily="18" charset="0"/>
                        <a:ea typeface="Cambria Math" panose="02040503050406030204" pitchFamily="18" charset="0"/>
                      </a:rPr>
                      <m:t> </m:t>
                    </m:r>
                  </m:oMath>
                </a14:m>
                <a:r>
                  <a:rPr lang="en-IN" dirty="0">
                    <a:latin typeface="Bahnschrift Condensed" panose="020B0502040204020203" pitchFamily="34" charset="0"/>
                  </a:rPr>
                  <a:t>parameter to regulate the influence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rPr>
                          <m:t>𝑖𝑗</m:t>
                        </m:r>
                      </m:sub>
                    </m:sSub>
                    <m:r>
                      <a:rPr lang="en-IN" b="0" i="1" smtClean="0">
                        <a:latin typeface="Cambria Math" panose="02040503050406030204" pitchFamily="18" charset="0"/>
                      </a:rPr>
                      <m:t> </m:t>
                    </m:r>
                  </m:oMath>
                </a14:m>
                <a:endParaRPr lang="en-IN" dirty="0">
                  <a:latin typeface="Bahnschrift Condensed" panose="020B0502040204020203" pitchFamily="34" charset="0"/>
                </a:endParaRP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𝑖𝑗</m:t>
                        </m:r>
                      </m:sub>
                    </m:sSub>
                    <m:r>
                      <a:rPr lang="en-IN" b="0" i="1" smtClean="0">
                        <a:latin typeface="Cambria Math" panose="02040503050406030204" pitchFamily="18" charset="0"/>
                      </a:rPr>
                      <m:t> </m:t>
                    </m:r>
                  </m:oMath>
                </a14:m>
                <a:r>
                  <a:rPr lang="en-IN" dirty="0">
                    <a:latin typeface="Bahnschrift Condensed" panose="020B0502040204020203" pitchFamily="34" charset="0"/>
                  </a:rPr>
                  <a:t>the visibility of city j from city </a:t>
                </a:r>
                <a:r>
                  <a:rPr lang="en-IN" dirty="0" err="1">
                    <a:latin typeface="Bahnschrift Condensed" panose="020B0502040204020203" pitchFamily="34" charset="0"/>
                  </a:rPr>
                  <a:t>i</a:t>
                </a:r>
                <a:r>
                  <a:rPr lang="en-IN" dirty="0">
                    <a:latin typeface="Bahnschrift Condensed" panose="020B0502040204020203" pitchFamily="34" charset="0"/>
                  </a:rPr>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sSub>
                          <m:sSubPr>
                            <m:ctrlPr>
                              <a:rPr lang="en-IN" i="1" smtClean="0">
                                <a:latin typeface="Cambria Math" panose="02040503050406030204" pitchFamily="18" charset="0"/>
                              </a:rPr>
                            </m:ctrlPr>
                          </m:sSubPr>
                          <m:e>
                            <m:r>
                              <a:rPr lang="en-IN" b="0" i="1" smtClean="0">
                                <a:latin typeface="Cambria Math" panose="02040503050406030204" pitchFamily="18" charset="0"/>
                              </a:rPr>
                              <m:t>𝑑</m:t>
                            </m:r>
                          </m:e>
                          <m:sub>
                            <m:r>
                              <a:rPr lang="en-IN" b="0" i="1" smtClean="0">
                                <a:latin typeface="Cambria Math" panose="02040503050406030204" pitchFamily="18" charset="0"/>
                              </a:rPr>
                              <m:t>𝑖𝑗</m:t>
                            </m:r>
                          </m:sub>
                        </m:sSub>
                      </m:den>
                    </m:f>
                  </m:oMath>
                </a14:m>
                <a:r>
                  <a:rPr lang="en-IN" dirty="0">
                    <a:latin typeface="Bahnschrift Condensed" panose="020B0502040204020203" pitchFamily="34" charset="0"/>
                  </a:rPr>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𝑑</m:t>
                        </m:r>
                      </m:e>
                      <m:sub>
                        <m:r>
                          <a:rPr lang="en-IN" b="0" i="1" smtClean="0">
                            <a:latin typeface="Cambria Math" panose="02040503050406030204" pitchFamily="18" charset="0"/>
                          </a:rPr>
                          <m:t>𝑖𝑗</m:t>
                        </m:r>
                      </m:sub>
                    </m:sSub>
                  </m:oMath>
                </a14:m>
                <a:r>
                  <a:rPr lang="en-IN" dirty="0">
                    <a:latin typeface="Bahnschrift Condensed" panose="020B0502040204020203" pitchFamily="34" charset="0"/>
                  </a:rPr>
                  <a:t> is the distance between city </a:t>
                </a:r>
                <a:r>
                  <a:rPr lang="en-IN" dirty="0" err="1">
                    <a:latin typeface="Bahnschrift Condensed" panose="020B0502040204020203" pitchFamily="34" charset="0"/>
                  </a:rPr>
                  <a:t>i</a:t>
                </a:r>
                <a:r>
                  <a:rPr lang="en-IN" dirty="0">
                    <a:latin typeface="Bahnschrift Condensed" panose="020B0502040204020203" pitchFamily="34" charset="0"/>
                  </a:rPr>
                  <a:t> and j)</a:t>
                </a:r>
              </a:p>
              <a:p>
                <a:r>
                  <a:rPr lang="en-IN" dirty="0">
                    <a:latin typeface="Bahnschrift Condensed" panose="020B0502040204020203" pitchFamily="34" charset="0"/>
                  </a:rPr>
                  <a:t> </a:t>
                </a:r>
                <a14:m>
                  <m:oMath xmlns:m="http://schemas.openxmlformats.org/officeDocument/2006/math">
                    <m:r>
                      <a:rPr lang="en-IN" b="0" i="1" smtClean="0">
                        <a:latin typeface="Cambria Math" panose="02040503050406030204" pitchFamily="18" charset="0"/>
                        <a:ea typeface="Cambria Math" panose="02040503050406030204" pitchFamily="18" charset="0"/>
                      </a:rPr>
                      <m:t>𝛽</m:t>
                    </m:r>
                    <m:r>
                      <a:rPr lang="en-IN" b="0" i="1" smtClean="0">
                        <a:latin typeface="Cambria Math" panose="02040503050406030204" pitchFamily="18" charset="0"/>
                        <a:ea typeface="Cambria Math" panose="02040503050406030204" pitchFamily="18" charset="0"/>
                      </a:rPr>
                      <m:t> </m:t>
                    </m:r>
                  </m:oMath>
                </a14:m>
                <a:r>
                  <a:rPr lang="en-IN" dirty="0">
                    <a:latin typeface="Bahnschrift Condensed" panose="020B0502040204020203" pitchFamily="34" charset="0"/>
                  </a:rPr>
                  <a:t>the parameter to regulate the influence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𝑖𝑗</m:t>
                        </m:r>
                      </m:sub>
                    </m:sSub>
                    <m:r>
                      <a:rPr lang="en-IN" b="0" i="1" smtClean="0">
                        <a:latin typeface="Cambria Math" panose="02040503050406030204" pitchFamily="18" charset="0"/>
                      </a:rPr>
                      <m:t> </m:t>
                    </m:r>
                  </m:oMath>
                </a14:m>
                <a:endParaRPr lang="en-IN" dirty="0">
                  <a:latin typeface="Bahnschrift Condensed" panose="020B0502040204020203" pitchFamily="34" charset="0"/>
                </a:endParaRPr>
              </a:p>
              <a:p>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𝑐</m:t>
                        </m:r>
                      </m:e>
                      <m:sub>
                        <m:r>
                          <a:rPr lang="en-IN" i="1">
                            <a:latin typeface="Cambria Math" panose="02040503050406030204" pitchFamily="18" charset="0"/>
                            <a:ea typeface="Cambria Math" panose="02040503050406030204" pitchFamily="18" charset="0"/>
                          </a:rPr>
                          <m:t>𝑖𝑗</m:t>
                        </m:r>
                      </m:sub>
                    </m:sSub>
                  </m:oMath>
                </a14:m>
                <a:r>
                  <a:rPr lang="en-IN" dirty="0">
                    <a:latin typeface="Bahnschrift Condensed" panose="020B0502040204020203" pitchFamily="34" charset="0"/>
                  </a:rPr>
                  <a:t>the cost visibility of city j from city </a:t>
                </a:r>
                <a:r>
                  <a:rPr lang="en-IN" dirty="0" err="1">
                    <a:latin typeface="Bahnschrift Condensed" panose="020B0502040204020203" pitchFamily="34" charset="0"/>
                  </a:rPr>
                  <a:t>i</a:t>
                </a:r>
                <a:r>
                  <a:rPr lang="en-IN" dirty="0">
                    <a:latin typeface="Bahnschrift Condensed" panose="020B0502040204020203" pitchFamily="34" charset="0"/>
                  </a:rPr>
                  <a:t>=</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sSub>
                          <m:sSubPr>
                            <m:ctrlPr>
                              <a:rPr lang="en-IN"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𝑖𝑗</m:t>
                            </m:r>
                          </m:sub>
                        </m:sSub>
                      </m:den>
                    </m:f>
                  </m:oMath>
                </a14:m>
                <a:endParaRPr lang="en-IN" dirty="0">
                  <a:latin typeface="Bahnschrift Condensed" panose="020B0502040204020203" pitchFamily="34" charset="0"/>
                </a:endParaRPr>
              </a:p>
              <a:p>
                <a14:m>
                  <m:oMath xmlns:m="http://schemas.openxmlformats.org/officeDocument/2006/math">
                    <m:r>
                      <a:rPr lang="en-IN" i="1" smtClean="0">
                        <a:latin typeface="Cambria Math" panose="02040503050406030204" pitchFamily="18" charset="0"/>
                        <a:ea typeface="Cambria Math" panose="02040503050406030204" pitchFamily="18" charset="0"/>
                      </a:rPr>
                      <m:t>𝛾</m:t>
                    </m:r>
                    <m:r>
                      <a:rPr lang="en-IN" i="1" smtClean="0">
                        <a:latin typeface="Cambria Math" panose="02040503050406030204" pitchFamily="18" charset="0"/>
                        <a:ea typeface="Cambria Math" panose="02040503050406030204" pitchFamily="18" charset="0"/>
                      </a:rPr>
                      <m:t> </m:t>
                    </m:r>
                  </m:oMath>
                </a14:m>
                <a:r>
                  <a:rPr lang="en-IN" dirty="0">
                    <a:latin typeface="Bahnschrift Condensed" panose="020B0502040204020203" pitchFamily="34" charset="0"/>
                  </a:rPr>
                  <a:t>the parameter to regulate the influence of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𝑐</m:t>
                        </m:r>
                      </m:e>
                      <m:sub>
                        <m:r>
                          <a:rPr lang="en-IN" i="1">
                            <a:latin typeface="Cambria Math" panose="02040503050406030204" pitchFamily="18" charset="0"/>
                            <a:ea typeface="Cambria Math" panose="02040503050406030204" pitchFamily="18" charset="0"/>
                          </a:rPr>
                          <m:t>𝑖𝑗</m:t>
                        </m:r>
                      </m:sub>
                    </m:sSub>
                  </m:oMath>
                </a14:m>
                <a:endParaRPr lang="en-IN" dirty="0">
                  <a:latin typeface="Bahnschrift Condensed" panose="020B0502040204020203" pitchFamily="34" charset="0"/>
                </a:endParaRP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𝑙𝑙𝑜𝑤𝑒𝑑</m:t>
                        </m:r>
                      </m:e>
                      <m:sub>
                        <m:r>
                          <a:rPr lang="en-IN" b="0" i="1" smtClean="0">
                            <a:latin typeface="Cambria Math" panose="02040503050406030204" pitchFamily="18" charset="0"/>
                          </a:rPr>
                          <m:t>𝑘</m:t>
                        </m:r>
                      </m:sub>
                    </m:sSub>
                    <m:r>
                      <a:rPr lang="en-IN" b="0" i="1" smtClean="0">
                        <a:latin typeface="Cambria Math" panose="02040503050406030204" pitchFamily="18" charset="0"/>
                      </a:rPr>
                      <m:t> </m:t>
                    </m:r>
                  </m:oMath>
                </a14:m>
                <a:r>
                  <a:rPr lang="en-IN" dirty="0">
                    <a:latin typeface="Bahnschrift Condensed" panose="020B0502040204020203" pitchFamily="34" charset="0"/>
                  </a:rPr>
                  <a:t>the set of cities that have not been visited by k yet</a:t>
                </a:r>
              </a:p>
            </p:txBody>
          </p:sp>
        </mc:Choice>
        <mc:Fallback xmlns="">
          <p:sp>
            <p:nvSpPr>
              <p:cNvPr id="3" name="Content Placeholder 2">
                <a:extLst>
                  <a:ext uri="{FF2B5EF4-FFF2-40B4-BE49-F238E27FC236}">
                    <a16:creationId xmlns:a16="http://schemas.microsoft.com/office/drawing/2014/main" id="{5F15A431-46D2-4B64-BC64-21B59AE1B4C2}"/>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IN">
                    <a:noFill/>
                  </a:rPr>
                  <a:t> </a:t>
                </a:r>
              </a:p>
            </p:txBody>
          </p:sp>
        </mc:Fallback>
      </mc:AlternateContent>
    </p:spTree>
    <p:extLst>
      <p:ext uri="{BB962C8B-B14F-4D97-AF65-F5344CB8AC3E}">
        <p14:creationId xmlns:p14="http://schemas.microsoft.com/office/powerpoint/2010/main" val="390238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28FC1-CB63-48C3-B5CC-11BB9579D348}"/>
                  </a:ext>
                </a:extLst>
              </p:cNvPr>
              <p:cNvSpPr>
                <a:spLocks noGrp="1"/>
              </p:cNvSpPr>
              <p:nvPr>
                <p:ph idx="1"/>
              </p:nvPr>
            </p:nvSpPr>
            <p:spPr>
              <a:xfrm>
                <a:off x="838200" y="232494"/>
                <a:ext cx="10515600" cy="6625505"/>
              </a:xfrm>
            </p:spPr>
            <p:txBody>
              <a:bodyPr>
                <a:normAutofit fontScale="85000" lnSpcReduction="20000"/>
              </a:bodyPr>
              <a:lstStyle/>
              <a:p>
                <a:r>
                  <a:rPr lang="en-IN" dirty="0">
                    <a:latin typeface="Bahnschrift Condensed" panose="020B0502040204020203" pitchFamily="34" charset="0"/>
                  </a:rPr>
                  <a:t>After each ant completes n iteration, the complete tour is obtained</a:t>
                </a:r>
              </a:p>
              <a:p>
                <a:r>
                  <a:rPr lang="en-IN" dirty="0">
                    <a:latin typeface="Bahnschrift Condensed" panose="020B0502040204020203" pitchFamily="34" charset="0"/>
                  </a:rPr>
                  <a:t>The pheromones are updated in such a way that shorter path gets more pheromone than longer path</a:t>
                </a:r>
              </a:p>
              <a:p>
                <a:r>
                  <a:rPr lang="en-IN" dirty="0">
                    <a:latin typeface="Bahnschrift Condensed" panose="020B0502040204020203" pitchFamily="34" charset="0"/>
                  </a:rPr>
                  <a:t>The pheromone update formula is given by</a:t>
                </a:r>
                <a:br>
                  <a:rPr lang="en-IN" dirty="0">
                    <a:latin typeface="Bahnschrift Condensed" panose="020B0502040204020203" pitchFamily="34" charset="0"/>
                  </a:rPr>
                </a:br>
                <a:br>
                  <a:rPr lang="en-IN" dirty="0">
                    <a:latin typeface="Bahnschrift Condensed" panose="020B0502040204020203" pitchFamily="34" charset="0"/>
                  </a:rPr>
                </a:br>
                <a14:m>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rPr>
                          <m:t>𝑖𝑗</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𝑡</m:t>
                        </m:r>
                        <m:r>
                          <a:rPr lang="en-IN" b="0" i="1" smtClean="0">
                            <a:latin typeface="Cambria Math" panose="02040503050406030204" pitchFamily="18" charset="0"/>
                          </a:rPr>
                          <m:t>+1</m:t>
                        </m:r>
                      </m:e>
                    </m:d>
                    <m:r>
                      <a:rPr lang="en-IN" b="0" i="1" smtClean="0">
                        <a:latin typeface="Cambria Math" panose="02040503050406030204" pitchFamily="18" charset="0"/>
                      </a:rPr>
                      <m:t>=</m:t>
                    </m:r>
                    <m:r>
                      <a:rPr lang="en-IN" b="0" i="1" smtClean="0">
                        <a:latin typeface="Cambria Math" panose="02040503050406030204" pitchFamily="18" charset="0"/>
                      </a:rPr>
                      <m:t>𝑝</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rPr>
                          <m:t>𝑖𝑗</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ea typeface="Cambria Math" panose="02040503050406030204" pitchFamily="18" charset="0"/>
                          </a:rPr>
                          <m:t>𝑖𝑗</m:t>
                        </m:r>
                      </m:sub>
                    </m:sSub>
                  </m:oMath>
                </a14:m>
                <a:endParaRPr lang="en-IN" dirty="0">
                  <a:latin typeface="Bahnschrift Condensed" panose="020B0502040204020203" pitchFamily="34" charset="0"/>
                </a:endParaRPr>
              </a:p>
              <a:p>
                <a:pPr marL="0" indent="0">
                  <a:buNone/>
                </a:pPr>
                <a:br>
                  <a:rPr lang="en-IN" dirty="0">
                    <a:latin typeface="Bahnschrift Condensed" panose="020B0502040204020203" pitchFamily="34" charset="0"/>
                  </a:rPr>
                </a:b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sSub>
                        <m:sSubPr>
                          <m:ctrlPr>
                            <a:rPr lang="en-IN" i="1" smtClean="0">
                              <a:latin typeface="Cambria Math" panose="02040503050406030204" pitchFamily="18" charset="0"/>
                              <a:ea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ea typeface="Cambria Math" panose="02040503050406030204" pitchFamily="18" charset="0"/>
                            </a:rPr>
                            <m:t>𝑖𝑗</m:t>
                          </m:r>
                        </m:sub>
                      </m:sSub>
                      <m:r>
                        <a:rPr lang="en-IN" b="0" i="1" smtClean="0">
                          <a:latin typeface="Cambria Math" panose="02040503050406030204" pitchFamily="18" charset="0"/>
                          <a:ea typeface="Cambria Math" panose="02040503050406030204" pitchFamily="18" charset="0"/>
                        </a:rPr>
                        <m:t>=</m:t>
                      </m:r>
                      <m:nary>
                        <m:naryPr>
                          <m:chr m:val="∑"/>
                          <m:ctrlPr>
                            <a:rPr lang="en-IN" b="0" i="1" smtClean="0">
                              <a:latin typeface="Cambria Math" panose="02040503050406030204" pitchFamily="18" charset="0"/>
                              <a:ea typeface="Cambria Math" panose="02040503050406030204" pitchFamily="18" charset="0"/>
                            </a:rPr>
                          </m:ctrlPr>
                        </m:naryPr>
                        <m:sub>
                          <m:r>
                            <m:rPr>
                              <m:brk m:alnAt="23"/>
                            </m:rPr>
                            <a:rPr lang="en-IN" b="0" i="1" smtClean="0">
                              <a:latin typeface="Cambria Math" panose="02040503050406030204" pitchFamily="18" charset="0"/>
                              <a:ea typeface="Cambria Math" panose="02040503050406030204" pitchFamily="18" charset="0"/>
                            </a:rPr>
                            <m:t>𝑘</m:t>
                          </m:r>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𝑙</m:t>
                          </m:r>
                        </m:sup>
                        <m:e>
                          <m:r>
                            <a:rPr lang="en-IN" b="0" i="1" smtClean="0">
                              <a:latin typeface="Cambria Math" panose="02040503050406030204" pitchFamily="18" charset="0"/>
                              <a:ea typeface="Cambria Math" panose="02040503050406030204" pitchFamily="18" charset="0"/>
                            </a:rPr>
                            <m:t>∆</m:t>
                          </m:r>
                          <m:sSubSup>
                            <m:sSubSupPr>
                              <m:ctrlPr>
                                <a:rPr lang="en-IN"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ea typeface="Cambria Math" panose="02040503050406030204" pitchFamily="18" charset="0"/>
                                </a:rPr>
                                <m:t>𝑖𝑗</m:t>
                              </m:r>
                            </m:sub>
                            <m:sup>
                              <m:r>
                                <a:rPr lang="en-IN" b="0" i="1" smtClean="0">
                                  <a:latin typeface="Cambria Math" panose="02040503050406030204" pitchFamily="18" charset="0"/>
                                  <a:ea typeface="Cambria Math" panose="02040503050406030204" pitchFamily="18" charset="0"/>
                                </a:rPr>
                                <m:t>𝑘</m:t>
                              </m:r>
                            </m:sup>
                          </m:sSubSup>
                        </m:e>
                      </m:nary>
                    </m:oMath>
                  </m:oMathPara>
                </a14:m>
                <a:endParaRPr lang="en-IN" b="0" dirty="0">
                  <a:latin typeface="Bahnschrift Condensed" panose="020B0502040204020203" pitchFamily="34" charset="0"/>
                  <a:ea typeface="Cambria Math" panose="02040503050406030204" pitchFamily="18" charset="0"/>
                </a:endParaRPr>
              </a:p>
              <a:p>
                <a:pPr marL="0" indent="0">
                  <a:buNone/>
                </a:pPr>
                <a:br>
                  <a:rPr lang="en-IN" b="0" dirty="0">
                    <a:latin typeface="Bahnschrift Condensed" panose="020B0502040204020203" pitchFamily="34" charset="0"/>
                    <a:ea typeface="Cambria Math" panose="02040503050406030204" pitchFamily="18" charset="0"/>
                  </a:rPr>
                </a:b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m:t>
                      </m:r>
                      <m:sSubSup>
                        <m:sSubSupPr>
                          <m:ctrlPr>
                            <a:rPr lang="en-IN"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ea typeface="Cambria Math" panose="02040503050406030204" pitchFamily="18" charset="0"/>
                            </a:rPr>
                            <m:t>𝑖𝑗</m:t>
                          </m:r>
                        </m:sub>
                        <m:sup>
                          <m:r>
                            <a:rPr lang="en-IN" b="0" i="1" smtClean="0">
                              <a:latin typeface="Cambria Math" panose="02040503050406030204" pitchFamily="18" charset="0"/>
                              <a:ea typeface="Cambria Math" panose="02040503050406030204" pitchFamily="18" charset="0"/>
                            </a:rPr>
                            <m:t>𝑘</m:t>
                          </m:r>
                        </m:sup>
                      </m:sSubSup>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eqArr>
                            <m:eqArrPr>
                              <m:ctrlPr>
                                <a:rPr lang="en-IN" b="0" i="1" smtClean="0">
                                  <a:latin typeface="Cambria Math" panose="02040503050406030204" pitchFamily="18" charset="0"/>
                                  <a:ea typeface="Cambria Math" panose="02040503050406030204" pitchFamily="18" charset="0"/>
                                </a:rPr>
                              </m:ctrlPr>
                            </m:eqArrPr>
                            <m:e>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𝑄</m:t>
                                  </m:r>
                                </m:num>
                                <m:den>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𝐷</m:t>
                                      </m:r>
                                    </m:e>
                                    <m:sub>
                                      <m:r>
                                        <a:rPr lang="en-IN" b="0" i="1" smtClean="0">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𝐶</m:t>
                                      </m:r>
                                    </m:e>
                                    <m:sub>
                                      <m:r>
                                        <a:rPr lang="en-IN" b="0" i="1" smtClean="0">
                                          <a:latin typeface="Cambria Math" panose="02040503050406030204" pitchFamily="18" charset="0"/>
                                          <a:ea typeface="Cambria Math" panose="02040503050406030204" pitchFamily="18" charset="0"/>
                                        </a:rPr>
                                        <m:t>𝑘</m:t>
                                      </m:r>
                                    </m:sub>
                                  </m:sSub>
                                </m:den>
                              </m:f>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𝑖𝑓</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𝑎𝑛𝑡</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𝑘</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𝑡𝑟𝑎𝑣𝑒𝑙𝑠</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𝑜𝑛</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𝑒𝑑𝑔𝑒</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𝑖</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0                  </m:t>
                              </m:r>
                              <m:r>
                                <a:rPr lang="en-IN" b="0" i="1" smtClean="0">
                                  <a:latin typeface="Cambria Math" panose="02040503050406030204" pitchFamily="18" charset="0"/>
                                  <a:ea typeface="Cambria Math" panose="02040503050406030204" pitchFamily="18" charset="0"/>
                                </a:rPr>
                                <m:t>𝑜𝑡h𝑒𝑟𝑤𝑖𝑠𝑒</m:t>
                              </m:r>
                              <m:r>
                                <a:rPr lang="en-IN" b="0" i="1" smtClean="0">
                                  <a:latin typeface="Cambria Math" panose="02040503050406030204" pitchFamily="18" charset="0"/>
                                  <a:ea typeface="Cambria Math" panose="02040503050406030204" pitchFamily="18" charset="0"/>
                                </a:rPr>
                                <m:t>                                       </m:t>
                              </m:r>
                            </m:e>
                          </m:eqArr>
                        </m:e>
                      </m:d>
                    </m:oMath>
                  </m:oMathPara>
                </a14:m>
                <a:endParaRPr lang="en-IN" b="0" dirty="0">
                  <a:latin typeface="Bahnschrift Condensed" panose="020B0502040204020203" pitchFamily="34" charset="0"/>
                  <a:ea typeface="Cambria Math" panose="02040503050406030204" pitchFamily="18" charset="0"/>
                </a:endParaRPr>
              </a:p>
              <a:p>
                <a:r>
                  <a:rPr lang="en-IN" b="0" dirty="0">
                    <a:latin typeface="Bahnschrift Condensed" panose="020B0502040204020203" pitchFamily="34" charset="0"/>
                    <a:ea typeface="Cambria Math" panose="02040503050406030204" pitchFamily="18" charset="0"/>
                  </a:rPr>
                  <a:t>Where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𝐷</m:t>
                        </m:r>
                      </m:e>
                      <m:sub>
                        <m:r>
                          <a:rPr lang="en-IN" b="0" i="1" smtClean="0">
                            <a:latin typeface="Cambria Math" panose="02040503050406030204" pitchFamily="18" charset="0"/>
                            <a:ea typeface="Cambria Math" panose="02040503050406030204" pitchFamily="18" charset="0"/>
                          </a:rPr>
                          <m:t>𝑘</m:t>
                        </m:r>
                      </m:sub>
                    </m:sSub>
                  </m:oMath>
                </a14:m>
                <a:r>
                  <a:rPr lang="en-IN" b="0" dirty="0">
                    <a:latin typeface="Bahnschrift Condensed" panose="020B0502040204020203" pitchFamily="34" charset="0"/>
                    <a:ea typeface="Cambria Math" panose="02040503050406030204" pitchFamily="18" charset="0"/>
                  </a:rPr>
                  <a:t> the length of its tour</a:t>
                </a:r>
              </a:p>
              <a:p>
                <a:r>
                  <a:rPr lang="en-IN" dirty="0">
                    <a:latin typeface="Bahnschrift Condensed" panose="020B0502040204020203" pitchFamily="34" charset="0"/>
                    <a:ea typeface="Cambria Math" panose="02040503050406030204" pitchFamily="18" charset="0"/>
                  </a:rPr>
                  <a:t>Where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𝐶</m:t>
                        </m:r>
                      </m:e>
                      <m:sub>
                        <m:r>
                          <a:rPr lang="en-IN" i="1">
                            <a:latin typeface="Cambria Math" panose="02040503050406030204" pitchFamily="18" charset="0"/>
                            <a:ea typeface="Cambria Math" panose="02040503050406030204" pitchFamily="18" charset="0"/>
                          </a:rPr>
                          <m:t>𝑘</m:t>
                        </m:r>
                      </m:sub>
                    </m:sSub>
                  </m:oMath>
                </a14:m>
                <a:r>
                  <a:rPr lang="en-IN" b="0" dirty="0">
                    <a:latin typeface="Bahnschrift Condensed" panose="020B0502040204020203" pitchFamily="34" charset="0"/>
                    <a:ea typeface="Cambria Math" panose="02040503050406030204" pitchFamily="18" charset="0"/>
                  </a:rPr>
                  <a:t> the cost of its tour</a:t>
                </a:r>
              </a:p>
              <a:p>
                <a:r>
                  <a:rPr lang="en-IN" dirty="0">
                    <a:latin typeface="Bahnschrift Condensed" panose="020B0502040204020203" pitchFamily="34" charset="0"/>
                    <a:ea typeface="Cambria Math" panose="02040503050406030204" pitchFamily="18" charset="0"/>
                  </a:rPr>
                  <a:t>T is the iteration counter</a:t>
                </a:r>
              </a:p>
              <a:p>
                <a:r>
                  <a:rPr lang="en-IN" b="0" dirty="0">
                    <a:latin typeface="Bahnschrift Condensed" panose="020B0502040204020203" pitchFamily="34" charset="0"/>
                    <a:ea typeface="Cambria Math" panose="02040503050406030204" pitchFamily="18" charset="0"/>
                  </a:rPr>
                  <a:t> </a:t>
                </a:r>
                <a14:m>
                  <m:oMath xmlns:m="http://schemas.openxmlformats.org/officeDocument/2006/math">
                    <m:r>
                      <a:rPr lang="en-IN" b="0" i="1" smtClean="0">
                        <a:latin typeface="Cambria Math" panose="02040503050406030204" pitchFamily="18" charset="0"/>
                        <a:ea typeface="Cambria Math" panose="02040503050406030204" pitchFamily="18" charset="0"/>
                      </a:rPr>
                      <m:t>𝑝</m:t>
                    </m:r>
                    <m:r>
                      <a:rPr lang="en-IN" b="0" i="1" smtClean="0">
                        <a:latin typeface="Cambria Math" panose="02040503050406030204" pitchFamily="18" charset="0"/>
                        <a:ea typeface="Cambria Math" panose="02040503050406030204" pitchFamily="18" charset="0"/>
                      </a:rPr>
                      <m:t>∈[0,1]</m:t>
                    </m:r>
                  </m:oMath>
                </a14:m>
                <a:r>
                  <a:rPr lang="en-IN" b="0" dirty="0">
                    <a:latin typeface="Bahnschrift Condensed" panose="020B0502040204020203" pitchFamily="34" charset="0"/>
                    <a:ea typeface="Cambria Math" panose="02040503050406030204" pitchFamily="18" charset="0"/>
                  </a:rPr>
                  <a:t> is the evaporation factor</a:t>
                </a:r>
                <a:br>
                  <a:rPr lang="en-IN" dirty="0">
                    <a:latin typeface="Bahnschrift Condensed" panose="020B0502040204020203" pitchFamily="34" charset="0"/>
                    <a:ea typeface="Cambria Math" panose="02040503050406030204" pitchFamily="18" charset="0"/>
                  </a:rPr>
                </a:br>
                <a:r>
                  <a:rPr lang="en-IN" dirty="0">
                    <a:latin typeface="Bahnschrift Condensed" panose="020B0502040204020203" pitchFamily="34" charset="0"/>
                    <a:ea typeface="Cambria Math" panose="02040503050406030204" pitchFamily="18" charset="0"/>
                  </a:rPr>
                  <a:t>                      it regulated the reduction the pheromone.</a:t>
                </a:r>
              </a:p>
              <a:p>
                <a14:m>
                  <m:oMath xmlns:m="http://schemas.openxmlformats.org/officeDocument/2006/math">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ea typeface="Cambria Math" panose="02040503050406030204" pitchFamily="18" charset="0"/>
                          </a:rPr>
                          <m:t>𝑖𝑗</m:t>
                        </m:r>
                      </m:sub>
                    </m:sSub>
                  </m:oMath>
                </a14:m>
                <a:r>
                  <a:rPr lang="en-IN" b="0" dirty="0">
                    <a:latin typeface="Bahnschrift Condensed" panose="020B0502040204020203" pitchFamily="34" charset="0"/>
                    <a:ea typeface="Cambria Math" panose="02040503050406030204" pitchFamily="18" charset="0"/>
                  </a:rPr>
                  <a:t> the total increase of trail level on edge (</a:t>
                </a:r>
                <a:r>
                  <a:rPr lang="en-IN" b="0" dirty="0" err="1">
                    <a:latin typeface="Bahnschrift Condensed" panose="020B0502040204020203" pitchFamily="34" charset="0"/>
                    <a:ea typeface="Cambria Math" panose="02040503050406030204" pitchFamily="18" charset="0"/>
                  </a:rPr>
                  <a:t>i,j</a:t>
                </a:r>
                <a:r>
                  <a:rPr lang="en-IN" b="0" dirty="0">
                    <a:latin typeface="Bahnschrift Condensed" panose="020B0502040204020203" pitchFamily="34" charset="0"/>
                    <a:ea typeface="Cambria Math" panose="02040503050406030204" pitchFamily="18" charset="0"/>
                  </a:rPr>
                  <a:t>) by all ants</a:t>
                </a:r>
              </a:p>
              <a:p>
                <a14:m>
                  <m:oMath xmlns:m="http://schemas.openxmlformats.org/officeDocument/2006/math">
                    <m:r>
                      <a:rPr lang="en-IN" b="0" i="1" smtClean="0">
                        <a:latin typeface="Cambria Math" panose="02040503050406030204" pitchFamily="18" charset="0"/>
                        <a:ea typeface="Cambria Math" panose="02040503050406030204" pitchFamily="18" charset="0"/>
                      </a:rPr>
                      <m:t>∆</m:t>
                    </m:r>
                    <m:sSubSup>
                      <m:sSubSupPr>
                        <m:ctrlPr>
                          <a:rPr lang="en-IN"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ea typeface="Cambria Math" panose="02040503050406030204" pitchFamily="18" charset="0"/>
                          </a:rPr>
                          <m:t>𝑖𝑗</m:t>
                        </m:r>
                      </m:sub>
                      <m:sup>
                        <m:r>
                          <a:rPr lang="en-IN" b="0" i="1" smtClean="0">
                            <a:latin typeface="Cambria Math" panose="02040503050406030204" pitchFamily="18" charset="0"/>
                            <a:ea typeface="Cambria Math" panose="02040503050406030204" pitchFamily="18" charset="0"/>
                          </a:rPr>
                          <m:t>𝑘</m:t>
                        </m:r>
                      </m:sup>
                    </m:sSubSup>
                  </m:oMath>
                </a14:m>
                <a:r>
                  <a:rPr lang="en-IN" b="0" dirty="0">
                    <a:latin typeface="Bahnschrift Condensed" panose="020B0502040204020203" pitchFamily="34" charset="0"/>
                    <a:ea typeface="Cambria Math" panose="02040503050406030204" pitchFamily="18" charset="0"/>
                  </a:rPr>
                  <a:t> </a:t>
                </a:r>
                <a:r>
                  <a:rPr lang="en-IN" dirty="0">
                    <a:latin typeface="Bahnschrift Condensed" panose="020B0502040204020203" pitchFamily="34" charset="0"/>
                    <a:ea typeface="Cambria Math" panose="02040503050406030204" pitchFamily="18" charset="0"/>
                  </a:rPr>
                  <a:t>the increase of trail level on edge (</a:t>
                </a:r>
                <a:r>
                  <a:rPr lang="en-IN" dirty="0" err="1">
                    <a:latin typeface="Bahnschrift Condensed" panose="020B0502040204020203" pitchFamily="34" charset="0"/>
                    <a:ea typeface="Cambria Math" panose="02040503050406030204" pitchFamily="18" charset="0"/>
                  </a:rPr>
                  <a:t>i,j</a:t>
                </a:r>
                <a:r>
                  <a:rPr lang="en-IN" dirty="0">
                    <a:latin typeface="Bahnschrift Condensed" panose="020B0502040204020203" pitchFamily="34" charset="0"/>
                    <a:ea typeface="Cambria Math" panose="02040503050406030204" pitchFamily="18" charset="0"/>
                  </a:rPr>
                  <a:t>) caused by ant k</a:t>
                </a:r>
                <a:endParaRPr lang="en-IN" b="0" dirty="0">
                  <a:latin typeface="Bahnschrift Condensed" panose="020B0502040204020203" pitchFamily="34" charset="0"/>
                  <a:ea typeface="Cambria Math" panose="02040503050406030204" pitchFamily="18" charset="0"/>
                </a:endParaRPr>
              </a:p>
              <a:p>
                <a:endParaRPr lang="en-IN" b="0"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6C328FC1-CB63-48C3-B5CC-11BB9579D348}"/>
                  </a:ext>
                </a:extLst>
              </p:cNvPr>
              <p:cNvSpPr>
                <a:spLocks noGrp="1" noRot="1" noChangeAspect="1" noMove="1" noResize="1" noEditPoints="1" noAdjustHandles="1" noChangeArrowheads="1" noChangeShapeType="1" noTextEdit="1"/>
              </p:cNvSpPr>
              <p:nvPr>
                <p:ph idx="1"/>
              </p:nvPr>
            </p:nvSpPr>
            <p:spPr>
              <a:xfrm>
                <a:off x="838200" y="232494"/>
                <a:ext cx="10515600" cy="6625505"/>
              </a:xfrm>
              <a:blipFill>
                <a:blip r:embed="rId2"/>
                <a:stretch>
                  <a:fillRect l="-812" t="-2392" b="-1012"/>
                </a:stretch>
              </a:blipFill>
            </p:spPr>
            <p:txBody>
              <a:bodyPr/>
              <a:lstStyle/>
              <a:p>
                <a:r>
                  <a:rPr lang="en-IN">
                    <a:noFill/>
                  </a:rPr>
                  <a:t> </a:t>
                </a:r>
              </a:p>
            </p:txBody>
          </p:sp>
        </mc:Fallback>
      </mc:AlternateContent>
    </p:spTree>
    <p:extLst>
      <p:ext uri="{BB962C8B-B14F-4D97-AF65-F5344CB8AC3E}">
        <p14:creationId xmlns:p14="http://schemas.microsoft.com/office/powerpoint/2010/main" val="1618808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DEFB9-D9CB-4FB8-8757-6BC120C39DD7}"/>
              </a:ext>
            </a:extLst>
          </p:cNvPr>
          <p:cNvSpPr>
            <a:spLocks noGrp="1"/>
          </p:cNvSpPr>
          <p:nvPr>
            <p:ph type="title"/>
          </p:nvPr>
        </p:nvSpPr>
        <p:spPr/>
        <p:txBody>
          <a:bodyPr>
            <a:normAutofit/>
          </a:bodyPr>
          <a:lstStyle/>
          <a:p>
            <a:r>
              <a:rPr lang="en-IN" sz="4000" dirty="0">
                <a:latin typeface="Bauhaus 93" panose="04030905020B02020C02" pitchFamily="82" charset="0"/>
              </a:rPr>
              <a:t>CUDA (Compute Unified Device Architecture) </a:t>
            </a:r>
          </a:p>
        </p:txBody>
      </p:sp>
      <p:sp>
        <p:nvSpPr>
          <p:cNvPr id="3" name="Content Placeholder 2">
            <a:extLst>
              <a:ext uri="{FF2B5EF4-FFF2-40B4-BE49-F238E27FC236}">
                <a16:creationId xmlns:a16="http://schemas.microsoft.com/office/drawing/2014/main" id="{5ED728C5-F0DC-4718-908C-4A8690EF3FB6}"/>
              </a:ext>
            </a:extLst>
          </p:cNvPr>
          <p:cNvSpPr>
            <a:spLocks noGrp="1"/>
          </p:cNvSpPr>
          <p:nvPr>
            <p:ph idx="1"/>
          </p:nvPr>
        </p:nvSpPr>
        <p:spPr/>
        <p:txBody>
          <a:bodyPr/>
          <a:lstStyle/>
          <a:p>
            <a:pPr marL="0" indent="0">
              <a:buNone/>
            </a:pPr>
            <a:r>
              <a:rPr lang="en-US" dirty="0">
                <a:latin typeface="Bahnschrift Condensed" panose="020B0502040204020203" pitchFamily="34" charset="0"/>
              </a:rPr>
              <a:t>CUDA is a parallel computing platform and application programming interface (API) model created by Nvidia. It allows software developers and software engineers to use a CUDA enabled graphics processing unit (GPU) for general purpose processing. This approach termed GPGPU (General-Purpose computing on Graphics Processing Units). The CUDA platform is a software layer that gives direct access to the GPU's virtual instruction set and parallel computational elements, for the execution of compute kernels. </a:t>
            </a:r>
            <a:endParaRPr lang="en-IN" dirty="0">
              <a:latin typeface="Bahnschrift Condensed" panose="020B0502040204020203" pitchFamily="34" charset="0"/>
            </a:endParaRPr>
          </a:p>
        </p:txBody>
      </p:sp>
    </p:spTree>
    <p:extLst>
      <p:ext uri="{BB962C8B-B14F-4D97-AF65-F5344CB8AC3E}">
        <p14:creationId xmlns:p14="http://schemas.microsoft.com/office/powerpoint/2010/main" val="1976988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TotalTime>
  <Words>867</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Bahnschrift Condensed</vt:lpstr>
      <vt:lpstr>Bauhaus 93</vt:lpstr>
      <vt:lpstr>Calibri</vt:lpstr>
      <vt:lpstr>Calibri Light</vt:lpstr>
      <vt:lpstr>Cambria Math</vt:lpstr>
      <vt:lpstr>Office Theme</vt:lpstr>
      <vt:lpstr>TSP using ACO over CUDA</vt:lpstr>
      <vt:lpstr>ABSTRACT</vt:lpstr>
      <vt:lpstr>Travelling Salesman Problem (TSP)</vt:lpstr>
      <vt:lpstr>Ant Colony Optimisation (ACO)</vt:lpstr>
      <vt:lpstr>Original Model  The probability to select city j by an ant k, sitting at city i is given by:</vt:lpstr>
      <vt:lpstr>PowerPoint Presentation</vt:lpstr>
      <vt:lpstr>Modified Model  Probability to select city j by an ant k (taking distance and cost), sitting at city i is given by:</vt:lpstr>
      <vt:lpstr>PowerPoint Presentation</vt:lpstr>
      <vt:lpstr>CUDA (Compute Unified Device Architecture) </vt:lpstr>
      <vt:lpstr>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Comparison of TSP using ACO over CUDA and OpenMP</dc:title>
  <dc:creator>Piyush Bamel</dc:creator>
  <cp:lastModifiedBy>Piyush Bamel</cp:lastModifiedBy>
  <cp:revision>20</cp:revision>
  <dcterms:created xsi:type="dcterms:W3CDTF">2018-09-11T17:29:38Z</dcterms:created>
  <dcterms:modified xsi:type="dcterms:W3CDTF">2018-12-08T18:49:57Z</dcterms:modified>
</cp:coreProperties>
</file>