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5" r:id="rId9"/>
    <p:sldId id="268" r:id="rId10"/>
    <p:sldId id="269" r:id="rId11"/>
    <p:sldId id="27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4E22EF-4839-4DC4-9FB4-95C6C3E58332}"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140133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22EF-4839-4DC4-9FB4-95C6C3E58332}"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184061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22EF-4839-4DC4-9FB4-95C6C3E58332}"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119212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22EF-4839-4DC4-9FB4-95C6C3E58332}"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309682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4E22EF-4839-4DC4-9FB4-95C6C3E58332}"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221172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E22EF-4839-4DC4-9FB4-95C6C3E58332}"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388550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E22EF-4839-4DC4-9FB4-95C6C3E58332}" type="datetimeFigureOut">
              <a:rPr lang="en-US" smtClean="0"/>
              <a:t>3/30/2018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167342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E22EF-4839-4DC4-9FB4-95C6C3E58332}" type="datetimeFigureOut">
              <a:rPr lang="en-US" smtClean="0"/>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85626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22EF-4839-4DC4-9FB4-95C6C3E58332}" type="datetimeFigureOut">
              <a:rPr lang="en-US" smtClean="0"/>
              <a:t>3/30/2018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184002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4E22EF-4839-4DC4-9FB4-95C6C3E58332}"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87750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4E22EF-4839-4DC4-9FB4-95C6C3E58332}"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CCCBD-BFAB-46BE-9C0A-0AE5E2201650}" type="slidenum">
              <a:rPr lang="en-US" smtClean="0"/>
              <a:t>‹#›</a:t>
            </a:fld>
            <a:endParaRPr lang="en-US"/>
          </a:p>
        </p:txBody>
      </p:sp>
    </p:spTree>
    <p:extLst>
      <p:ext uri="{BB962C8B-B14F-4D97-AF65-F5344CB8AC3E}">
        <p14:creationId xmlns:p14="http://schemas.microsoft.com/office/powerpoint/2010/main" val="410798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E22EF-4839-4DC4-9FB4-95C6C3E58332}" type="datetimeFigureOut">
              <a:rPr lang="en-US" smtClean="0"/>
              <a:t>3/30/2018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CCCBD-BFAB-46BE-9C0A-0AE5E2201650}" type="slidenum">
              <a:rPr lang="en-US" smtClean="0"/>
              <a:t>‹#›</a:t>
            </a:fld>
            <a:endParaRPr lang="en-US"/>
          </a:p>
        </p:txBody>
      </p:sp>
    </p:spTree>
    <p:extLst>
      <p:ext uri="{BB962C8B-B14F-4D97-AF65-F5344CB8AC3E}">
        <p14:creationId xmlns:p14="http://schemas.microsoft.com/office/powerpoint/2010/main" val="2226432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bject&#10;&#10;Description generated with high confidence">
            <a:extLst>
              <a:ext uri="{FF2B5EF4-FFF2-40B4-BE49-F238E27FC236}">
                <a16:creationId xmlns:a16="http://schemas.microsoft.com/office/drawing/2014/main" id="{35B5AF51-9D73-4C4E-947A-9532CC56B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404" y="0"/>
            <a:ext cx="7434524" cy="6437556"/>
          </a:xfrm>
          <a:prstGeom prst="rect">
            <a:avLst/>
          </a:prstGeom>
        </p:spPr>
      </p:pic>
      <p:sp>
        <p:nvSpPr>
          <p:cNvPr id="2" name="TextBox 1">
            <a:extLst>
              <a:ext uri="{FF2B5EF4-FFF2-40B4-BE49-F238E27FC236}">
                <a16:creationId xmlns:a16="http://schemas.microsoft.com/office/drawing/2014/main" id="{31159170-8EA1-4093-9D40-3020A587E707}"/>
              </a:ext>
            </a:extLst>
          </p:cNvPr>
          <p:cNvSpPr txBox="1"/>
          <p:nvPr/>
        </p:nvSpPr>
        <p:spPr>
          <a:xfrm>
            <a:off x="9405147" y="6114390"/>
            <a:ext cx="2786853" cy="646331"/>
          </a:xfrm>
          <a:prstGeom prst="rect">
            <a:avLst/>
          </a:prstGeom>
          <a:noFill/>
        </p:spPr>
        <p:txBody>
          <a:bodyPr wrap="none" rtlCol="0">
            <a:spAutoFit/>
          </a:bodyPr>
          <a:lstStyle/>
          <a:p>
            <a:r>
              <a:rPr lang="en-IN" dirty="0"/>
              <a:t>Piyush Bamel 16BCE1221</a:t>
            </a:r>
            <a:br>
              <a:rPr lang="en-IN" dirty="0"/>
            </a:br>
            <a:r>
              <a:rPr lang="en-IN" dirty="0"/>
              <a:t>Kaustubh Nagar 16BCE1338</a:t>
            </a:r>
          </a:p>
        </p:txBody>
      </p:sp>
    </p:spTree>
    <p:extLst>
      <p:ext uri="{BB962C8B-B14F-4D97-AF65-F5344CB8AC3E}">
        <p14:creationId xmlns:p14="http://schemas.microsoft.com/office/powerpoint/2010/main" val="452710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0CDECDCD-BD12-4260-9245-2CC7F5D1556D}"/>
              </a:ext>
            </a:extLst>
          </p:cNvPr>
          <p:cNvPicPr>
            <a:picLocks noChangeAspect="1"/>
          </p:cNvPicPr>
          <p:nvPr/>
        </p:nvPicPr>
        <p:blipFill rotWithShape="1">
          <a:blip r:embed="rId2">
            <a:extLst>
              <a:ext uri="{28A0092B-C50C-407E-A947-70E740481C1C}">
                <a14:useLocalDpi xmlns:a14="http://schemas.microsoft.com/office/drawing/2010/main" val="0"/>
              </a:ext>
            </a:extLst>
          </a:blip>
          <a:srcRect t="10000"/>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5" name="Straight Connector 14">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652199-94B7-4DA6-89B4-18C025EF2847}"/>
              </a:ext>
            </a:extLst>
          </p:cNvPr>
          <p:cNvSpPr>
            <a:spLocks noGrp="1"/>
          </p:cNvSpPr>
          <p:nvPr>
            <p:ph type="title"/>
          </p:nvPr>
        </p:nvSpPr>
        <p:spPr>
          <a:xfrm>
            <a:off x="709448" y="1913950"/>
            <a:ext cx="4204137" cy="1342754"/>
          </a:xfrm>
        </p:spPr>
        <p:txBody>
          <a:bodyPr>
            <a:normAutofit/>
          </a:bodyPr>
          <a:lstStyle/>
          <a:p>
            <a:pPr algn="ctr"/>
            <a:r>
              <a:rPr lang="en-IN" sz="3600" dirty="0"/>
              <a:t>Feature 4</a:t>
            </a:r>
          </a:p>
        </p:txBody>
      </p:sp>
      <p:sp>
        <p:nvSpPr>
          <p:cNvPr id="10" name="Content Placeholder 9">
            <a:extLst>
              <a:ext uri="{FF2B5EF4-FFF2-40B4-BE49-F238E27FC236}">
                <a16:creationId xmlns:a16="http://schemas.microsoft.com/office/drawing/2014/main" id="{1552FB75-DED6-4FED-ACCF-CF5B5DF8FCC2}"/>
              </a:ext>
            </a:extLst>
          </p:cNvPr>
          <p:cNvSpPr>
            <a:spLocks noGrp="1"/>
          </p:cNvSpPr>
          <p:nvPr>
            <p:ph idx="1"/>
          </p:nvPr>
        </p:nvSpPr>
        <p:spPr>
          <a:xfrm>
            <a:off x="525516" y="3417573"/>
            <a:ext cx="4593021" cy="2619839"/>
          </a:xfrm>
        </p:spPr>
        <p:txBody>
          <a:bodyPr anchor="ctr">
            <a:normAutofit/>
          </a:bodyPr>
          <a:lstStyle/>
          <a:p>
            <a:pPr marL="0" indent="0">
              <a:buNone/>
            </a:pPr>
            <a:r>
              <a:rPr lang="en-US" sz="1800" dirty="0"/>
              <a:t>FAQ present to answer commonly asked questions of the user to make their experience delightful and hassle free.</a:t>
            </a:r>
          </a:p>
        </p:txBody>
      </p:sp>
    </p:spTree>
    <p:extLst>
      <p:ext uri="{BB962C8B-B14F-4D97-AF65-F5344CB8AC3E}">
        <p14:creationId xmlns:p14="http://schemas.microsoft.com/office/powerpoint/2010/main" val="41255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2EE358-D1D5-4E13-B98E-C00FA1C9DEC3}"/>
              </a:ext>
            </a:extLst>
          </p:cNvPr>
          <p:cNvPicPr>
            <a:picLocks noChangeAspect="1"/>
          </p:cNvPicPr>
          <p:nvPr/>
        </p:nvPicPr>
        <p:blipFill rotWithShape="1">
          <a:blip r:embed="rId2"/>
          <a:srcRect t="9091" r="19192"/>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111363A0-DE10-4C5C-827C-9CE8FB3805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5A1A9B2-DA9A-487B-8B22-CFE8E073CC8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4063141"/>
            <a:ext cx="2586790" cy="0"/>
          </a:xfrm>
          <a:prstGeom prst="line">
            <a:avLst/>
          </a:prstGeom>
          <a:ln>
            <a:solidFill>
              <a:srgbClr val="694A4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652199-94B7-4DA6-89B4-18C025EF2847}"/>
              </a:ext>
            </a:extLst>
          </p:cNvPr>
          <p:cNvSpPr>
            <a:spLocks noGrp="1"/>
          </p:cNvSpPr>
          <p:nvPr>
            <p:ph type="title"/>
          </p:nvPr>
        </p:nvSpPr>
        <p:spPr>
          <a:xfrm>
            <a:off x="674237" y="758284"/>
            <a:ext cx="3657600" cy="3196570"/>
          </a:xfrm>
        </p:spPr>
        <p:txBody>
          <a:bodyPr vert="horz" lIns="91440" tIns="45720" rIns="91440" bIns="45720" rtlCol="0" anchor="b">
            <a:normAutofit/>
          </a:bodyPr>
          <a:lstStyle/>
          <a:p>
            <a:pPr algn="ctr"/>
            <a:r>
              <a:rPr lang="en-US" sz="4800"/>
              <a:t>Feature 5</a:t>
            </a:r>
          </a:p>
        </p:txBody>
      </p:sp>
      <p:sp>
        <p:nvSpPr>
          <p:cNvPr id="10" name="Content Placeholder 9">
            <a:extLst>
              <a:ext uri="{FF2B5EF4-FFF2-40B4-BE49-F238E27FC236}">
                <a16:creationId xmlns:a16="http://schemas.microsoft.com/office/drawing/2014/main" id="{1552FB75-DED6-4FED-ACCF-CF5B5DF8FCC2}"/>
              </a:ext>
            </a:extLst>
          </p:cNvPr>
          <p:cNvSpPr>
            <a:spLocks noGrp="1"/>
          </p:cNvSpPr>
          <p:nvPr>
            <p:ph idx="1"/>
          </p:nvPr>
        </p:nvSpPr>
        <p:spPr>
          <a:xfrm>
            <a:off x="674237" y="4323376"/>
            <a:ext cx="3657600" cy="1241432"/>
          </a:xfrm>
        </p:spPr>
        <p:txBody>
          <a:bodyPr vert="horz" lIns="91440" tIns="45720" rIns="91440" bIns="45720" rtlCol="0">
            <a:normAutofit/>
          </a:bodyPr>
          <a:lstStyle/>
          <a:p>
            <a:pPr marL="0" indent="0" algn="ctr">
              <a:buNone/>
            </a:pPr>
            <a:r>
              <a:rPr lang="en-US" sz="2000" dirty="0">
                <a:solidFill>
                  <a:schemeClr val="tx2"/>
                </a:solidFill>
              </a:rPr>
              <a:t>A Support Ticket system helps user who need expert assistance</a:t>
            </a:r>
          </a:p>
        </p:txBody>
      </p:sp>
    </p:spTree>
    <p:extLst>
      <p:ext uri="{BB962C8B-B14F-4D97-AF65-F5344CB8AC3E}">
        <p14:creationId xmlns:p14="http://schemas.microsoft.com/office/powerpoint/2010/main" val="200542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651F-B426-4C2B-924A-4BF4899187CB}"/>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E71FDF09-F3B5-4E8C-B09F-18E8F70656C8}"/>
              </a:ext>
            </a:extLst>
          </p:cNvPr>
          <p:cNvSpPr>
            <a:spLocks noGrp="1"/>
          </p:cNvSpPr>
          <p:nvPr>
            <p:ph idx="1"/>
          </p:nvPr>
        </p:nvSpPr>
        <p:spPr/>
        <p:txBody>
          <a:bodyPr/>
          <a:lstStyle/>
          <a:p>
            <a:pPr marL="0" indent="0">
              <a:buNone/>
            </a:pPr>
            <a:r>
              <a:rPr lang="en-US" dirty="0"/>
              <a:t>This is not a final implementation. There is a lot of scope for improvement both in terms of user interactivity and general features</a:t>
            </a:r>
            <a:r>
              <a:rPr lang="en-US" b="1" dirty="0"/>
              <a:t>. Augmented Reality</a:t>
            </a:r>
            <a:r>
              <a:rPr lang="en-US" dirty="0"/>
              <a:t> can be included to give suggestions on methods of farming.</a:t>
            </a:r>
          </a:p>
          <a:p>
            <a:pPr marL="0" indent="0">
              <a:buNone/>
            </a:pPr>
            <a:r>
              <a:rPr lang="en-US" dirty="0"/>
              <a:t>Development for private sector(Revenue Model) </a:t>
            </a:r>
          </a:p>
        </p:txBody>
      </p:sp>
    </p:spTree>
    <p:extLst>
      <p:ext uri="{BB962C8B-B14F-4D97-AF65-F5344CB8AC3E}">
        <p14:creationId xmlns:p14="http://schemas.microsoft.com/office/powerpoint/2010/main" val="120581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BFD1-FFAE-4486-A2FA-0C99F57F3A0D}"/>
              </a:ext>
            </a:extLst>
          </p:cNvPr>
          <p:cNvSpPr>
            <a:spLocks noGrp="1"/>
          </p:cNvSpPr>
          <p:nvPr>
            <p:ph type="title"/>
          </p:nvPr>
        </p:nvSpPr>
        <p:spPr/>
        <p:txBody>
          <a:bodyPr/>
          <a:lstStyle/>
          <a:p>
            <a:pPr algn="ctr"/>
            <a:r>
              <a:rPr lang="en-US" dirty="0"/>
              <a:t>Target Audience</a:t>
            </a:r>
          </a:p>
        </p:txBody>
      </p:sp>
      <p:sp>
        <p:nvSpPr>
          <p:cNvPr id="3" name="Content Placeholder 2">
            <a:extLst>
              <a:ext uri="{FF2B5EF4-FFF2-40B4-BE49-F238E27FC236}">
                <a16:creationId xmlns:a16="http://schemas.microsoft.com/office/drawing/2014/main" id="{6DB8CCED-211F-45C4-800C-F80E3F8A1525}"/>
              </a:ext>
            </a:extLst>
          </p:cNvPr>
          <p:cNvSpPr>
            <a:spLocks noGrp="1"/>
          </p:cNvSpPr>
          <p:nvPr>
            <p:ph idx="1"/>
          </p:nvPr>
        </p:nvSpPr>
        <p:spPr/>
        <p:txBody>
          <a:bodyPr/>
          <a:lstStyle/>
          <a:p>
            <a:pPr marL="0" indent="0" algn="ctr">
              <a:buNone/>
            </a:pPr>
            <a:r>
              <a:rPr lang="en-US" dirty="0"/>
              <a:t>Farmers, Agriculture Enthusiasts and Agriculture Officers</a:t>
            </a:r>
          </a:p>
        </p:txBody>
      </p:sp>
    </p:spTree>
    <p:extLst>
      <p:ext uri="{BB962C8B-B14F-4D97-AF65-F5344CB8AC3E}">
        <p14:creationId xmlns:p14="http://schemas.microsoft.com/office/powerpoint/2010/main" val="162897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EEF7-036E-43AE-B623-3DDA2D54FE6B}"/>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E6F1C117-93E1-4A1D-949E-D6A9D14A61D2}"/>
              </a:ext>
            </a:extLst>
          </p:cNvPr>
          <p:cNvSpPr>
            <a:spLocks noGrp="1"/>
          </p:cNvSpPr>
          <p:nvPr>
            <p:ph idx="1"/>
          </p:nvPr>
        </p:nvSpPr>
        <p:spPr/>
        <p:txBody>
          <a:bodyPr/>
          <a:lstStyle/>
          <a:p>
            <a:pPr marL="514350" indent="-514350">
              <a:buAutoNum type="arabicPeriod"/>
            </a:pPr>
            <a:r>
              <a:rPr lang="en-US" dirty="0"/>
              <a:t>Farmers follow their conventional ways/ don’t have adequate resources about which crop to grow when and where</a:t>
            </a:r>
          </a:p>
          <a:p>
            <a:pPr marL="514350" indent="-514350">
              <a:buAutoNum type="arabicPeriod"/>
            </a:pPr>
            <a:r>
              <a:rPr lang="en-US" dirty="0"/>
              <a:t>Lacs of kilos of grains wasted due to plantation of wrong crops.</a:t>
            </a:r>
          </a:p>
          <a:p>
            <a:pPr marL="514350" indent="-514350">
              <a:buAutoNum type="arabicPeriod"/>
            </a:pPr>
            <a:r>
              <a:rPr lang="en-US" dirty="0"/>
              <a:t>Destruction of harvest due to natural disasters or sudden climatic changes</a:t>
            </a:r>
          </a:p>
          <a:p>
            <a:pPr marL="514350" indent="-514350">
              <a:buAutoNum type="arabicPeriod"/>
            </a:pPr>
            <a:r>
              <a:rPr lang="en-US" dirty="0"/>
              <a:t>Many students/enthusiasts have to grow through a wide numbers of web pages which is tiresome or boring, which in turn leads to lack of interest</a:t>
            </a:r>
          </a:p>
        </p:txBody>
      </p:sp>
    </p:spTree>
    <p:extLst>
      <p:ext uri="{BB962C8B-B14F-4D97-AF65-F5344CB8AC3E}">
        <p14:creationId xmlns:p14="http://schemas.microsoft.com/office/powerpoint/2010/main" val="229590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27CE-4FB0-4C46-A5A1-98872DD918D7}"/>
              </a:ext>
            </a:extLst>
          </p:cNvPr>
          <p:cNvSpPr>
            <a:spLocks noGrp="1"/>
          </p:cNvSpPr>
          <p:nvPr>
            <p:ph type="title"/>
          </p:nvPr>
        </p:nvSpPr>
        <p:spPr/>
        <p:txBody>
          <a:bodyPr/>
          <a:lstStyle/>
          <a:p>
            <a:pPr algn="ctr"/>
            <a:r>
              <a:rPr lang="en-US" dirty="0"/>
              <a:t>Brief Destruction</a:t>
            </a:r>
          </a:p>
        </p:txBody>
      </p:sp>
      <p:sp>
        <p:nvSpPr>
          <p:cNvPr id="3" name="Content Placeholder 2">
            <a:extLst>
              <a:ext uri="{FF2B5EF4-FFF2-40B4-BE49-F238E27FC236}">
                <a16:creationId xmlns:a16="http://schemas.microsoft.com/office/drawing/2014/main" id="{29618226-E14C-4BED-986C-13D963D89C05}"/>
              </a:ext>
            </a:extLst>
          </p:cNvPr>
          <p:cNvSpPr>
            <a:spLocks noGrp="1"/>
          </p:cNvSpPr>
          <p:nvPr>
            <p:ph idx="1"/>
          </p:nvPr>
        </p:nvSpPr>
        <p:spPr/>
        <p:txBody>
          <a:bodyPr>
            <a:normAutofit lnSpcReduction="10000"/>
          </a:bodyPr>
          <a:lstStyle/>
          <a:p>
            <a:pPr marL="0" indent="0">
              <a:buNone/>
            </a:pPr>
            <a:r>
              <a:rPr lang="en-US" dirty="0"/>
              <a:t>This website will educate farmers and other agricultural students the best crop that can be grown in a certain climatic region with factors like amount of rainfall, type of soil, temperature and many more playing a major role in the result. It also has course material to educate farmers in smarter farming techniques using modern technology and also gives agricultural students access to course material posted by different universities that offer agriculture related courses. The farmers are notified about the disasters and solutions they can take in order to minimize the damage caused. It also informs the local agriculture officers in the region so that the farmers that do not have the access may be notified by the authorities and preventive measures can be taken in time.</a:t>
            </a:r>
          </a:p>
        </p:txBody>
      </p:sp>
    </p:spTree>
    <p:extLst>
      <p:ext uri="{BB962C8B-B14F-4D97-AF65-F5344CB8AC3E}">
        <p14:creationId xmlns:p14="http://schemas.microsoft.com/office/powerpoint/2010/main" val="18537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CA48-7408-42DD-BA38-7F31C02715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21BF45-F8C0-444E-AAD9-9D5C78FC5D69}"/>
              </a:ext>
            </a:extLst>
          </p:cNvPr>
          <p:cNvSpPr>
            <a:spLocks noGrp="1"/>
          </p:cNvSpPr>
          <p:nvPr>
            <p:ph idx="1"/>
          </p:nvPr>
        </p:nvSpPr>
        <p:spPr/>
        <p:txBody>
          <a:bodyPr>
            <a:normAutofit/>
          </a:bodyPr>
          <a:lstStyle/>
          <a:p>
            <a:pPr marL="0" indent="0">
              <a:buNone/>
            </a:pPr>
            <a:r>
              <a:rPr lang="en-US" dirty="0"/>
              <a:t>It suggests user the crop he/she should grow on the basis of the input.</a:t>
            </a:r>
          </a:p>
          <a:p>
            <a:pPr marL="0" indent="0">
              <a:buNone/>
            </a:pPr>
            <a:r>
              <a:rPr lang="en-US" dirty="0"/>
              <a:t>We’ll be suggesting crops on the basis of the following factors Precipitation, Temperature, soil type (nitrogen, phosphorus and </a:t>
            </a:r>
            <a:r>
              <a:rPr lang="en-US" dirty="0" err="1"/>
              <a:t>sulphur</a:t>
            </a:r>
            <a:r>
              <a:rPr lang="en-US" dirty="0"/>
              <a:t>).</a:t>
            </a:r>
          </a:p>
          <a:p>
            <a:pPr marL="0" indent="0">
              <a:buNone/>
            </a:pPr>
            <a:r>
              <a:rPr lang="en-US" dirty="0"/>
              <a:t>Before anything we have created a dataset on our own  by merging the given datasets with the following fields Crop name and then with the above mentioned factors for an ideal crop</a:t>
            </a:r>
            <a:r>
              <a:rPr lang="en-US"/>
              <a:t>. </a:t>
            </a:r>
            <a:endParaRPr lang="en-US" dirty="0"/>
          </a:p>
        </p:txBody>
      </p:sp>
    </p:spTree>
    <p:extLst>
      <p:ext uri="{BB962C8B-B14F-4D97-AF65-F5344CB8AC3E}">
        <p14:creationId xmlns:p14="http://schemas.microsoft.com/office/powerpoint/2010/main" val="274893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F079-D589-4F40-9B9A-1CAA48C882BF}"/>
              </a:ext>
            </a:extLst>
          </p:cNvPr>
          <p:cNvSpPr>
            <a:spLocks noGrp="1"/>
          </p:cNvSpPr>
          <p:nvPr>
            <p:ph type="title"/>
          </p:nvPr>
        </p:nvSpPr>
        <p:spPr/>
        <p:txBody>
          <a:bodyPr/>
          <a:lstStyle/>
          <a:p>
            <a:r>
              <a:rPr lang="en-US" dirty="0"/>
              <a:t>Technical Requirements</a:t>
            </a:r>
          </a:p>
        </p:txBody>
      </p:sp>
      <p:sp>
        <p:nvSpPr>
          <p:cNvPr id="3" name="Content Placeholder 2">
            <a:extLst>
              <a:ext uri="{FF2B5EF4-FFF2-40B4-BE49-F238E27FC236}">
                <a16:creationId xmlns:a16="http://schemas.microsoft.com/office/drawing/2014/main" id="{0B9431C0-10C7-44BE-AC99-B93BDA4D9675}"/>
              </a:ext>
            </a:extLst>
          </p:cNvPr>
          <p:cNvSpPr>
            <a:spLocks noGrp="1"/>
          </p:cNvSpPr>
          <p:nvPr>
            <p:ph idx="1"/>
          </p:nvPr>
        </p:nvSpPr>
        <p:spPr/>
        <p:txBody>
          <a:bodyPr/>
          <a:lstStyle/>
          <a:p>
            <a:pPr marL="514350" indent="-514350">
              <a:buAutoNum type="arabicPeriod"/>
            </a:pPr>
            <a:r>
              <a:rPr lang="en-US" dirty="0"/>
              <a:t>Machine Learning</a:t>
            </a:r>
          </a:p>
          <a:p>
            <a:pPr marL="514350" indent="-514350">
              <a:buAutoNum type="arabicPeriod"/>
            </a:pPr>
            <a:r>
              <a:rPr lang="en-US" dirty="0"/>
              <a:t>HTML</a:t>
            </a:r>
          </a:p>
          <a:p>
            <a:pPr marL="514350" indent="-514350">
              <a:buAutoNum type="arabicPeriod"/>
            </a:pPr>
            <a:r>
              <a:rPr lang="en-US" dirty="0"/>
              <a:t>CSS</a:t>
            </a:r>
          </a:p>
          <a:p>
            <a:pPr marL="514350" indent="-514350">
              <a:buAutoNum type="arabicPeriod"/>
            </a:pPr>
            <a:r>
              <a:rPr lang="en-US" dirty="0"/>
              <a:t>AJAX</a:t>
            </a:r>
          </a:p>
          <a:p>
            <a:pPr marL="514350" indent="-514350">
              <a:buAutoNum type="arabicPeriod"/>
            </a:pPr>
            <a:r>
              <a:rPr lang="en-US" dirty="0"/>
              <a:t>R Studio</a:t>
            </a:r>
          </a:p>
          <a:p>
            <a:pPr marL="514350" indent="-514350">
              <a:buAutoNum type="arabicPeriod"/>
            </a:pPr>
            <a:r>
              <a:rPr lang="en-US" dirty="0"/>
              <a:t>Data analytics</a:t>
            </a:r>
          </a:p>
          <a:p>
            <a:pPr marL="514350" indent="-514350">
              <a:buAutoNum type="arabicPeriod"/>
            </a:pPr>
            <a:r>
              <a:rPr lang="en-US" dirty="0"/>
              <a:t>PHP</a:t>
            </a:r>
          </a:p>
          <a:p>
            <a:pPr marL="0" indent="0">
              <a:buNone/>
            </a:pPr>
            <a:endParaRPr lang="en-US" dirty="0"/>
          </a:p>
        </p:txBody>
      </p:sp>
    </p:spTree>
    <p:extLst>
      <p:ext uri="{BB962C8B-B14F-4D97-AF65-F5344CB8AC3E}">
        <p14:creationId xmlns:p14="http://schemas.microsoft.com/office/powerpoint/2010/main" val="198596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20FADB-66E3-4364-8DAF-19141245BD66}"/>
              </a:ext>
            </a:extLst>
          </p:cNvPr>
          <p:cNvPicPr>
            <a:picLocks noChangeAspect="1"/>
          </p:cNvPicPr>
          <p:nvPr/>
        </p:nvPicPr>
        <p:blipFill rotWithShape="1">
          <a:blip r:embed="rId2">
            <a:extLst>
              <a:ext uri="{28A0092B-C50C-407E-A947-70E740481C1C}">
                <a14:useLocalDpi xmlns:a14="http://schemas.microsoft.com/office/drawing/2010/main" val="0"/>
              </a:ext>
            </a:extLst>
          </a:blip>
          <a:srcRect t="6203" b="3797"/>
          <a:stretch/>
        </p:blipFill>
        <p:spPr>
          <a:xfrm>
            <a:off x="-1" y="10"/>
            <a:ext cx="12192000" cy="6857990"/>
          </a:xfrm>
          <a:prstGeom prst="rect">
            <a:avLst/>
          </a:prstGeom>
        </p:spPr>
      </p:pic>
      <p:sp>
        <p:nvSpPr>
          <p:cNvPr id="14"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5" name="Straight Connector 11">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EA2DF6F-ACCE-41F5-8D74-5B80DAE91BB0}"/>
              </a:ext>
            </a:extLst>
          </p:cNvPr>
          <p:cNvSpPr>
            <a:spLocks noGrp="1"/>
          </p:cNvSpPr>
          <p:nvPr>
            <p:ph type="title"/>
          </p:nvPr>
        </p:nvSpPr>
        <p:spPr>
          <a:xfrm>
            <a:off x="709448" y="1913950"/>
            <a:ext cx="4204137" cy="1342754"/>
          </a:xfrm>
        </p:spPr>
        <p:txBody>
          <a:bodyPr>
            <a:normAutofit/>
          </a:bodyPr>
          <a:lstStyle/>
          <a:p>
            <a:pPr algn="ctr"/>
            <a:r>
              <a:rPr lang="en-US" sz="3600" dirty="0"/>
              <a:t>Feature 1</a:t>
            </a:r>
          </a:p>
        </p:txBody>
      </p:sp>
      <p:sp>
        <p:nvSpPr>
          <p:cNvPr id="3" name="Content Placeholder 2">
            <a:extLst>
              <a:ext uri="{FF2B5EF4-FFF2-40B4-BE49-F238E27FC236}">
                <a16:creationId xmlns:a16="http://schemas.microsoft.com/office/drawing/2014/main" id="{5D79782F-ADCD-42B1-B89D-EAB914A933B4}"/>
              </a:ext>
            </a:extLst>
          </p:cNvPr>
          <p:cNvSpPr>
            <a:spLocks noGrp="1"/>
          </p:cNvSpPr>
          <p:nvPr>
            <p:ph idx="1"/>
          </p:nvPr>
        </p:nvSpPr>
        <p:spPr>
          <a:xfrm>
            <a:off x="525516" y="3417573"/>
            <a:ext cx="4593021" cy="2619839"/>
          </a:xfrm>
        </p:spPr>
        <p:txBody>
          <a:bodyPr anchor="ctr">
            <a:normAutofit/>
          </a:bodyPr>
          <a:lstStyle/>
          <a:p>
            <a:pPr marL="0" indent="0">
              <a:buNone/>
            </a:pPr>
            <a:r>
              <a:rPr lang="en-US" sz="1800"/>
              <a:t>After user inputs the fields, we’ll be suggesting the crop to be grown using our own created prediction model which is using multinomial logistic regression executed using machine learning. With this we would also be displaying the suggested crop.</a:t>
            </a:r>
          </a:p>
        </p:txBody>
      </p:sp>
    </p:spTree>
    <p:extLst>
      <p:ext uri="{BB962C8B-B14F-4D97-AF65-F5344CB8AC3E}">
        <p14:creationId xmlns:p14="http://schemas.microsoft.com/office/powerpoint/2010/main" val="305566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63F77-67F0-4854-BE74-91E93C91BC24}"/>
              </a:ext>
            </a:extLst>
          </p:cNvPr>
          <p:cNvPicPr>
            <a:picLocks noChangeAspect="1"/>
          </p:cNvPicPr>
          <p:nvPr/>
        </p:nvPicPr>
        <p:blipFill rotWithShape="1">
          <a:blip r:embed="rId2">
            <a:extLst>
              <a:ext uri="{28A0092B-C50C-407E-A947-70E740481C1C}">
                <a14:useLocalDpi xmlns:a14="http://schemas.microsoft.com/office/drawing/2010/main" val="0"/>
              </a:ext>
            </a:extLst>
          </a:blip>
          <a:srcRect b="10000"/>
          <a:stretch/>
        </p:blipFill>
        <p:spPr>
          <a:xfrm>
            <a:off x="-1" y="10"/>
            <a:ext cx="12192000" cy="6857990"/>
          </a:xfrm>
          <a:prstGeom prst="rect">
            <a:avLst/>
          </a:prstGeom>
        </p:spPr>
      </p:pic>
      <p:sp>
        <p:nvSpPr>
          <p:cNvPr id="10"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2" name="Straight Connector 11">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E5A1957-52B6-4697-A77B-5C8853544647}"/>
              </a:ext>
            </a:extLst>
          </p:cNvPr>
          <p:cNvSpPr>
            <a:spLocks noGrp="1"/>
          </p:cNvSpPr>
          <p:nvPr>
            <p:ph type="title"/>
          </p:nvPr>
        </p:nvSpPr>
        <p:spPr>
          <a:xfrm>
            <a:off x="709448" y="1913950"/>
            <a:ext cx="4204137" cy="1342754"/>
          </a:xfrm>
        </p:spPr>
        <p:txBody>
          <a:bodyPr>
            <a:normAutofit/>
          </a:bodyPr>
          <a:lstStyle/>
          <a:p>
            <a:pPr algn="ctr"/>
            <a:r>
              <a:rPr lang="en-US" sz="3600"/>
              <a:t>Feature 2</a:t>
            </a:r>
          </a:p>
        </p:txBody>
      </p:sp>
      <p:sp>
        <p:nvSpPr>
          <p:cNvPr id="3" name="Content Placeholder 2">
            <a:extLst>
              <a:ext uri="{FF2B5EF4-FFF2-40B4-BE49-F238E27FC236}">
                <a16:creationId xmlns:a16="http://schemas.microsoft.com/office/drawing/2014/main" id="{31B9F113-E8D5-4CBE-9A50-43CC3AB29B53}"/>
              </a:ext>
            </a:extLst>
          </p:cNvPr>
          <p:cNvSpPr>
            <a:spLocks noGrp="1"/>
          </p:cNvSpPr>
          <p:nvPr>
            <p:ph idx="1"/>
          </p:nvPr>
        </p:nvSpPr>
        <p:spPr>
          <a:xfrm>
            <a:off x="525516" y="3417573"/>
            <a:ext cx="4593021" cy="2619839"/>
          </a:xfrm>
        </p:spPr>
        <p:txBody>
          <a:bodyPr anchor="ctr">
            <a:normAutofit/>
          </a:bodyPr>
          <a:lstStyle/>
          <a:p>
            <a:pPr marL="0" indent="0">
              <a:buNone/>
            </a:pPr>
            <a:r>
              <a:rPr lang="en-US" sz="1800"/>
              <a:t>Application has all the course material to educate farmers in smarter farming techniques using modern technology and also gives agricultural students access to course material posted by different universities that offer agriculture related courses. Main focus was to just provide a very simple and easy way for students to access information easily.</a:t>
            </a:r>
          </a:p>
        </p:txBody>
      </p:sp>
    </p:spTree>
    <p:extLst>
      <p:ext uri="{BB962C8B-B14F-4D97-AF65-F5344CB8AC3E}">
        <p14:creationId xmlns:p14="http://schemas.microsoft.com/office/powerpoint/2010/main" val="355274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7">
            <a:extLst>
              <a:ext uri="{FF2B5EF4-FFF2-40B4-BE49-F238E27FC236}">
                <a16:creationId xmlns:a16="http://schemas.microsoft.com/office/drawing/2014/main" id="{1895DB73-CA93-4AAA-A44B-59D0014C664A}"/>
              </a:ext>
            </a:extLst>
          </p:cNvPr>
          <p:cNvPicPr>
            <a:picLocks noChangeAspect="1"/>
          </p:cNvPicPr>
          <p:nvPr/>
        </p:nvPicPr>
        <p:blipFill rotWithShape="1">
          <a:blip r:embed="rId2"/>
          <a:srcRect l="8055" r="3056"/>
          <a:stretch/>
        </p:blipFill>
        <p:spPr>
          <a:xfrm>
            <a:off x="-1" y="10"/>
            <a:ext cx="12192000" cy="6857990"/>
          </a:xfrm>
          <a:prstGeom prst="rect">
            <a:avLst/>
          </a:prstGeom>
        </p:spPr>
      </p:pic>
      <p:sp>
        <p:nvSpPr>
          <p:cNvPr id="16"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8" name="Straight Connector 17">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4D13EC-6A0A-4A3E-970C-C71B82517B3C}"/>
              </a:ext>
            </a:extLst>
          </p:cNvPr>
          <p:cNvSpPr>
            <a:spLocks noGrp="1"/>
          </p:cNvSpPr>
          <p:nvPr>
            <p:ph type="title"/>
          </p:nvPr>
        </p:nvSpPr>
        <p:spPr>
          <a:xfrm>
            <a:off x="709448" y="1913950"/>
            <a:ext cx="4204137" cy="1342754"/>
          </a:xfrm>
        </p:spPr>
        <p:txBody>
          <a:bodyPr>
            <a:normAutofit/>
          </a:bodyPr>
          <a:lstStyle/>
          <a:p>
            <a:pPr algn="ctr"/>
            <a:r>
              <a:rPr lang="en-IN" sz="3600" dirty="0"/>
              <a:t>Feature 3</a:t>
            </a:r>
          </a:p>
        </p:txBody>
      </p:sp>
      <p:sp>
        <p:nvSpPr>
          <p:cNvPr id="13" name="Content Placeholder 12">
            <a:extLst>
              <a:ext uri="{FF2B5EF4-FFF2-40B4-BE49-F238E27FC236}">
                <a16:creationId xmlns:a16="http://schemas.microsoft.com/office/drawing/2014/main" id="{7DFEFB33-E9C7-44C4-8E67-9C306B3D0EB8}"/>
              </a:ext>
            </a:extLst>
          </p:cNvPr>
          <p:cNvSpPr>
            <a:spLocks noGrp="1"/>
          </p:cNvSpPr>
          <p:nvPr>
            <p:ph idx="1"/>
          </p:nvPr>
        </p:nvSpPr>
        <p:spPr>
          <a:xfrm>
            <a:off x="525516" y="3417573"/>
            <a:ext cx="4593021" cy="2619839"/>
          </a:xfrm>
        </p:spPr>
        <p:txBody>
          <a:bodyPr anchor="ctr">
            <a:normAutofit/>
          </a:bodyPr>
          <a:lstStyle/>
          <a:p>
            <a:pPr marL="0" indent="0">
              <a:buNone/>
            </a:pPr>
            <a:r>
              <a:rPr lang="en-US" sz="1800" dirty="0"/>
              <a:t>A calamity warning system that  with inform user about any possible danger to the crops</a:t>
            </a:r>
          </a:p>
        </p:txBody>
      </p:sp>
    </p:spTree>
    <p:extLst>
      <p:ext uri="{BB962C8B-B14F-4D97-AF65-F5344CB8AC3E}">
        <p14:creationId xmlns:p14="http://schemas.microsoft.com/office/powerpoint/2010/main" val="2477925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1204</TotalTime>
  <Words>503</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Target Audience</vt:lpstr>
      <vt:lpstr>Problem Statement</vt:lpstr>
      <vt:lpstr>Brief Destruction</vt:lpstr>
      <vt:lpstr>PowerPoint Presentation</vt:lpstr>
      <vt:lpstr>Technical Requirements</vt:lpstr>
      <vt:lpstr>Feature 1</vt:lpstr>
      <vt:lpstr>Feature 2</vt:lpstr>
      <vt:lpstr>Feature 3</vt:lpstr>
      <vt:lpstr>Feature 4</vt:lpstr>
      <vt:lpstr>Feature 5</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Abhiraj Chaudhary</dc:creator>
  <cp:lastModifiedBy>Piyush Bamel</cp:lastModifiedBy>
  <cp:revision>21</cp:revision>
  <dcterms:created xsi:type="dcterms:W3CDTF">2017-10-28T22:42:55Z</dcterms:created>
  <dcterms:modified xsi:type="dcterms:W3CDTF">2018-03-30T15:40:40Z</dcterms:modified>
</cp:coreProperties>
</file>